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2" r:id="rId1"/>
  </p:sldMasterIdLst>
  <p:notesMasterIdLst>
    <p:notesMasterId r:id="rId29"/>
  </p:notesMasterIdLst>
  <p:sldIdLst>
    <p:sldId id="378" r:id="rId2"/>
    <p:sldId id="350" r:id="rId3"/>
    <p:sldId id="351" r:id="rId4"/>
    <p:sldId id="352" r:id="rId5"/>
    <p:sldId id="353" r:id="rId6"/>
    <p:sldId id="354" r:id="rId7"/>
    <p:sldId id="355" r:id="rId8"/>
    <p:sldId id="356" r:id="rId9"/>
    <p:sldId id="357" r:id="rId10"/>
    <p:sldId id="358" r:id="rId11"/>
    <p:sldId id="359" r:id="rId12"/>
    <p:sldId id="360" r:id="rId13"/>
    <p:sldId id="361" r:id="rId14"/>
    <p:sldId id="362" r:id="rId15"/>
    <p:sldId id="373" r:id="rId16"/>
    <p:sldId id="363" r:id="rId17"/>
    <p:sldId id="364" r:id="rId18"/>
    <p:sldId id="365" r:id="rId19"/>
    <p:sldId id="366" r:id="rId20"/>
    <p:sldId id="367" r:id="rId21"/>
    <p:sldId id="368" r:id="rId22"/>
    <p:sldId id="369" r:id="rId23"/>
    <p:sldId id="370" r:id="rId24"/>
    <p:sldId id="375" r:id="rId25"/>
    <p:sldId id="376" r:id="rId26"/>
    <p:sldId id="377" r:id="rId27"/>
    <p:sldId id="371" r:id="rId2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0" d="100"/>
          <a:sy n="60" d="100"/>
        </p:scale>
        <p:origin x="-702" y="-1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08FBDF5-670E-4C4F-BE35-988C52452A5A}" type="datetimeFigureOut">
              <a:rPr lang="fa-IR" smtClean="0"/>
              <a:t>1434/12/13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2D6B496-C106-4A90-910B-EC090B39A7B7}" type="slidenum">
              <a:rPr lang="fa-IR" smtClean="0"/>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249FE53-AA86-4B68-A4B0-D6F4BA2B7F90}" type="datetime8">
              <a:rPr lang="fa-IR" smtClean="0"/>
              <a:t>13/اکتبر/17</a:t>
            </a:fld>
            <a:endParaRPr lang="fa-IR"/>
          </a:p>
        </p:txBody>
      </p:sp>
      <p:sp>
        <p:nvSpPr>
          <p:cNvPr id="19" name="Footer Placeholder 18"/>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27" name="Slide Number Placeholder 26"/>
          <p:cNvSpPr>
            <a:spLocks noGrp="1"/>
          </p:cNvSpPr>
          <p:nvPr>
            <p:ph type="sldNum" sz="quarter" idx="12"/>
          </p:nvPr>
        </p:nvSpPr>
        <p:spPr/>
        <p:txBody>
          <a:bodyPr/>
          <a:lstStyle/>
          <a:p>
            <a:fld id="{A716F542-7E4A-4CF6-8358-A4C0BEF51E5F}"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0522863-9730-4F17-A507-AD7342BA3F97}" type="datetime8">
              <a:rPr lang="fa-IR" smtClean="0"/>
              <a:t>13/اکتبر/17</a:t>
            </a:fld>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E0892E-4E33-4262-9E52-2A8EC4687325}" type="datetime8">
              <a:rPr lang="fa-IR" smtClean="0"/>
              <a:t>13/اکتبر/17</a:t>
            </a:fld>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F09BC8A-F5EB-4F99-A78F-5D03391AB13C}" type="datetime8">
              <a:rPr lang="fa-IR" smtClean="0"/>
              <a:t>13/اکتبر/17</a:t>
            </a:fld>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32F0723-1A5B-437A-9D7A-045D2545F1AB}" type="datetime8">
              <a:rPr lang="fa-IR" smtClean="0"/>
              <a:t>13/اکتبر/17</a:t>
            </a:fld>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p>
            <a:fld id="{A716F542-7E4A-4CF6-8358-A4C0BEF51E5F}"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76DCEDF-9BC2-4D90-AF07-BA12B2D47E5C}" type="datetime8">
              <a:rPr lang="fa-IR" smtClean="0"/>
              <a:t>13/اکتبر/17</a:t>
            </a:fld>
            <a:endParaRPr lang="fa-IR"/>
          </a:p>
        </p:txBody>
      </p:sp>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756939F-6A07-4F87-98EB-879827C667BE}" type="datetime8">
              <a:rPr lang="fa-IR" smtClean="0"/>
              <a:t>13/اکتبر/17</a:t>
            </a:fld>
            <a:endParaRPr lang="fa-IR"/>
          </a:p>
        </p:txBody>
      </p:sp>
      <p:sp>
        <p:nvSpPr>
          <p:cNvPr id="8" name="Footer Placeholder 7"/>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9" name="Slide Number Placeholder 8"/>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39801DB-FE9F-4BBC-90F0-AAF333FCE33B}" type="datetime8">
              <a:rPr lang="fa-IR" smtClean="0"/>
              <a:t>13/اکتبر/17</a:t>
            </a:fld>
            <a:endParaRPr lang="fa-I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5" name="Slide Number Placeholder 4"/>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959976-C2CA-4B6F-9AD9-BB9866E1EEFE}" type="datetime8">
              <a:rPr lang="fa-IR" smtClean="0"/>
              <a:t>13/اکتبر/17</a:t>
            </a:fld>
            <a:endParaRPr lang="fa-IR"/>
          </a:p>
        </p:txBody>
      </p:sp>
      <p:sp>
        <p:nvSpPr>
          <p:cNvPr id="3" name="Footer Placeholder 2"/>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4" name="Slide Number Placeholder 3"/>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66ECB37-45C1-4F21-A57B-A3F5551AFB2D}" type="datetime8">
              <a:rPr lang="fa-IR" smtClean="0"/>
              <a:t>13/اکتبر/17</a:t>
            </a:fld>
            <a:endParaRPr lang="fa-IR"/>
          </a:p>
        </p:txBody>
      </p:sp>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p:txBody>
          <a:bodyPr/>
          <a:lstStyle/>
          <a:p>
            <a:fld id="{A716F542-7E4A-4CF6-8358-A4C0BEF51E5F}"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E5977D1-A6AD-4FFC-8714-07F9371CB1E0}" type="datetime8">
              <a:rPr lang="fa-IR" smtClean="0"/>
              <a:t>13/اکتبر/17</a:t>
            </a:fld>
            <a:endParaRPr lang="fa-IR"/>
          </a:p>
        </p:txBody>
      </p:sp>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a:xfrm>
            <a:off x="8077200" y="6356350"/>
            <a:ext cx="609600" cy="365125"/>
          </a:xfrm>
        </p:spPr>
        <p:txBody>
          <a:bodyPr/>
          <a:lstStyle/>
          <a:p>
            <a:fld id="{A716F542-7E4A-4CF6-8358-A4C0BEF51E5F}" type="slidenum">
              <a:rPr lang="fa-IR" smtClean="0"/>
              <a:pPr/>
              <a:t>‹#›</a:t>
            </a:fld>
            <a:endParaRPr lang="fa-I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2BCAD03-7E99-40E4-A4F5-62138371DE32}" type="datetime8">
              <a:rPr lang="fa-IR" smtClean="0"/>
              <a:t>13/اکتبر/17</a:t>
            </a:fld>
            <a:endParaRPr lang="fa-I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fa-IR" smtClean="0"/>
              <a:t>معاونت غذا و دارو دانشگاه علوم پزشکی کاشان</a:t>
            </a:r>
            <a:endParaRPr lang="fa-I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716F542-7E4A-4CF6-8358-A4C0BEF51E5F}" type="slidenum">
              <a:rPr lang="fa-IR" smtClean="0"/>
              <a:pPr/>
              <a:t>‹#›</a:t>
            </a:fld>
            <a:endParaRPr lang="fa-I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commons.wikimedia.org/wiki/File:Grade_1_hypertension.jpg?uselang=fa"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357430"/>
            <a:ext cx="7851648" cy="1343036"/>
          </a:xfrm>
        </p:spPr>
        <p:txBody>
          <a:bodyPr/>
          <a:lstStyle/>
          <a:p>
            <a:pPr algn="ctr"/>
            <a:r>
              <a:rPr lang="fa-IR" sz="60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6">
                      <a:satMod val="175000"/>
                      <a:alpha val="40000"/>
                    </a:schemeClr>
                  </a:glow>
                  <a:outerShdw blurRad="41275" dist="12700" dir="12000000" algn="tl" rotWithShape="0">
                    <a:srgbClr val="000000">
                      <a:alpha val="40000"/>
                    </a:srgbClr>
                  </a:outerShdw>
                </a:effectLst>
                <a:cs typeface="B Titr" pitchFamily="2" charset="-78"/>
              </a:rPr>
              <a:t>فشارخون </a:t>
            </a:r>
            <a:r>
              <a:rPr lang="fa-IR" sz="60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6">
                      <a:satMod val="175000"/>
                      <a:alpha val="40000"/>
                    </a:schemeClr>
                  </a:glow>
                  <a:outerShdw blurRad="41275" dist="12700" dir="12000000" algn="tl" rotWithShape="0">
                    <a:srgbClr val="000000">
                      <a:alpha val="40000"/>
                    </a:srgbClr>
                  </a:outerShdw>
                </a:effectLst>
                <a:cs typeface="B Titr" pitchFamily="2" charset="-78"/>
              </a:rPr>
              <a:t>بالا</a:t>
            </a:r>
            <a:endParaRPr lang="fa-IR"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6">
                    <a:satMod val="175000"/>
                    <a:alpha val="40000"/>
                  </a:schemeClr>
                </a:glow>
                <a:outerShdw blurRad="41275" dist="12700" dir="12000000" algn="tl" rotWithShape="0">
                  <a:srgbClr val="000000">
                    <a:alpha val="40000"/>
                  </a:srgbClr>
                </a:outerShdw>
              </a:effectLst>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fa-IR" dirty="0" smtClean="0">
                <a:cs typeface="B Nazanin" pitchFamily="2" charset="-78"/>
              </a:rPr>
              <a:t>اين دسته از داروها، بار کاري قلب را کاهش مي دهند رگ هاي خوني شما را باز مي کنند و باعث مي شوند قلب شما ضربان آهسته تري داشته باشد و فشار کمتري برخون پمپاژ شده وارد کند. زماني که اين دسته از داروها در ترکيبي با داروهاي ديورتيک تيازيدي تجويز مي شوند بيشترين تاثير را دارند</a:t>
            </a:r>
            <a:r>
              <a:rPr lang="en-US" dirty="0" smtClean="0">
                <a:cs typeface="B Nazanin" pitchFamily="2" charset="-78"/>
              </a:rPr>
              <a:t>.</a:t>
            </a:r>
            <a:endParaRPr lang="fa-IR" dirty="0">
              <a:cs typeface="B Nazanin" pitchFamily="2" charset="-78"/>
            </a:endParaRPr>
          </a:p>
        </p:txBody>
      </p:sp>
      <p:sp>
        <p:nvSpPr>
          <p:cNvPr id="5" name="Title 1"/>
          <p:cNvSpPr>
            <a:spLocks noGrp="1"/>
          </p:cNvSpPr>
          <p:nvPr>
            <p:ph type="title"/>
          </p:nvPr>
        </p:nvSpPr>
        <p:spPr>
          <a:xfrm>
            <a:off x="457200" y="642918"/>
            <a:ext cx="8229600" cy="938962"/>
          </a:xfrm>
        </p:spPr>
        <p:txBody>
          <a:bodyPr>
            <a:noAutofit/>
          </a:bodyPr>
          <a:lstStyle/>
          <a:p>
            <a:pPr algn="ctr"/>
            <a: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مهاركننده هاي گيرنده هاي بتا(بتا بلاكرها)</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pic>
        <p:nvPicPr>
          <p:cNvPr id="4" name="Picture 3" descr="فشار.jpg"/>
          <p:cNvPicPr>
            <a:picLocks noChangeAspect="1"/>
          </p:cNvPicPr>
          <p:nvPr/>
        </p:nvPicPr>
        <p:blipFill>
          <a:blip r:embed="rId2" cstate="print"/>
          <a:stretch>
            <a:fillRect/>
          </a:stretch>
        </p:blipFill>
        <p:spPr>
          <a:xfrm>
            <a:off x="2857488" y="3643314"/>
            <a:ext cx="2783491" cy="2471740"/>
          </a:xfrm>
          <a:prstGeom prst="rect">
            <a:avLst/>
          </a:prstGeom>
          <a:ln>
            <a:noFill/>
          </a:ln>
          <a:effectLst>
            <a:softEdge rad="112500"/>
          </a:effectLst>
        </p:spPr>
      </p:pic>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071570"/>
          </a:xfrm>
        </p:spPr>
        <p:txBody>
          <a:bodyPr>
            <a:noAutofit/>
          </a:bodyPr>
          <a:lstStyle/>
          <a:p>
            <a:pPr algn="ctr"/>
            <a:r>
              <a:rPr lang="fa-IR" sz="32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مهارکننده هاي آنزيم تبديل کننده آنژيوتنسين</a:t>
            </a:r>
            <a:r>
              <a:rPr lang="en-US" sz="32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(ACE) </a:t>
            </a:r>
            <a:endParaRPr lang="fa-IR" sz="32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lstStyle/>
          <a:p>
            <a:pPr algn="just"/>
            <a:r>
              <a:rPr lang="fa-IR" dirty="0" smtClean="0">
                <a:cs typeface="B Nazanin" pitchFamily="2" charset="-78"/>
              </a:rPr>
              <a:t>اين دسته از داروها به بهبود وضعيت عروق خوني کمک مي کنند و اين کار را از طريق مهار تشکيل ماده اي مي کنند که باعث تنگ شدن عروق خوني مي شود. مهارکننده هاي</a:t>
            </a:r>
            <a:r>
              <a:rPr lang="en-US" dirty="0" smtClean="0">
                <a:cs typeface="B Nazanin" pitchFamily="2" charset="-78"/>
              </a:rPr>
              <a:t> ACE </a:t>
            </a:r>
            <a:r>
              <a:rPr lang="fa-IR" dirty="0" smtClean="0">
                <a:cs typeface="B Nazanin" pitchFamily="2" charset="-78"/>
              </a:rPr>
              <a:t>در درمان فشار خون بالا در افراد مبتلا به بيماري قلب و عروق، نارسايي قلبي</a:t>
            </a:r>
            <a:r>
              <a:rPr lang="en-US" dirty="0" smtClean="0">
                <a:cs typeface="B Nazanin" pitchFamily="2" charset="-78"/>
              </a:rPr>
              <a:t> </a:t>
            </a:r>
            <a:r>
              <a:rPr lang="fa-IR" dirty="0" smtClean="0">
                <a:cs typeface="B Nazanin" pitchFamily="2" charset="-78"/>
              </a:rPr>
              <a:t>و يا نارسايي كليوي بسيار موثر هستند. همچون داروهاي بتابلوکر، اين دسته از داروها نيز در صورت تجويز همراه با داروهاي ديورتيک تيازيدي موثرتر عمل مي کنند</a:t>
            </a:r>
            <a:r>
              <a:rPr lang="en-US" dirty="0" smtClean="0">
                <a:cs typeface="B Nazanin" pitchFamily="2" charset="-78"/>
              </a:rPr>
              <a:t>. </a:t>
            </a:r>
          </a:p>
          <a:p>
            <a:endParaRPr lang="fa-IR" dirty="0">
              <a:cs typeface="B Nazanin"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1000108"/>
            <a:ext cx="8229600" cy="928694"/>
          </a:xfrm>
        </p:spPr>
        <p:txBody>
          <a:bodyPr>
            <a:normAutofit fontScale="90000"/>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بلوک كننده هاي گيرنده آنژيوتنسين 2 </a:t>
            </a:r>
            <a: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lstStyle/>
          <a:p>
            <a:pPr algn="just"/>
            <a:r>
              <a:rPr lang="fa-IR" dirty="0" smtClean="0">
                <a:cs typeface="B Nazanin" pitchFamily="2" charset="-78"/>
              </a:rPr>
              <a:t>اين دسته از داروها نيز به بهبود وضعيت عروق خوني کمک مي کنند ولي اين کار را از طريق مهار عملکرد آن ماده شيميايي تنگ کننده عروق خوني مي کنند. اين گروه دارويي نيز همچون مهارکننده هاي</a:t>
            </a:r>
            <a:r>
              <a:rPr lang="en-US" dirty="0" smtClean="0">
                <a:cs typeface="B Nazanin" pitchFamily="2" charset="-78"/>
              </a:rPr>
              <a:t> ACE </a:t>
            </a:r>
            <a:r>
              <a:rPr lang="fa-IR" dirty="0" smtClean="0">
                <a:cs typeface="B Nazanin" pitchFamily="2" charset="-78"/>
              </a:rPr>
              <a:t>در افراد مبتلا به بيماري عروق کرونر، نارسايي قلبي و نارسايي کليوي موثر هستند</a:t>
            </a:r>
            <a:endParaRPr lang="fa-IR" dirty="0">
              <a:cs typeface="B Nazanin"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714380"/>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بلوک كننده هاي کانال کلسيم </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571472" y="1468772"/>
            <a:ext cx="8229600" cy="4746310"/>
          </a:xfrm>
        </p:spPr>
        <p:txBody>
          <a:bodyPr>
            <a:normAutofit/>
          </a:bodyPr>
          <a:lstStyle/>
          <a:p>
            <a:pPr algn="just"/>
            <a:r>
              <a:rPr lang="fa-IR" dirty="0" smtClean="0">
                <a:cs typeface="B Nazanin" pitchFamily="2" charset="-78"/>
              </a:rPr>
              <a:t>اين داروها به بهبود وضعيت ماهيچه هاي عروق خوني شما کمک مي کنند. برخي از آن ها سرعت ضربان قلب را کاهش مي دهند</a:t>
            </a:r>
            <a:endParaRPr lang="en-US" dirty="0" smtClean="0">
              <a:cs typeface="B Nazanin" pitchFamily="2" charset="-78"/>
            </a:endParaRPr>
          </a:p>
          <a:p>
            <a:pPr algn="just"/>
            <a:r>
              <a:rPr lang="fa-IR" dirty="0" smtClean="0">
                <a:cs typeface="B Nazanin" pitchFamily="2" charset="-78"/>
              </a:rPr>
              <a:t>دوستداران گريپ فروت بايد در زمان مصرف اين داروها احتياط کنند. چرا که آب گريپ فروت با بلوکرهاي کانال كلسيم تداخل دارد و سطوح خوني دارو را افزايش مي دهد و فرد را در معرض عوارض جانبي قرار مي دهد. </a:t>
            </a:r>
          </a:p>
          <a:p>
            <a:pPr algn="just"/>
            <a:endParaRPr lang="fa-IR" dirty="0" smtClean="0">
              <a:cs typeface="B Nazanin" pitchFamily="2" charset="-78"/>
            </a:endParaRPr>
          </a:p>
          <a:p>
            <a:pPr algn="just"/>
            <a:endParaRPr lang="fa-IR" dirty="0" smtClean="0">
              <a:cs typeface="B Nazanin" pitchFamily="2" charset="-78"/>
            </a:endParaRPr>
          </a:p>
          <a:p>
            <a:pPr algn="just"/>
            <a:endParaRPr lang="fa-IR" dirty="0" smtClean="0">
              <a:cs typeface="B Nazanin" pitchFamily="2" charset="-78"/>
            </a:endParaRPr>
          </a:p>
          <a:p>
            <a:pPr algn="just"/>
            <a:endParaRPr lang="fa-IR" dirty="0" smtClean="0">
              <a:cs typeface="B Nazanin" pitchFamily="2" charset="-78"/>
            </a:endParaRPr>
          </a:p>
        </p:txBody>
      </p:sp>
      <p:pic>
        <p:nvPicPr>
          <p:cNvPr id="4" name="Picture 3" descr="گريپ فروت "/>
          <p:cNvPicPr/>
          <p:nvPr/>
        </p:nvPicPr>
        <p:blipFill>
          <a:blip r:embed="rId2" cstate="print"/>
          <a:srcRect/>
          <a:stretch>
            <a:fillRect/>
          </a:stretch>
        </p:blipFill>
        <p:spPr bwMode="auto">
          <a:xfrm>
            <a:off x="3286116" y="3714752"/>
            <a:ext cx="2762792" cy="2214578"/>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071546"/>
            <a:ext cx="8229600" cy="642942"/>
          </a:xfrm>
        </p:spPr>
        <p:txBody>
          <a:bodyPr>
            <a:noAutofit/>
          </a:bodyPr>
          <a:lstStyle/>
          <a:p>
            <a:pPr algn="ctr"/>
            <a: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مهارکننده هاي رنين </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28596" y="1643050"/>
            <a:ext cx="8229600" cy="4389120"/>
          </a:xfrm>
        </p:spPr>
        <p:txBody>
          <a:bodyPr>
            <a:normAutofit/>
          </a:bodyPr>
          <a:lstStyle/>
          <a:p>
            <a:pPr algn="just"/>
            <a:endParaRPr lang="fa-IR" dirty="0" smtClean="0">
              <a:cs typeface="B Nazanin" pitchFamily="2" charset="-78"/>
            </a:endParaRPr>
          </a:p>
          <a:p>
            <a:pPr algn="just"/>
            <a:r>
              <a:rPr lang="fa-IR" dirty="0" smtClean="0">
                <a:cs typeface="B Nazanin" pitchFamily="2" charset="-78"/>
              </a:rPr>
              <a:t>رنين آنزيمي است که توسط كليه ها توليد مي شود و منجر به افزايش فشار خون مي شود. اين دارو از طريق کاهش توانايي عملکرد رنين در فرآيند افزايش فشار خون عمل مي کند</a:t>
            </a:r>
            <a:r>
              <a:rPr lang="en-US" dirty="0" smtClean="0">
                <a:cs typeface="B Nazanin" pitchFamily="2" charset="-78"/>
              </a:rPr>
              <a:t>. </a:t>
            </a: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428736"/>
            <a:ext cx="8229600" cy="4389120"/>
          </a:xfrm>
        </p:spPr>
        <p:txBody>
          <a:bodyPr/>
          <a:lstStyle/>
          <a:p>
            <a:pPr algn="just"/>
            <a:r>
              <a:rPr lang="fa-IR" dirty="0" smtClean="0">
                <a:cs typeface="B Nazanin" pitchFamily="2" charset="-78"/>
              </a:rPr>
              <a:t>زماني که فشار خون شما تحت کنترل قرار مي گيرد پزشک روزانه يک آسپرين تجويز مي کند تا ريسک نارسايي هاي قلب و عروق را کاهش دهد</a:t>
            </a:r>
            <a:r>
              <a:rPr lang="en-US" dirty="0" smtClean="0">
                <a:cs typeface="B Nazanin" pitchFamily="2" charset="-78"/>
              </a:rPr>
              <a:t>. </a:t>
            </a:r>
          </a:p>
          <a:p>
            <a:pPr algn="just"/>
            <a:r>
              <a:rPr lang="fa-IR" dirty="0" smtClean="0">
                <a:cs typeface="B Nazanin" pitchFamily="2" charset="-78"/>
              </a:rPr>
              <a:t>معمولاً پزشکان جهت کاهش دوز روزانه داروي دريافتي، به جاي تجويز دوز بالاي يک دارو به تنهايي، ترکيبي از داروها با دوز پايين را تجويز مي کنند. در حقيقت دو و يا تعداد بيش تري از داروهاي کاهنده ي فشار خون بهتر از يک دارو به تنهايي عمل مي کنند. گاهي اوقات از طريق آزمون و خطا مي توان موثرترين دارو و يا موثرترين ترکيب دارويي را پيدا کرد</a:t>
            </a:r>
            <a:r>
              <a:rPr lang="en-US" dirty="0" smtClean="0">
                <a:cs typeface="B Nazanin" pitchFamily="2" charset="-78"/>
              </a:rPr>
              <a:t>. </a:t>
            </a: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67524"/>
          </a:xfrm>
        </p:spPr>
        <p:txBody>
          <a:bodyPr>
            <a:noAutofit/>
          </a:bodyPr>
          <a:lstStyle/>
          <a:p>
            <a:pPr algn="ctr"/>
            <a: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عوارض داروهای ضدفشار خون </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داروهای ضدفشار خون طیف وسیعی از داروها را تشكیل می دهند، به همین سبب طبیعی است كه طیف وسیعی از عوارض جانبی را در مصر ف كنندگان این داروها شاهد باشیم</a:t>
            </a:r>
            <a:endParaRPr lang="fa-IR" dirty="0">
              <a:cs typeface="B Nazanin" pitchFamily="2" charset="-78"/>
            </a:endParaRPr>
          </a:p>
        </p:txBody>
      </p:sp>
      <p:pic>
        <p:nvPicPr>
          <p:cNvPr id="4" name="Picture 3" descr="p['.jpg"/>
          <p:cNvPicPr>
            <a:picLocks noChangeAspect="1"/>
          </p:cNvPicPr>
          <p:nvPr/>
        </p:nvPicPr>
        <p:blipFill>
          <a:blip r:embed="rId2" cstate="print"/>
          <a:stretch>
            <a:fillRect/>
          </a:stretch>
        </p:blipFill>
        <p:spPr>
          <a:xfrm>
            <a:off x="2786050" y="3357562"/>
            <a:ext cx="3824310" cy="2552727"/>
          </a:xfrm>
          <a:prstGeom prst="rect">
            <a:avLst/>
          </a:prstGeom>
          <a:ln>
            <a:noFill/>
          </a:ln>
          <a:effectLst>
            <a:softEdge rad="112500"/>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704104"/>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عوارض داروهای ضدفشار خون </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500034" y="1643050"/>
            <a:ext cx="8229600" cy="4929222"/>
          </a:xfrm>
        </p:spPr>
        <p:txBody>
          <a:bodyPr>
            <a:normAutofit/>
          </a:bodyPr>
          <a:lstStyle/>
          <a:p>
            <a:pPr>
              <a:buNone/>
            </a:pPr>
            <a:r>
              <a:rPr lang="fa-IR" b="1" dirty="0" smtClean="0">
                <a:cs typeface="B Nazanin" pitchFamily="2" charset="-78"/>
              </a:rPr>
              <a:t>خواب آلودگی</a:t>
            </a:r>
            <a:endParaRPr lang="en-US" b="1" dirty="0" smtClean="0">
              <a:cs typeface="B Nazanin" pitchFamily="2" charset="-78"/>
            </a:endParaRPr>
          </a:p>
          <a:p>
            <a:pPr algn="just"/>
            <a:r>
              <a:rPr lang="fa-IR" dirty="0" smtClean="0">
                <a:cs typeface="B Nazanin" pitchFamily="2" charset="-78"/>
              </a:rPr>
              <a:t>به هم خوردن ساعت خواب شبانه </a:t>
            </a:r>
          </a:p>
          <a:p>
            <a:pPr algn="just"/>
            <a:r>
              <a:rPr lang="fa-IR" dirty="0" smtClean="0">
                <a:cs typeface="B Nazanin" pitchFamily="2" charset="-78"/>
              </a:rPr>
              <a:t>كابوس های شبانه </a:t>
            </a:r>
          </a:p>
          <a:p>
            <a:pPr algn="just"/>
            <a:r>
              <a:rPr lang="fa-IR" dirty="0" smtClean="0">
                <a:cs typeface="B Nazanin" pitchFamily="2" charset="-78"/>
              </a:rPr>
              <a:t>خواب آلودگي در روز </a:t>
            </a:r>
          </a:p>
          <a:p>
            <a:pPr algn="just"/>
            <a:r>
              <a:rPr lang="fa-IR" dirty="0" smtClean="0">
                <a:cs typeface="B Nazanin" pitchFamily="2" charset="-78"/>
              </a:rPr>
              <a:t>البته این حالت اگر وخیم و شدید نباشد چیز نگران كننده ای نیست و پس از چند روز مصرف این داروها بدن بیمار با این عارضه خود را سازگار می كند و خواب بیمار طبیعی می شود. اما اگر خواب آلودگی بسیار شدید بوده و بیمار را از انجام فعالیت های روزانه عاجز كند حتماً باید به پزشك مراجعه شود تا داروی بیمار یا مقدارش كم شود و یا كلاً تغییر كند. در صورت مشاهده این عارضه جانبی، بیماران از انجام فعالیت هایی كه نیاز به دقت فراوان دارند همچون رانندگی و یا سایر فعالیت ها برحذر باشند تا فكری به حالشان كرد.</a:t>
            </a:r>
            <a:endParaRPr lang="en-US"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6070"/>
            <a:ext cx="8229600" cy="704104"/>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عوارض داروهای ضدفشار خون </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57200" y="1428736"/>
            <a:ext cx="8229600" cy="5143536"/>
          </a:xfrm>
        </p:spPr>
        <p:txBody>
          <a:bodyPr>
            <a:normAutofit fontScale="85000" lnSpcReduction="10000"/>
          </a:bodyPr>
          <a:lstStyle/>
          <a:p>
            <a:pPr>
              <a:buNone/>
            </a:pPr>
            <a:r>
              <a:rPr lang="fa-IR" b="1" dirty="0" smtClean="0">
                <a:cs typeface="B Nazanin" pitchFamily="2" charset="-78"/>
              </a:rPr>
              <a:t>افسردگی</a:t>
            </a:r>
            <a:endParaRPr lang="en-US" b="1" dirty="0" smtClean="0">
              <a:cs typeface="B Nazanin" pitchFamily="2" charset="-78"/>
            </a:endParaRPr>
          </a:p>
          <a:p>
            <a:r>
              <a:rPr lang="fa-IR" dirty="0" smtClean="0">
                <a:cs typeface="B Nazanin" pitchFamily="2" charset="-78"/>
              </a:rPr>
              <a:t>دسته ای از داروهای ضدفشار خون با اثراتی كه بر روی سیستم عصبی می گذارند سبب این عارضه می شوند اما این عارضه جانبی هم به مرور زمان از شدت آن كاسته می شود و به محض سازگار شدن بدن با دوز مناسب دارو، دیگر شاهد این عارضه جانبی هم نخواهیم بود.</a:t>
            </a:r>
            <a:endParaRPr lang="en-US" dirty="0" smtClean="0">
              <a:cs typeface="B Nazanin" pitchFamily="2" charset="-78"/>
            </a:endParaRPr>
          </a:p>
          <a:p>
            <a:pPr>
              <a:buNone/>
            </a:pPr>
            <a:r>
              <a:rPr lang="fa-IR" b="1" dirty="0" smtClean="0">
                <a:cs typeface="B Nazanin" pitchFamily="2" charset="-78"/>
              </a:rPr>
              <a:t>افت شدید فشار خون</a:t>
            </a:r>
            <a:endParaRPr lang="en-US" dirty="0" smtClean="0">
              <a:cs typeface="B Nazanin" pitchFamily="2" charset="-78"/>
            </a:endParaRPr>
          </a:p>
          <a:p>
            <a:r>
              <a:rPr lang="fa-IR" dirty="0" smtClean="0">
                <a:cs typeface="B Nazanin" pitchFamily="2" charset="-78"/>
              </a:rPr>
              <a:t>تعیین مقدار دارو از جمله مهمترین كارها در درمان فشار خون است كه نیاز به یك پزشك مجرب دارد.</a:t>
            </a:r>
          </a:p>
          <a:p>
            <a:r>
              <a:rPr lang="fa-IR" dirty="0" smtClean="0">
                <a:cs typeface="B Nazanin" pitchFamily="2" charset="-78"/>
              </a:rPr>
              <a:t> در صورتی كه دوز دارو بیشتر از مقدار لازم باشد این عارضه بسیار خطرناك را در بیمار می توانیم ببینیم.</a:t>
            </a:r>
          </a:p>
          <a:p>
            <a:r>
              <a:rPr lang="fa-IR" dirty="0" smtClean="0">
                <a:cs typeface="B Nazanin" pitchFamily="2" charset="-78"/>
              </a:rPr>
              <a:t> این حالت معمولاً به دنبال ورزش و فعالیت بدنی در فرد بیمار دیده می شود كند.</a:t>
            </a:r>
          </a:p>
          <a:p>
            <a:r>
              <a:rPr lang="fa-IR" dirty="0" smtClean="0">
                <a:cs typeface="B Nazanin" pitchFamily="2" charset="-78"/>
              </a:rPr>
              <a:t> مهم توجه به این نكته است كه بیمارانی كه به دنبال شروع درمان های ضدفشار خون اگر حالتی همچون سرگیجه، بی حالی و احساس غش كردن را داشتند حتماً پزشك معالجشان را از این حالات با خبر كنند تا تصمیمات مقتضی گرفته شود</a:t>
            </a:r>
          </a:p>
          <a:p>
            <a:r>
              <a:rPr lang="fa-IR" dirty="0" smtClean="0">
                <a:cs typeface="B Nazanin" pitchFamily="2" charset="-78"/>
              </a:rPr>
              <a:t>بیماران دقت داشته باشند در شروع درمان های ضدفشار خون از انجام فعالیت های بدنی سنگین و ورزش های طولانی پرهیز كنند.</a:t>
            </a:r>
            <a:endParaRPr lang="en-US"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775542"/>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عوارض داروهای ضدفشار خون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57200" y="1500174"/>
            <a:ext cx="8229600" cy="5143512"/>
          </a:xfrm>
        </p:spPr>
        <p:txBody>
          <a:bodyPr>
            <a:normAutofit fontScale="92500" lnSpcReduction="20000"/>
          </a:bodyPr>
          <a:lstStyle/>
          <a:p>
            <a:pPr>
              <a:buNone/>
            </a:pPr>
            <a:r>
              <a:rPr lang="fa-IR" b="1" dirty="0" smtClean="0">
                <a:cs typeface="B Nazanin" pitchFamily="2" charset="-78"/>
              </a:rPr>
              <a:t>اندام های سرد</a:t>
            </a:r>
            <a:endParaRPr lang="en-US" dirty="0" smtClean="0">
              <a:cs typeface="B Nazanin" pitchFamily="2" charset="-78"/>
            </a:endParaRPr>
          </a:p>
          <a:p>
            <a:r>
              <a:rPr lang="fa-IR" dirty="0" smtClean="0">
                <a:cs typeface="B Nazanin" pitchFamily="2" charset="-78"/>
              </a:rPr>
              <a:t>این حالت كه به دنبال شروع مصرف داروهای ضدفشار خون دیده می شود به صورت سرد شدن دست ها و پاهای بیمار است كه سرد و كرخت می شوند. همچنین ظاهر رنگ پریده دست ها و پاها هم از جمله حالاتی است كه همراه آن دیده می شود. </a:t>
            </a:r>
          </a:p>
          <a:p>
            <a:r>
              <a:rPr lang="fa-IR" dirty="0" smtClean="0">
                <a:cs typeface="B Nazanin" pitchFamily="2" charset="-78"/>
              </a:rPr>
              <a:t>اما باید گفت كه باز هم جای نگرانی زیاد نیست چرا كه این عارضه هم بعد از مدتی فروكش می كند.</a:t>
            </a:r>
            <a:endParaRPr lang="en-US" dirty="0" smtClean="0">
              <a:cs typeface="B Nazanin" pitchFamily="2" charset="-78"/>
            </a:endParaRPr>
          </a:p>
          <a:p>
            <a:pPr>
              <a:buNone/>
            </a:pPr>
            <a:r>
              <a:rPr lang="fa-IR" b="1" dirty="0" smtClean="0">
                <a:cs typeface="B Nazanin" pitchFamily="2" charset="-78"/>
              </a:rPr>
              <a:t>عوارض گوارشی</a:t>
            </a:r>
            <a:endParaRPr lang="en-US" dirty="0" smtClean="0">
              <a:cs typeface="B Nazanin" pitchFamily="2" charset="-78"/>
            </a:endParaRPr>
          </a:p>
          <a:p>
            <a:r>
              <a:rPr lang="fa-IR" dirty="0" smtClean="0">
                <a:cs typeface="B Nazanin" pitchFamily="2" charset="-78"/>
              </a:rPr>
              <a:t>خشكی دهان، تهوع و استفراغ هم از جمله عارضه های جانبی دیگری است كه در بعضی از بیماران دچار فشار خون بالا مشاهده می شود.</a:t>
            </a:r>
          </a:p>
          <a:p>
            <a:r>
              <a:rPr lang="fa-IR" dirty="0" smtClean="0">
                <a:cs typeface="B Nazanin" pitchFamily="2" charset="-78"/>
              </a:rPr>
              <a:t> مصرف مداوم و طبق تجویز پزشك معالج و تعدیل فشار خون باعث می شود كه این دسته عوارض هم كم كم فروكش كند.</a:t>
            </a:r>
          </a:p>
          <a:p>
            <a:r>
              <a:rPr lang="fa-IR" dirty="0" smtClean="0">
                <a:cs typeface="B Nazanin" pitchFamily="2" charset="-78"/>
              </a:rPr>
              <a:t>بسیاری از عوارض جانبی دیگر هم هستند كه در برخی بیماران مشاهده شده اند اما آنچه كه واقعیت دارد این است كه فشار خون بالا آنچنان برای سلامتی انسان مضر است كه به عوارض جانبی درمان های دارویی اش می ارزد كه آن را درمان كنیم. نباید از این عوارض جانبی ترسید بلكه باید از فشار خون و عواقب ناشی از آن ترسید.</a:t>
            </a:r>
            <a:endParaRPr lang="en-US"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10" y="1142984"/>
            <a:ext cx="8229600" cy="3746202"/>
          </a:xfrm>
        </p:spPr>
        <p:txBody>
          <a:bodyPr/>
          <a:lstStyle/>
          <a:p>
            <a:pPr algn="just"/>
            <a:r>
              <a:rPr lang="fa-IR" sz="2400" dirty="0" smtClean="0">
                <a:cs typeface="B Nazanin" pitchFamily="2" charset="-78"/>
              </a:rPr>
              <a:t>زیادی فشار خون، پرفشاری خون یا فشار</a:t>
            </a:r>
            <a:r>
              <a:rPr lang="fa-IR" sz="2400" dirty="0" smtClean="0">
                <a:solidFill>
                  <a:schemeClr val="tx1">
                    <a:lumMod val="75000"/>
                    <a:lumOff val="25000"/>
                  </a:schemeClr>
                </a:solidFill>
                <a:cs typeface="B Nazanin" pitchFamily="2" charset="-78"/>
              </a:rPr>
              <a:t> </a:t>
            </a:r>
            <a:r>
              <a:rPr lang="fa-IR" sz="2400" dirty="0" smtClean="0">
                <a:cs typeface="B Nazanin" pitchFamily="2" charset="-78"/>
              </a:rPr>
              <a:t>خون بالا، عارضه‌ای است که در آن فشار خون به طور مزمن بالاتر از حد طبیعی است. در گذشته به آن پرفشاری شریانی (</a:t>
            </a:r>
            <a:r>
              <a:rPr lang="en-US" sz="2400" dirty="0" smtClean="0">
                <a:cs typeface="B Nazanin" pitchFamily="2" charset="-78"/>
              </a:rPr>
              <a:t>arterial hypertension</a:t>
            </a:r>
            <a:r>
              <a:rPr lang="fa-IR" sz="2400" dirty="0" smtClean="0">
                <a:cs typeface="B Nazanin" pitchFamily="2" charset="-78"/>
              </a:rPr>
              <a:t>) گفته می‌شد.</a:t>
            </a:r>
            <a:endParaRPr lang="en-US" sz="2400" dirty="0" smtClean="0">
              <a:cs typeface="B Nazanin" pitchFamily="2" charset="-78"/>
            </a:endParaRPr>
          </a:p>
          <a:p>
            <a:pPr lvl="0" algn="just"/>
            <a:r>
              <a:rPr lang="fa-IR" sz="2400" dirty="0" smtClean="0">
                <a:cs typeface="B Nazanin" pitchFamily="2" charset="-78"/>
              </a:rPr>
              <a:t>طبق تعریف فشار خون بالا به افزایش فشار خون سیستولی(قلب در حال انقباض) به بالاتر یا مساوی ۱۴۰ میلیمتر جیوه، فشار خون دیاستولی(هنگام استراحت قلب) به بالاتر یا مساوی ۹۰ میلیمتر جیوه و یا یکی از هر دو اطلاق می‌شود</a:t>
            </a:r>
            <a:endParaRPr lang="fa-IR" dirty="0">
              <a:cs typeface="B Nazanin" pitchFamily="2" charset="-78"/>
            </a:endParaRPr>
          </a:p>
        </p:txBody>
      </p:sp>
      <p:pic>
        <p:nvPicPr>
          <p:cNvPr id="6" name="Picture 5" descr="http://upload.wikimedia.org/wikipedia/commons/thumb/4/47/Grade_1_hypertension.jpg/230px-Grade_1_hypertension.jpg">
            <a:hlinkClick r:id="rId2"/>
          </p:cNvPr>
          <p:cNvPicPr/>
          <p:nvPr/>
        </p:nvPicPr>
        <p:blipFill>
          <a:blip r:embed="rId3" cstate="print"/>
          <a:srcRect/>
          <a:stretch>
            <a:fillRect/>
          </a:stretch>
        </p:blipFill>
        <p:spPr bwMode="auto">
          <a:xfrm>
            <a:off x="571472" y="3857628"/>
            <a:ext cx="3286148" cy="2214578"/>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704104"/>
          </a:xfrm>
        </p:spPr>
        <p:txBody>
          <a:bodyPr>
            <a:normAutofit/>
          </a:bodyPr>
          <a:lstStyle/>
          <a:p>
            <a:pPr algn="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برخي نكات در مورد داروهاي ضد فشار خون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57200" y="1714488"/>
            <a:ext cx="8229600" cy="4389120"/>
          </a:xfrm>
        </p:spPr>
        <p:txBody>
          <a:bodyPr>
            <a:normAutofit/>
          </a:bodyPr>
          <a:lstStyle/>
          <a:p>
            <a:pPr algn="just"/>
            <a:r>
              <a:rPr lang="fa-IR" sz="2400" dirty="0" smtClean="0">
                <a:cs typeface="B Nazanin" pitchFamily="2" charset="-78"/>
              </a:rPr>
              <a:t>عوارض متابوليك هيدروكلروتيازيد: اين عوارض، افت پتاسيم، افت سديم، افزايش كلسيم، افزايش قند و افزايش چربي در خون است كه برخي از آنها با تنظيم مقدار مصرف داروها قابل كنترل بوده و برخي از آنها ممكن است نيازمند آن باشد كه خانواده دارويي تعويض شود. </a:t>
            </a:r>
          </a:p>
          <a:p>
            <a:pPr algn="just"/>
            <a:r>
              <a:rPr lang="fa-IR" sz="2400" dirty="0" smtClean="0">
                <a:cs typeface="B Nazanin" pitchFamily="2" charset="-78"/>
              </a:rPr>
              <a:t>خانواده مهاركننده </a:t>
            </a:r>
            <a:r>
              <a:rPr lang="en-US" sz="2400" dirty="0" smtClean="0">
                <a:cs typeface="B Nazanin" pitchFamily="2" charset="-78"/>
              </a:rPr>
              <a:t>ACE</a:t>
            </a:r>
            <a:r>
              <a:rPr lang="fa-IR" sz="2400" dirty="0" smtClean="0">
                <a:cs typeface="B Nazanin" pitchFamily="2" charset="-78"/>
              </a:rPr>
              <a:t>: از اين خانواده كاپتوپيريل، انالاپريل و ليزينوپريل در بازار دارويي ايران موجود است كه در ميان آنها ويژگي خاص كاپتوپيريل سرعت اثر بالاي آن است، يعني در موارد اورژانس مي توانيم نصف قرص 25 ميلي گرمي را در زير زبان بيمار بگذاريم</a:t>
            </a:r>
          </a:p>
          <a:p>
            <a:pPr algn="just"/>
            <a:r>
              <a:rPr lang="fa-IR" sz="2400" dirty="0" smtClean="0">
                <a:cs typeface="B Nazanin" pitchFamily="2" charset="-78"/>
              </a:rPr>
              <a:t>استفاده از نيفديپين را براي كاهش فشار خون در شرايط اورژانس بسيار خطرناك است : نيفديپين با افت شديد فشار خون ممكن است منجر به حوادث مغزي بعد از آن شود ولي كاپتوپريل اين خطرات را به دنبال ندارد.</a:t>
            </a:r>
            <a:r>
              <a:rPr lang="fa-IR" sz="2400" dirty="0" smtClean="0"/>
              <a:t> </a:t>
            </a:r>
            <a:endParaRPr lang="fa-IR" sz="2400" dirty="0">
              <a:cs typeface="B Nazanin" pitchFamily="2" charset="-78"/>
            </a:endParaRPr>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1143000"/>
          </a:xfrm>
        </p:spPr>
        <p:txBody>
          <a:bodyPr>
            <a:normAutofit/>
          </a:bodyPr>
          <a:lstStyle/>
          <a:p>
            <a:pPr algn="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برخي نكات در مورد داروهاي ضد فشار خون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57200" y="1643050"/>
            <a:ext cx="8229600" cy="4752988"/>
          </a:xfrm>
        </p:spPr>
        <p:txBody>
          <a:bodyPr>
            <a:normAutofit fontScale="92500"/>
          </a:bodyPr>
          <a:lstStyle/>
          <a:p>
            <a:pPr algn="just"/>
            <a:r>
              <a:rPr lang="fa-IR" dirty="0" smtClean="0">
                <a:cs typeface="B Nazanin" pitchFamily="2" charset="-78"/>
              </a:rPr>
              <a:t>خانواده مهاركننده </a:t>
            </a:r>
            <a:r>
              <a:rPr lang="en-US" dirty="0" smtClean="0">
                <a:cs typeface="B Nazanin" pitchFamily="2" charset="-78"/>
              </a:rPr>
              <a:t>ACE</a:t>
            </a:r>
            <a:r>
              <a:rPr lang="fa-IR" dirty="0" smtClean="0">
                <a:cs typeface="B Nazanin" pitchFamily="2" charset="-78"/>
              </a:rPr>
              <a:t> داروهاي حفاظت كننده كليه هستند و سير پيشرفت نارسايي كليوي را كه ممكن است در زمينه پرفشاري خون باشد، كند مي كنند و از اين لحاظ جايگاه خاصي دارند. </a:t>
            </a:r>
          </a:p>
          <a:p>
            <a:pPr algn="just"/>
            <a:r>
              <a:rPr lang="fa-IR" dirty="0" smtClean="0">
                <a:cs typeface="B Nazanin" pitchFamily="2" charset="-78"/>
              </a:rPr>
              <a:t>"خانواده مهاركننده </a:t>
            </a:r>
            <a:r>
              <a:rPr lang="en-US" dirty="0" smtClean="0">
                <a:cs typeface="B Nazanin" pitchFamily="2" charset="-78"/>
              </a:rPr>
              <a:t>ACE</a:t>
            </a:r>
            <a:r>
              <a:rPr lang="fa-IR" dirty="0" smtClean="0">
                <a:cs typeface="B Nazanin" pitchFamily="2" charset="-78"/>
              </a:rPr>
              <a:t> مانند هر داروي ديگري عوارضي دارند" : اين داروها ممكن است در ابتداي مصرف روي عملكرد كليه عوارضي داشته باشند كه اين تاثيرات سوء بسيار جزئي و گذرا است و تاثيرات مفيدشان بر اثرات مضر آنها غالب مي شود. بنابراين مصرف اين دسته از داروها در بيماران دچار نارسايي كليوي تاكيد مي شود. </a:t>
            </a:r>
          </a:p>
          <a:p>
            <a:pPr algn="just"/>
            <a:r>
              <a:rPr lang="fa-IR" dirty="0" smtClean="0">
                <a:cs typeface="B Nazanin" pitchFamily="2" charset="-78"/>
              </a:rPr>
              <a:t>همچنين سرفه هاي خشك ايجاد مي كنند كه متاسفانه درمان خوبي براي آن وجود ندارد و در صورتي كه براي بيمار آزاردهنده باشد، مجبور به تعويض اين دارو هستيم.</a:t>
            </a:r>
          </a:p>
          <a:p>
            <a:pPr algn="just">
              <a:buNone/>
            </a:pPr>
            <a:r>
              <a:rPr lang="fa-IR" dirty="0" smtClean="0">
                <a:cs typeface="B Nazanin" pitchFamily="2" charset="-78"/>
              </a:rPr>
              <a:t> </a:t>
            </a:r>
            <a:r>
              <a:rPr lang="fa-IR" dirty="0" smtClean="0"/>
              <a:t/>
            </a:r>
            <a:br>
              <a:rPr lang="fa-IR" dirty="0" smtClean="0"/>
            </a:br>
            <a:endParaRPr lang="fa-IR" dirty="0"/>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1143000"/>
          </a:xfrm>
        </p:spPr>
        <p:txBody>
          <a:bodyPr>
            <a:normAutofit/>
          </a:bodyPr>
          <a:lstStyle/>
          <a:p>
            <a:pPr algn="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برخي نكات در مورد داروهاي ضد فشار خون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normAutofit fontScale="92500"/>
          </a:bodyPr>
          <a:lstStyle/>
          <a:p>
            <a:pPr algn="just">
              <a:buNone/>
            </a:pPr>
            <a:r>
              <a:rPr lang="fa-IR" dirty="0" smtClean="0">
                <a:cs typeface="B Nazanin" pitchFamily="2" charset="-78"/>
              </a:rPr>
              <a:t>داروهاي بلوك كننده گيرنده آنژيوتانسين2 يا </a:t>
            </a:r>
            <a:r>
              <a:rPr lang="en-US" dirty="0" smtClean="0">
                <a:cs typeface="B Nazanin" pitchFamily="2" charset="-78"/>
              </a:rPr>
              <a:t>ARB</a:t>
            </a:r>
            <a:r>
              <a:rPr lang="fa-IR" dirty="0" smtClean="0">
                <a:cs typeface="B Nazanin" pitchFamily="2" charset="-78"/>
              </a:rPr>
              <a:t> : از اين خانواده دارويي لوزارتان، والزارتان و تلمي زارتان  در بازار دارويي ايران وجود داشته و كارآيي معادل همديگر دارند كه در آنها لوزارتان و والزارتان دو مرتبه در روز و تلمي زارتان يك بار در روز استفاده مي شود.</a:t>
            </a:r>
          </a:p>
          <a:p>
            <a:pPr algn="just">
              <a:buNone/>
            </a:pPr>
            <a:r>
              <a:rPr lang="fa-IR" dirty="0" smtClean="0">
                <a:cs typeface="B Nazanin" pitchFamily="2" charset="-78"/>
              </a:rPr>
              <a:t>تفاوت لوزارتان با ساير داروهاي هم خانواده خود توانايي آن در كاهش اسيد اوريك خون است كه به همين دليل ممكن است در برخي افراد جايگاه خاصي پيدا كند.  </a:t>
            </a:r>
            <a:br>
              <a:rPr lang="fa-IR" dirty="0" smtClean="0">
                <a:cs typeface="B Nazanin" pitchFamily="2" charset="-78"/>
              </a:rPr>
            </a:br>
            <a:r>
              <a:rPr lang="fa-IR" dirty="0" smtClean="0">
                <a:cs typeface="B Nazanin" pitchFamily="2" charset="-78"/>
              </a:rPr>
              <a:t>خانواده دارويي </a:t>
            </a:r>
            <a:r>
              <a:rPr lang="en-US" dirty="0" smtClean="0">
                <a:cs typeface="B Nazanin" pitchFamily="2" charset="-78"/>
              </a:rPr>
              <a:t>ARB</a:t>
            </a:r>
            <a:r>
              <a:rPr lang="fa-IR" dirty="0" smtClean="0">
                <a:cs typeface="B Nazanin" pitchFamily="2" charset="-78"/>
              </a:rPr>
              <a:t> را از نظر عوارض و منع مصرف بسيار شبيه خانواده مهاركننده </a:t>
            </a:r>
            <a:r>
              <a:rPr lang="en-US" dirty="0" smtClean="0">
                <a:cs typeface="B Nazanin" pitchFamily="2" charset="-78"/>
              </a:rPr>
              <a:t>ACE</a:t>
            </a:r>
            <a:r>
              <a:rPr lang="fa-IR" dirty="0" smtClean="0">
                <a:cs typeface="B Nazanin" pitchFamily="2" charset="-78"/>
              </a:rPr>
              <a:t> مي باشند</a:t>
            </a:r>
          </a:p>
          <a:p>
            <a:pPr algn="just">
              <a:buNone/>
            </a:pPr>
            <a:r>
              <a:rPr lang="fa-IR" dirty="0" smtClean="0">
                <a:cs typeface="B Nazanin" pitchFamily="2" charset="-78"/>
              </a:rPr>
              <a:t> همچنين سرفه به دنبال مصرف خانواده دارويي </a:t>
            </a:r>
            <a:r>
              <a:rPr lang="en-US" dirty="0" smtClean="0">
                <a:cs typeface="B Nazanin" pitchFamily="2" charset="-78"/>
              </a:rPr>
              <a:t>ARB</a:t>
            </a:r>
            <a:r>
              <a:rPr lang="fa-IR" dirty="0" smtClean="0">
                <a:cs typeface="B Nazanin" pitchFamily="2" charset="-78"/>
              </a:rPr>
              <a:t> كمتر از خانواده مهاركننده </a:t>
            </a:r>
            <a:r>
              <a:rPr lang="en-US" dirty="0" smtClean="0">
                <a:cs typeface="B Nazanin" pitchFamily="2" charset="-78"/>
              </a:rPr>
              <a:t>ACE</a:t>
            </a:r>
            <a:r>
              <a:rPr lang="fa-IR" dirty="0" smtClean="0">
                <a:cs typeface="B Nazanin" pitchFamily="2" charset="-78"/>
              </a:rPr>
              <a:t> است، بنابراين بيماراني كه در استفاده از خانواده مهاركننده </a:t>
            </a:r>
            <a:r>
              <a:rPr lang="en-US" dirty="0" smtClean="0">
                <a:cs typeface="B Nazanin" pitchFamily="2" charset="-78"/>
              </a:rPr>
              <a:t>ACE</a:t>
            </a:r>
            <a:r>
              <a:rPr lang="fa-IR" dirty="0" smtClean="0">
                <a:cs typeface="B Nazanin" pitchFamily="2" charset="-78"/>
              </a:rPr>
              <a:t> دچار سرفه مي شوند از اين دسته دارويي مي توانند استفاده كنند. </a:t>
            </a:r>
            <a:endParaRPr lang="fa-IR" dirty="0">
              <a:cs typeface="B Nazanin" pitchFamily="2" charset="-78"/>
            </a:endParaRPr>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5794"/>
            <a:ext cx="8229600" cy="704104"/>
          </a:xfrm>
        </p:spPr>
        <p:txBody>
          <a:bodyPr>
            <a:normAutofit/>
          </a:bodyPr>
          <a:lstStyle/>
          <a:p>
            <a:pPr algn="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برخي نكات در مورد داروهاي ضد فشار خون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85804" y="1714488"/>
            <a:ext cx="8229600" cy="4389120"/>
          </a:xfrm>
        </p:spPr>
        <p:txBody>
          <a:bodyPr/>
          <a:lstStyle/>
          <a:p>
            <a:pPr algn="just"/>
            <a:r>
              <a:rPr lang="fa-IR" dirty="0" smtClean="0">
                <a:cs typeface="B Nazanin" pitchFamily="2" charset="-78"/>
              </a:rPr>
              <a:t>برخي از خانواده هاي دارويي مانند مهار كننده هاي </a:t>
            </a:r>
            <a:r>
              <a:rPr lang="en-US" dirty="0" smtClean="0">
                <a:cs typeface="B Nazanin" pitchFamily="2" charset="-78"/>
              </a:rPr>
              <a:t>ACE</a:t>
            </a:r>
            <a:r>
              <a:rPr lang="fa-IR" dirty="0" smtClean="0">
                <a:cs typeface="B Nazanin" pitchFamily="2" charset="-78"/>
              </a:rPr>
              <a:t> و بلوك كننده گيرنده آنژيوتانسين 2 منع مطلق در بارداري دارند و خانواده هاي بلوك كننده كانال كلسيمي و بتابلاكرها در شرايط خاص در اين بيماران استفاده مي شوند. </a:t>
            </a:r>
          </a:p>
          <a:p>
            <a:pPr algn="just"/>
            <a:endParaRPr lang="fa-IR" dirty="0" smtClean="0">
              <a:cs typeface="B Nazanin" pitchFamily="2" charset="-78"/>
            </a:endParaRPr>
          </a:p>
          <a:p>
            <a:pPr algn="just"/>
            <a:r>
              <a:rPr lang="fa-IR" dirty="0" smtClean="0">
                <a:cs typeface="B Nazanin" pitchFamily="2" charset="-78"/>
              </a:rPr>
              <a:t>"بيماران مبتلا به فشار خون بدانند كه فشار خون بالا درمان كامل ندارد" بيماران نبايد فكر كنند كه با يك دوره استفاده از دارو شفا پيدا مي كنند و به دنبال آن مصرف دارو را قطع كنند، چرا كه مصرف دارو مادام العمر است اگرچه ممكن است در يك مقطع زماني مقادير مصرفي دارو تغيير كند ولي اين كه دارو قطع شود، غيرممكن است. </a:t>
            </a:r>
            <a:endParaRPr lang="fa-IR" dirty="0">
              <a:cs typeface="B Nazanin" pitchFamily="2" charset="-78"/>
            </a:endParaRPr>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96086"/>
          </a:xfrm>
        </p:spPr>
        <p:txBody>
          <a:bodyPr>
            <a:normAutofit fontScale="90000"/>
          </a:bodyPr>
          <a:lstStyle/>
          <a:p>
            <a:pPr algn="ctr"/>
            <a:r>
              <a:rPr lang="en-US" dirty="0" smtClean="0"/>
              <a:t/>
            </a:r>
            <a:br>
              <a:rPr lang="en-US" dirty="0" smtClean="0"/>
            </a:br>
            <a:r>
              <a:rPr lang="ar-SA" dirty="0" smtClean="0">
                <a:effectLst>
                  <a:outerShdw blurRad="38100" dist="38100" dir="2700000" algn="tl">
                    <a:srgbClr val="000000">
                      <a:alpha val="43137"/>
                    </a:srgbClr>
                  </a:outerShdw>
                </a:effectLst>
              </a:rPr>
              <a:t> </a:t>
            </a:r>
            <a:r>
              <a:rPr lang="ar-SA" sz="3600" dirty="0" smtClean="0">
                <a:effectLst>
                  <a:outerShdw blurRad="38100" dist="38100" dir="2700000" algn="tl">
                    <a:srgbClr val="000000">
                      <a:alpha val="43137"/>
                    </a:srgbClr>
                  </a:outerShdw>
                </a:effectLst>
                <a:cs typeface="B Titr" pitchFamily="2" charset="-78"/>
              </a:rPr>
              <a:t>رعايت نكات ضروري در اندازه گیری صحیح فشار خون</a:t>
            </a:r>
            <a:endParaRPr lang="fa-IR"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500034" y="1928802"/>
            <a:ext cx="8229600" cy="4389120"/>
          </a:xfrm>
        </p:spPr>
        <p:txBody>
          <a:bodyPr>
            <a:normAutofit fontScale="77500" lnSpcReduction="20000"/>
          </a:bodyPr>
          <a:lstStyle/>
          <a:p>
            <a:pPr marL="88900" indent="-88900">
              <a:tabLst>
                <a:tab pos="177800" algn="l"/>
                <a:tab pos="266700" algn="l"/>
              </a:tabLst>
            </a:pPr>
            <a:r>
              <a:rPr lang="fa-IR" dirty="0" smtClean="0"/>
              <a:t>  </a:t>
            </a:r>
            <a:r>
              <a:rPr lang="fa-IR" dirty="0" smtClean="0">
                <a:cs typeface="B Nazanin" pitchFamily="2" charset="-78"/>
              </a:rPr>
              <a:t>      30 دقیقه قبل از اندازه گیری فشارخون، سیگار، چای و قهوه و یا سایر نوشیدنیهای انرژی زا استفاده نكنيم.</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30 دقیقه قبل از اندازه گیری فشارخون، فعاليت بدني شديد نداشته باشيم</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ناشتا نباشيم.</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قبل از اندازه گيري فشارخون مثانه خالي باشد.</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همیشه اندازه گيري فشارخون در وضعیت نشسته یا درازکشیده انجام شود. </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در حالت آرام و پشت خود را تكيه دهيم.</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دستي كه قرار است فشارخون از طريق آن اندازگيري شود را روي تكيه گاه قرار دهيم.</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از خم كردن و مشت كردن دست خودداري كنيم. </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بهتر است فشار خون از دست راست اندازه گيري شود.</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در حين اندازه گيري بايد ساكت و بي‌حركت باشيم.</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آستين لباس بايد نازك و به اندازه كافي گشاد باشد تا بر روي بازو فشار نياورد.</a:t>
            </a:r>
            <a:endParaRPr lang="en-US" dirty="0" smtClean="0">
              <a:cs typeface="B Nazanin" pitchFamily="2" charset="-78"/>
            </a:endParaRPr>
          </a:p>
          <a:p>
            <a:pPr marL="88900" indent="-88900">
              <a:tabLst>
                <a:tab pos="177800" algn="l"/>
                <a:tab pos="266700" algn="l"/>
              </a:tabLst>
            </a:pPr>
            <a:r>
              <a:rPr lang="fa-IR" dirty="0" smtClean="0">
                <a:cs typeface="B Nazanin" pitchFamily="2" charset="-78"/>
              </a:rPr>
              <a:t>         اگر داروي فشارخون مصرف مي‌كنيم، بهتر است فشارخون در حالت ايستاده و يا دراز كشيده نيز اندازه گيري شود.</a:t>
            </a:r>
            <a:endParaRPr lang="en-US" dirty="0" smtClean="0">
              <a:cs typeface="B Nazanin" pitchFamily="2" charset="-78"/>
            </a:endParaRPr>
          </a:p>
          <a:p>
            <a:endParaRPr lang="fa-IR" dirty="0">
              <a:cs typeface="B Nazanin" pitchFamily="2" charset="-78"/>
            </a:endParaRPr>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85728"/>
            <a:ext cx="8229600" cy="1143000"/>
          </a:xfrm>
        </p:spPr>
        <p:txBody>
          <a:bodyPr>
            <a:normAutofit fontScale="90000"/>
          </a:bodyPr>
          <a:lstStyle/>
          <a:p>
            <a:pPr algn="ctr"/>
            <a:r>
              <a:rPr lang="ar-SA" b="1" dirty="0" smtClean="0"/>
              <a:t> </a:t>
            </a:r>
            <a:r>
              <a:rPr lang="ar-SA" sz="3600" b="1" dirty="0" smtClean="0">
                <a:effectLst>
                  <a:outerShdw blurRad="38100" dist="38100" dir="2700000" algn="tl">
                    <a:srgbClr val="000000">
                      <a:alpha val="43137"/>
                    </a:srgbClr>
                  </a:outerShdw>
                </a:effectLst>
                <a:cs typeface="B Titr" pitchFamily="2" charset="-78"/>
              </a:rPr>
              <a:t>رعايت نكات ضروري در اندازه گیری صحیح فشار خون</a:t>
            </a:r>
            <a:endParaRPr lang="fa-IR" sz="3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28596" y="1643050"/>
            <a:ext cx="8229600" cy="4714908"/>
          </a:xfrm>
        </p:spPr>
        <p:txBody>
          <a:bodyPr>
            <a:noAutofit/>
          </a:bodyPr>
          <a:lstStyle/>
          <a:p>
            <a:pPr algn="just">
              <a:buFont typeface="Arial" pitchFamily="34" charset="0"/>
              <a:buChar char="•"/>
              <a:tabLst>
                <a:tab pos="361950" algn="l"/>
              </a:tabLst>
            </a:pPr>
            <a:r>
              <a:rPr lang="fa-IR" sz="2000" dirty="0" smtClean="0">
                <a:cs typeface="B Nazanin" pitchFamily="2" charset="-78"/>
              </a:rPr>
              <a:t>زانوها </a:t>
            </a:r>
            <a:r>
              <a:rPr lang="fa-IR" sz="2000" dirty="0" smtClean="0">
                <a:cs typeface="B Nazanin" pitchFamily="2" charset="-78"/>
              </a:rPr>
              <a:t>را در حالت آویزان قرار ندهيم و زیر پا تکیه گاه داشته باشد.</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كيسه </a:t>
            </a:r>
            <a:r>
              <a:rPr lang="fa-IR" sz="2000" dirty="0" smtClean="0">
                <a:cs typeface="B Nazanin" pitchFamily="2" charset="-78"/>
              </a:rPr>
              <a:t>فشارخون حدود دو انگشت (2 تا 3 سانتي‌متر) بالاي چين آرنج بسته شود.</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 </a:t>
            </a:r>
            <a:r>
              <a:rPr lang="fa-IR" sz="2000" dirty="0" smtClean="0">
                <a:cs typeface="B Nazanin" pitchFamily="2" charset="-78"/>
              </a:rPr>
              <a:t>از </a:t>
            </a:r>
            <a:r>
              <a:rPr lang="fa-IR" sz="2000" dirty="0" smtClean="0">
                <a:cs typeface="B Nazanin" pitchFamily="2" charset="-78"/>
              </a:rPr>
              <a:t>باد كردن مكرر بازوبند بدليل تاثير بر مقدار فشارخون خودداري كنيم </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 </a:t>
            </a:r>
            <a:r>
              <a:rPr lang="fa-IR" sz="2000" dirty="0" smtClean="0">
                <a:cs typeface="B Nazanin" pitchFamily="2" charset="-78"/>
              </a:rPr>
              <a:t>در </a:t>
            </a:r>
            <a:r>
              <a:rPr lang="fa-IR" sz="2000" dirty="0" smtClean="0">
                <a:cs typeface="B Nazanin" pitchFamily="2" charset="-78"/>
              </a:rPr>
              <a:t>صورتي‌كه نياز است به‌طور منظم فشارخون خود را اندازه گيري كنيم، بهتر است هر روز در يك زمان مشخص، اين‌كار را انجام دهيم.</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اگر </a:t>
            </a:r>
            <a:r>
              <a:rPr lang="fa-IR" sz="2000" dirty="0" smtClean="0">
                <a:cs typeface="B Nazanin" pitchFamily="2" charset="-78"/>
              </a:rPr>
              <a:t>فشارخون خود را چند بار اندازه گيري مي‌كنيم بين هر بار اندازه گيري، يك دقيقه صبر كنيم.</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لوله </a:t>
            </a:r>
            <a:r>
              <a:rPr lang="fa-IR" sz="2000" dirty="0" smtClean="0">
                <a:cs typeface="B Nazanin" pitchFamily="2" charset="-78"/>
              </a:rPr>
              <a:t>لاستيكي دستگاه فشارسنج نبايد گره يا پيچ بخورد.</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در </a:t>
            </a:r>
            <a:r>
              <a:rPr lang="fa-IR" sz="2000" dirty="0" smtClean="0">
                <a:cs typeface="B Nazanin" pitchFamily="2" charset="-78"/>
              </a:rPr>
              <a:t>افراد مسن فشارخون بايد از هر دو دست گرفته شود و اگر فشارخون متفاوت بود مقدار فشاري كه بالاتر است را در نظر بگيريم</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براي </a:t>
            </a:r>
            <a:r>
              <a:rPr lang="fa-IR" sz="2000" dirty="0" smtClean="0">
                <a:cs typeface="B Nazanin" pitchFamily="2" charset="-78"/>
              </a:rPr>
              <a:t>اطمينان از عملكرد درست دستگاه فشارسنج، هر 6 ماه يك بار با يك دستگاه دقيق و سالم آن را تنظيم كنيم. </a:t>
            </a:r>
            <a:endParaRPr lang="en-US" sz="2000" dirty="0" smtClean="0">
              <a:cs typeface="B Nazanin" pitchFamily="2" charset="-78"/>
            </a:endParaRPr>
          </a:p>
          <a:p>
            <a:pPr algn="just">
              <a:buFont typeface="Arial" pitchFamily="34" charset="0"/>
              <a:buChar char="•"/>
              <a:tabLst>
                <a:tab pos="361950" algn="l"/>
              </a:tabLst>
            </a:pPr>
            <a:r>
              <a:rPr lang="fa-IR" sz="2000" dirty="0" smtClean="0">
                <a:cs typeface="B Nazanin" pitchFamily="2" charset="-78"/>
              </a:rPr>
              <a:t>برخي </a:t>
            </a:r>
            <a:r>
              <a:rPr lang="fa-IR" sz="2000" dirty="0" smtClean="0">
                <a:cs typeface="B Nazanin" pitchFamily="2" charset="-78"/>
              </a:rPr>
              <a:t>افراد در زمان ملاقات با پزشک فشارخون بالا دارند اما در منزل فشارخون طبیعی دارند، بنابراين اندازه گيري فشارخون در منزل مفيد است</a:t>
            </a:r>
            <a:r>
              <a:rPr lang="fa-IR" sz="2000" dirty="0" smtClean="0">
                <a:cs typeface="B Nazanin" pitchFamily="2" charset="-78"/>
              </a:rPr>
              <a:t>.</a:t>
            </a:r>
            <a:endParaRPr lang="en-US" sz="2000" dirty="0" smtClean="0">
              <a:cs typeface="B Nazanin" pitchFamily="2" charset="-78"/>
            </a:endParaRPr>
          </a:p>
          <a:p>
            <a:pPr>
              <a:buNone/>
            </a:pPr>
            <a:r>
              <a:rPr lang="en-US" sz="2000" dirty="0" smtClean="0">
                <a:cs typeface="B Nazanin" pitchFamily="2" charset="-78"/>
              </a:rPr>
              <a:t> </a:t>
            </a:r>
          </a:p>
          <a:p>
            <a:endParaRPr lang="fa-IR" sz="2000" dirty="0">
              <a:cs typeface="B Nazanin" pitchFamily="2" charset="-78"/>
            </a:endParaRPr>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214422"/>
            <a:ext cx="8229600" cy="4389120"/>
          </a:xfrm>
        </p:spPr>
        <p:txBody>
          <a:bodyPr/>
          <a:lstStyle/>
          <a:p>
            <a:r>
              <a:rPr lang="ar-SA" sz="2800" b="1" dirty="0" smtClean="0">
                <a:solidFill>
                  <a:schemeClr val="tx2">
                    <a:lumMod val="75000"/>
                  </a:schemeClr>
                </a:solidFill>
                <a:effectLst>
                  <a:outerShdw blurRad="38100" dist="38100" dir="2700000" algn="tl">
                    <a:srgbClr val="000000">
                      <a:alpha val="43137"/>
                    </a:srgbClr>
                  </a:outerShdw>
                </a:effectLst>
                <a:cs typeface="B Nazanin" pitchFamily="2" charset="-78"/>
              </a:rPr>
              <a:t>اندازه‌گیری فشارخون در منزل و منافع آن</a:t>
            </a:r>
            <a:r>
              <a:rPr lang="fa-IR" sz="2800" b="1" dirty="0" smtClean="0">
                <a:solidFill>
                  <a:schemeClr val="tx2">
                    <a:lumMod val="75000"/>
                  </a:schemeClr>
                </a:solidFill>
                <a:effectLst>
                  <a:outerShdw blurRad="38100" dist="38100" dir="2700000" algn="tl">
                    <a:srgbClr val="000000">
                      <a:alpha val="43137"/>
                    </a:srgbClr>
                  </a:outerShdw>
                </a:effectLst>
                <a:cs typeface="B Nazanin" pitchFamily="2" charset="-78"/>
              </a:rPr>
              <a:t>:</a:t>
            </a:r>
          </a:p>
          <a:p>
            <a:pPr algn="ctr"/>
            <a:endParaRPr lang="fa-IR" sz="2800" dirty="0" smtClean="0">
              <a:cs typeface="B Nazanin" pitchFamily="2" charset="-78"/>
            </a:endParaRPr>
          </a:p>
          <a:p>
            <a:pPr algn="just">
              <a:buNone/>
            </a:pPr>
            <a:r>
              <a:rPr lang="ar-SA" sz="2800" dirty="0" smtClean="0">
                <a:cs typeface="B Nazanin" pitchFamily="2" charset="-78"/>
              </a:rPr>
              <a:t>اندازه‌گیری فشارخون در منزل، توسط خود بیمار یا اعضای خانواده، خیلی اهمیت دارد. از آن‌جایی که این کار در فضای آرام و آشنای منزل انجام می‌شود، اندازه‌گیری‌های انجام‌شده به واقعیت خیلی نزدیک است. اندازه‌گیری مرتب و پیوسته فشار خون در منزل و حتی محل کار، به پزشک‌تان کمک می‌کند که در رابطه با نحوه تاثیر دارو ذهنیت صحیح‌تری داشته باشد. </a:t>
            </a:r>
            <a:endParaRPr lang="fa-IR" sz="2800"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010384"/>
            <a:ext cx="8229600" cy="632666"/>
          </a:xfrm>
        </p:spPr>
        <p:txBody>
          <a:bodyPr>
            <a:normAutofit/>
          </a:bodyPr>
          <a:lstStyle/>
          <a:p>
            <a:pPr algn="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و اما:</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lstStyle/>
          <a:p>
            <a:pPr marL="0" indent="0" algn="just">
              <a:buNone/>
            </a:pPr>
            <a:r>
              <a:rPr lang="fa-IR" dirty="0" smtClean="0">
                <a:cs typeface="B Nazanin" pitchFamily="2" charset="-78"/>
              </a:rPr>
              <a:t>بيماران در درجه نخست بدانند به هيچ عنوان نمي توانند دارو را قطع كنند و هر گونه تغيير دوز دارو بايد زير نظر پزشك معالج صورت گيرد و دوم اين كه درمان دارويي به تنهايي كفايت نمي كند و در كنار آن رعايت رژيم غذايي و فعاليت بدني در اثربخشي درمان دارويي تاثيرگذار است. </a:t>
            </a:r>
            <a:endParaRPr lang="en-US" dirty="0" smtClean="0">
              <a:cs typeface="B Nazanin" pitchFamily="2" charset="-78"/>
            </a:endParaRPr>
          </a:p>
          <a:p>
            <a:pPr algn="just"/>
            <a:endParaRPr lang="fa-IR" dirty="0"/>
          </a:p>
        </p:txBody>
      </p:sp>
      <p:pic>
        <p:nvPicPr>
          <p:cNvPr id="4" name="Picture 3" descr="b8478_1tumb.jpg"/>
          <p:cNvPicPr>
            <a:picLocks noChangeAspect="1"/>
          </p:cNvPicPr>
          <p:nvPr/>
        </p:nvPicPr>
        <p:blipFill>
          <a:blip r:embed="rId2" cstate="print"/>
          <a:srcRect t="53846"/>
          <a:stretch>
            <a:fillRect/>
          </a:stretch>
        </p:blipFill>
        <p:spPr>
          <a:xfrm>
            <a:off x="1714480" y="3786190"/>
            <a:ext cx="5515001" cy="2626189"/>
          </a:xfrm>
          <a:prstGeom prst="rect">
            <a:avLst/>
          </a:prstGeom>
        </p:spPr>
      </p:pic>
      <p:sp>
        <p:nvSpPr>
          <p:cNvPr id="5" name="Footer Placeholder 4"/>
          <p:cNvSpPr>
            <a:spLocks noGrp="1"/>
          </p:cNvSpPr>
          <p:nvPr>
            <p:ph type="ftr" sz="quarter" idx="11"/>
          </p:nvPr>
        </p:nvSpPr>
        <p:spPr/>
        <p:txBody>
          <a:bodyPr/>
          <a:lstStyle/>
          <a:p>
            <a:pPr algn="ctr"/>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شيوع</a:t>
            </a:r>
          </a:p>
        </p:txBody>
      </p:sp>
      <p:sp>
        <p:nvSpPr>
          <p:cNvPr id="3" name="Content Placeholder 2"/>
          <p:cNvSpPr>
            <a:spLocks noGrp="1"/>
          </p:cNvSpPr>
          <p:nvPr>
            <p:ph idx="1"/>
          </p:nvPr>
        </p:nvSpPr>
        <p:spPr>
          <a:xfrm>
            <a:off x="357158" y="1785926"/>
            <a:ext cx="8229600" cy="4389120"/>
          </a:xfrm>
        </p:spPr>
        <p:txBody>
          <a:bodyPr>
            <a:normAutofit/>
          </a:bodyPr>
          <a:lstStyle/>
          <a:p>
            <a:pPr algn="just"/>
            <a:r>
              <a:rPr lang="fa-IR" sz="2400" dirty="0" smtClean="0">
                <a:cs typeface="B Nazanin" pitchFamily="2" charset="-78"/>
              </a:rPr>
              <a:t>در آمریکا در حدود ۶۵ میلیون نفر به فشار خون مبتلا هستند. </a:t>
            </a:r>
          </a:p>
          <a:p>
            <a:pPr algn="just"/>
            <a:r>
              <a:rPr lang="fa-IR" sz="2400" dirty="0" smtClean="0">
                <a:cs typeface="B Nazanin" pitchFamily="2" charset="-78"/>
              </a:rPr>
              <a:t>تنها حدود ۷۰ درصد از این افراد از بیماری خود آگاه هستند، </a:t>
            </a:r>
          </a:p>
          <a:p>
            <a:pPr algn="just"/>
            <a:r>
              <a:rPr lang="fa-IR" sz="2400" dirty="0" smtClean="0">
                <a:cs typeface="B Nazanin" pitchFamily="2" charset="-78"/>
              </a:rPr>
              <a:t>فقط ۵۹٪ آنها درمان می‌شوند</a:t>
            </a:r>
          </a:p>
          <a:p>
            <a:pPr algn="just"/>
            <a:r>
              <a:rPr lang="fa-IR" sz="2400" dirty="0" smtClean="0">
                <a:cs typeface="B Nazanin" pitchFamily="2" charset="-78"/>
              </a:rPr>
              <a:t>تنها ۳۴٪ به نحو مطلوب فشار خونشان کنترل می‌شود</a:t>
            </a:r>
            <a:endParaRPr lang="fa-IR" sz="2400" dirty="0">
              <a:cs typeface="B Nazanin"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7166"/>
            <a:ext cx="8229600" cy="1143000"/>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عوامل خطر ایجاد فشار خون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normAutofit/>
          </a:bodyPr>
          <a:lstStyle/>
          <a:p>
            <a:pPr lvl="0" algn="just"/>
            <a:r>
              <a:rPr lang="fa-IR" sz="2400" dirty="0" smtClean="0">
                <a:cs typeface="B Nazanin" pitchFamily="2" charset="-78"/>
              </a:rPr>
              <a:t>نژاد: فشار خون در سیاه‌پوستان (۳۲٪) شایعتر از سفیدپوستان (۲۳ ٪)است و میزان عوارض و مرگ و میر هم در سیاه پوستان بیشتر است</a:t>
            </a:r>
            <a:endParaRPr lang="en-US" sz="2400" dirty="0" smtClean="0">
              <a:cs typeface="B Nazanin" pitchFamily="2" charset="-78"/>
            </a:endParaRPr>
          </a:p>
          <a:p>
            <a:pPr lvl="0" algn="just"/>
            <a:r>
              <a:rPr lang="fa-IR" sz="2400" dirty="0" smtClean="0">
                <a:cs typeface="B Nazanin" pitchFamily="2" charset="-78"/>
              </a:rPr>
              <a:t>جنس مذکر</a:t>
            </a:r>
            <a:endParaRPr lang="en-US" sz="2400" dirty="0" smtClean="0">
              <a:cs typeface="B Nazanin" pitchFamily="2" charset="-78"/>
            </a:endParaRPr>
          </a:p>
          <a:p>
            <a:pPr lvl="0" algn="just"/>
            <a:r>
              <a:rPr lang="fa-IR" sz="2400" dirty="0" smtClean="0">
                <a:cs typeface="B Nazanin" pitchFamily="2" charset="-78"/>
              </a:rPr>
              <a:t>مصرف سیگار</a:t>
            </a:r>
            <a:endParaRPr lang="en-US" sz="2400" dirty="0" smtClean="0">
              <a:cs typeface="B Nazanin" pitchFamily="2" charset="-78"/>
            </a:endParaRPr>
          </a:p>
          <a:p>
            <a:pPr lvl="0" algn="just"/>
            <a:r>
              <a:rPr lang="fa-IR" sz="2400" dirty="0" smtClean="0">
                <a:cs typeface="B Nazanin" pitchFamily="2" charset="-78"/>
              </a:rPr>
              <a:t>افزایش سن</a:t>
            </a:r>
            <a:endParaRPr lang="en-US" sz="2400" dirty="0" smtClean="0">
              <a:cs typeface="B Nazanin" pitchFamily="2" charset="-78"/>
            </a:endParaRPr>
          </a:p>
          <a:p>
            <a:pPr lvl="0" algn="just"/>
            <a:r>
              <a:rPr lang="fa-IR" sz="2400" dirty="0" smtClean="0">
                <a:cs typeface="B Nazanin" pitchFamily="2" charset="-78"/>
              </a:rPr>
              <a:t>زمینه ارثی</a:t>
            </a:r>
            <a:endParaRPr lang="en-US" sz="2400" dirty="0" smtClean="0">
              <a:cs typeface="B Nazanin" pitchFamily="2" charset="-78"/>
            </a:endParaRPr>
          </a:p>
          <a:p>
            <a:pPr lvl="0" algn="just"/>
            <a:r>
              <a:rPr lang="fa-IR" sz="2400" dirty="0" smtClean="0">
                <a:cs typeface="B Nazanin" pitchFamily="2" charset="-78"/>
              </a:rPr>
              <a:t>چربی خون بالا</a:t>
            </a:r>
            <a:endParaRPr lang="en-US" sz="2400" dirty="0" smtClean="0">
              <a:cs typeface="B Nazanin" pitchFamily="2" charset="-78"/>
            </a:endParaRPr>
          </a:p>
          <a:p>
            <a:pPr lvl="0" algn="just"/>
            <a:r>
              <a:rPr lang="fa-IR" sz="2400" dirty="0" smtClean="0">
                <a:cs typeface="B Nazanin" pitchFamily="2" charset="-78"/>
              </a:rPr>
              <a:t>چاقی</a:t>
            </a:r>
            <a:endParaRPr lang="en-US" sz="2400" dirty="0" smtClean="0">
              <a:cs typeface="B Nazanin" pitchFamily="2" charset="-78"/>
            </a:endParaRPr>
          </a:p>
          <a:p>
            <a:pPr lvl="0" algn="just"/>
            <a:r>
              <a:rPr lang="fa-IR" sz="2400" dirty="0" smtClean="0">
                <a:cs typeface="B Nazanin" pitchFamily="2" charset="-78"/>
              </a:rPr>
              <a:t>بیماریهای مزمن کلیوی</a:t>
            </a:r>
            <a:endParaRPr lang="en-US" sz="2400" dirty="0" smtClean="0">
              <a:cs typeface="B Nazanin" pitchFamily="2" charset="-78"/>
            </a:endParaRPr>
          </a:p>
          <a:p>
            <a:pPr lvl="0" algn="just"/>
            <a:r>
              <a:rPr lang="fa-IR" sz="2400" dirty="0" smtClean="0">
                <a:cs typeface="B Nazanin" pitchFamily="2" charset="-78"/>
              </a:rPr>
              <a:t>دیابت</a:t>
            </a:r>
            <a:endParaRPr lang="en-US" sz="2400" dirty="0" smtClean="0">
              <a:cs typeface="B Nazanin" pitchFamily="2" charset="-78"/>
            </a:endParaRPr>
          </a:p>
          <a:p>
            <a:endParaRPr lang="fa-IR" dirty="0"/>
          </a:p>
        </p:txBody>
      </p:sp>
      <p:pic>
        <p:nvPicPr>
          <p:cNvPr id="4" name="Picture 3" descr="87841_367.jpeg"/>
          <p:cNvPicPr>
            <a:picLocks noChangeAspect="1"/>
          </p:cNvPicPr>
          <p:nvPr/>
        </p:nvPicPr>
        <p:blipFill>
          <a:blip r:embed="rId2" cstate="print"/>
          <a:stretch>
            <a:fillRect/>
          </a:stretch>
        </p:blipFill>
        <p:spPr>
          <a:xfrm>
            <a:off x="1214414" y="3286124"/>
            <a:ext cx="2822830" cy="2792880"/>
          </a:xfrm>
          <a:prstGeom prst="rect">
            <a:avLst/>
          </a:prstGeom>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785794"/>
            <a:ext cx="8229600" cy="785818"/>
          </a:xfrm>
        </p:spPr>
        <p:txBody>
          <a:bodyPr>
            <a:noAutofit/>
          </a:bodyPr>
          <a:lstStyle/>
          <a:p>
            <a:pPr algn="ctr"/>
            <a: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en-US"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طبقه‌بندی پرفشاری خون در بالغین</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214282" y="1935480"/>
            <a:ext cx="8472518" cy="4389120"/>
          </a:xfrm>
        </p:spPr>
        <p:txBody>
          <a:bodyPr>
            <a:normAutofit fontScale="77500" lnSpcReduction="20000"/>
          </a:bodyPr>
          <a:lstStyle/>
          <a:p>
            <a:pPr algn="just">
              <a:buNone/>
            </a:pPr>
            <a:r>
              <a:rPr lang="fa-IR" sz="3100" dirty="0" smtClean="0">
                <a:cs typeface="B Nazanin" pitchFamily="2" charset="-78"/>
              </a:rPr>
              <a:t>پرفشاری خون در بالغین بالاتراز ۱۸ سال اینگونه تقسیم بندی شد</a:t>
            </a:r>
            <a:endParaRPr lang="en-US" sz="3100" dirty="0" smtClean="0">
              <a:cs typeface="B Nazanin" pitchFamily="2" charset="-78"/>
            </a:endParaRPr>
          </a:p>
          <a:p>
            <a:pPr algn="just">
              <a:buNone/>
            </a:pPr>
            <a:r>
              <a:rPr lang="fa-IR" sz="3100" b="1" dirty="0" smtClean="0">
                <a:effectLst>
                  <a:outerShdw blurRad="38100" dist="38100" dir="2700000" algn="tl">
                    <a:srgbClr val="000000">
                      <a:alpha val="43137"/>
                    </a:srgbClr>
                  </a:outerShdw>
                </a:effectLst>
                <a:cs typeface="B Nazanin" pitchFamily="2" charset="-78"/>
              </a:rPr>
              <a:t>۱. طبیعی:</a:t>
            </a:r>
            <a:endParaRPr lang="en-US" sz="3100" b="1" dirty="0" smtClean="0">
              <a:effectLst>
                <a:outerShdw blurRad="38100" dist="38100" dir="2700000" algn="tl">
                  <a:srgbClr val="000000">
                    <a:alpha val="43137"/>
                  </a:srgbClr>
                </a:outerShdw>
              </a:effectLst>
              <a:cs typeface="B Nazanin" pitchFamily="2" charset="-78"/>
            </a:endParaRPr>
          </a:p>
          <a:p>
            <a:pPr lvl="0" algn="just">
              <a:buNone/>
            </a:pPr>
            <a:r>
              <a:rPr lang="fa-IR" sz="3100" dirty="0" smtClean="0">
                <a:cs typeface="B Nazanin" pitchFamily="2" charset="-78"/>
              </a:rPr>
              <a:t>فشار خون سیستولی کمتراز ۱۲۰ میلیمتر جیوه و دیاستولی کمتر از ۸۰ میلیمتر جیوه</a:t>
            </a:r>
            <a:endParaRPr lang="en-US" sz="3100" dirty="0" smtClean="0">
              <a:cs typeface="B Nazanin" pitchFamily="2" charset="-78"/>
            </a:endParaRPr>
          </a:p>
          <a:p>
            <a:pPr algn="just">
              <a:buNone/>
            </a:pPr>
            <a:r>
              <a:rPr lang="fa-IR" sz="3100" b="1" dirty="0" smtClean="0">
                <a:effectLst>
                  <a:outerShdw blurRad="38100" dist="38100" dir="2700000" algn="tl">
                    <a:srgbClr val="000000">
                      <a:alpha val="43137"/>
                    </a:srgbClr>
                  </a:outerShdw>
                </a:effectLst>
                <a:cs typeface="B Nazanin" pitchFamily="2" charset="-78"/>
              </a:rPr>
              <a:t>۲. مرحله قبل از پرفشاری خون</a:t>
            </a:r>
            <a:endParaRPr lang="en-US" sz="3100" b="1" dirty="0" smtClean="0">
              <a:effectLst>
                <a:outerShdw blurRad="38100" dist="38100" dir="2700000" algn="tl">
                  <a:srgbClr val="000000">
                    <a:alpha val="43137"/>
                  </a:srgbClr>
                </a:outerShdw>
              </a:effectLst>
              <a:cs typeface="B Nazanin" pitchFamily="2" charset="-78"/>
            </a:endParaRPr>
          </a:p>
          <a:p>
            <a:pPr lvl="0" algn="just">
              <a:buNone/>
            </a:pPr>
            <a:r>
              <a:rPr lang="fa-IR" sz="3100" dirty="0" smtClean="0">
                <a:cs typeface="B Nazanin" pitchFamily="2" charset="-78"/>
              </a:rPr>
              <a:t>فشار خون سیستولی بین ۱۲۰ تا ۱۳۹ میلیمتر جیوه و دیاستولی بین ۸۰ تا ۸۹ میلیمتر جیوه</a:t>
            </a:r>
            <a:endParaRPr lang="en-US" sz="3100" dirty="0" smtClean="0">
              <a:cs typeface="B Nazanin" pitchFamily="2" charset="-78"/>
            </a:endParaRPr>
          </a:p>
          <a:p>
            <a:pPr algn="just">
              <a:buNone/>
            </a:pPr>
            <a:r>
              <a:rPr lang="fa-IR" sz="3100" b="1" dirty="0" smtClean="0">
                <a:effectLst>
                  <a:outerShdw blurRad="38100" dist="38100" dir="2700000" algn="tl">
                    <a:srgbClr val="000000">
                      <a:alpha val="43137"/>
                    </a:srgbClr>
                  </a:outerShdw>
                </a:effectLst>
                <a:cs typeface="B Nazanin" pitchFamily="2" charset="-78"/>
              </a:rPr>
              <a:t>۳. زیادی فشار خون مرحله اول</a:t>
            </a:r>
            <a:endParaRPr lang="en-US" sz="3100" b="1" dirty="0" smtClean="0">
              <a:effectLst>
                <a:outerShdw blurRad="38100" dist="38100" dir="2700000" algn="tl">
                  <a:srgbClr val="000000">
                    <a:alpha val="43137"/>
                  </a:srgbClr>
                </a:outerShdw>
              </a:effectLst>
              <a:cs typeface="B Nazanin" pitchFamily="2" charset="-78"/>
            </a:endParaRPr>
          </a:p>
          <a:p>
            <a:pPr lvl="0" algn="just">
              <a:buNone/>
            </a:pPr>
            <a:r>
              <a:rPr lang="fa-IR" sz="3100" dirty="0" smtClean="0">
                <a:cs typeface="B Nazanin" pitchFamily="2" charset="-78"/>
              </a:rPr>
              <a:t>فشار خون سیستولی بین ۱۴۰ تا ۱۵۹ میلیمتر جیوه و دیاستولی بین ۹۰ تا ۹۹ میلیمتر جیوه</a:t>
            </a:r>
            <a:endParaRPr lang="en-US" sz="3100" dirty="0" smtClean="0">
              <a:cs typeface="B Nazanin" pitchFamily="2" charset="-78"/>
            </a:endParaRPr>
          </a:p>
          <a:p>
            <a:pPr algn="just">
              <a:buNone/>
            </a:pPr>
            <a:r>
              <a:rPr lang="fa-IR" sz="3100" b="1" dirty="0" smtClean="0">
                <a:effectLst>
                  <a:outerShdw blurRad="38100" dist="38100" dir="2700000" algn="tl">
                    <a:srgbClr val="000000">
                      <a:alpha val="43137"/>
                    </a:srgbClr>
                  </a:outerShdw>
                </a:effectLst>
                <a:cs typeface="B Nazanin" pitchFamily="2" charset="-78"/>
              </a:rPr>
              <a:t>۴. مرحله دوم</a:t>
            </a:r>
            <a:endParaRPr lang="en-US" sz="3100" b="1" dirty="0" smtClean="0">
              <a:effectLst>
                <a:outerShdw blurRad="38100" dist="38100" dir="2700000" algn="tl">
                  <a:srgbClr val="000000">
                    <a:alpha val="43137"/>
                  </a:srgbClr>
                </a:outerShdw>
              </a:effectLst>
              <a:cs typeface="B Nazanin" pitchFamily="2" charset="-78"/>
            </a:endParaRPr>
          </a:p>
          <a:p>
            <a:pPr lvl="0" algn="just">
              <a:buNone/>
            </a:pPr>
            <a:r>
              <a:rPr lang="fa-IR" sz="3100" dirty="0" smtClean="0">
                <a:cs typeface="B Nazanin" pitchFamily="2" charset="-78"/>
              </a:rPr>
              <a:t>فشار خون سیستولی بیشتر یا مساوی ۱۶۰ میلیمتر جیوه و دیاستولی بیشتر یا مساوی ۱۰۰ میلیمتر جیوه</a:t>
            </a:r>
            <a:endParaRPr lang="en-US" sz="3100"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857232"/>
            <a:ext cx="8229600" cy="653210"/>
          </a:xfrm>
        </p:spPr>
        <p:txBody>
          <a:bodyPr>
            <a:no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نشانه‌های احتمال افزایش فشار خون ثانویه</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normAutofit/>
          </a:bodyPr>
          <a:lstStyle/>
          <a:p>
            <a:pPr>
              <a:buNone/>
            </a:pPr>
            <a:r>
              <a:rPr lang="fa-IR" dirty="0" smtClean="0"/>
              <a:t>√ </a:t>
            </a:r>
            <a:r>
              <a:rPr lang="fa-IR" dirty="0" smtClean="0">
                <a:cs typeface="B Nazanin" pitchFamily="2" charset="-78"/>
              </a:rPr>
              <a:t>شروع فشار خون بالا قبل از ۲۰ سالگی یا بعد از سن ۵۰ سالگی</a:t>
            </a:r>
            <a:endParaRPr lang="en-US" dirty="0" smtClean="0">
              <a:cs typeface="B Nazanin" pitchFamily="2" charset="-78"/>
            </a:endParaRPr>
          </a:p>
          <a:p>
            <a:pPr>
              <a:buNone/>
            </a:pPr>
            <a:r>
              <a:rPr lang="fa-IR" dirty="0" smtClean="0">
                <a:cs typeface="B Nazanin" pitchFamily="2" charset="-78"/>
              </a:rPr>
              <a:t>√ حملات گرگرفتگی</a:t>
            </a:r>
            <a:endParaRPr lang="en-US" dirty="0" smtClean="0">
              <a:cs typeface="B Nazanin" pitchFamily="2" charset="-78"/>
            </a:endParaRPr>
          </a:p>
          <a:p>
            <a:pPr>
              <a:buNone/>
            </a:pPr>
            <a:r>
              <a:rPr lang="fa-IR" dirty="0" smtClean="0">
                <a:cs typeface="B Nazanin" pitchFamily="2" charset="-78"/>
              </a:rPr>
              <a:t>√ نبض تند</a:t>
            </a:r>
            <a:endParaRPr lang="en-US" dirty="0" smtClean="0">
              <a:cs typeface="B Nazanin" pitchFamily="2" charset="-78"/>
            </a:endParaRPr>
          </a:p>
          <a:p>
            <a:pPr>
              <a:buNone/>
            </a:pPr>
            <a:r>
              <a:rPr lang="fa-IR" dirty="0" smtClean="0">
                <a:cs typeface="B Nazanin" pitchFamily="2" charset="-78"/>
              </a:rPr>
              <a:t>√ عدم تحمل به گرما</a:t>
            </a:r>
            <a:endParaRPr lang="en-US" dirty="0" smtClean="0">
              <a:cs typeface="B Nazanin" pitchFamily="2" charset="-78"/>
            </a:endParaRPr>
          </a:p>
          <a:p>
            <a:pPr>
              <a:buNone/>
            </a:pPr>
            <a:r>
              <a:rPr lang="fa-IR" dirty="0" smtClean="0">
                <a:cs typeface="B Nazanin" pitchFamily="2" charset="-78"/>
              </a:rPr>
              <a:t>√ صدمه به چشمها، کلیه ها؛ یا قلب</a:t>
            </a:r>
            <a:endParaRPr lang="en-US" dirty="0" smtClean="0">
              <a:cs typeface="B Nazanin" pitchFamily="2" charset="-78"/>
            </a:endParaRPr>
          </a:p>
          <a:p>
            <a:pPr>
              <a:buNone/>
            </a:pPr>
            <a:r>
              <a:rPr lang="fa-IR" dirty="0" smtClean="0">
                <a:cs typeface="B Nazanin" pitchFamily="2" charset="-78"/>
              </a:rPr>
              <a:t>√ سطح پایین پتاسیم در خون</a:t>
            </a:r>
            <a:endParaRPr lang="en-US" dirty="0" smtClean="0">
              <a:cs typeface="B Nazanin" pitchFamily="2" charset="-78"/>
            </a:endParaRPr>
          </a:p>
          <a:p>
            <a:pPr>
              <a:buNone/>
            </a:pPr>
            <a:r>
              <a:rPr lang="fa-IR" dirty="0" smtClean="0">
                <a:cs typeface="B Nazanin" pitchFamily="2" charset="-78"/>
              </a:rPr>
              <a:t>√ سابقه خانوادگی بیماری کلیوی</a:t>
            </a:r>
            <a:endParaRPr lang="en-US" dirty="0" smtClean="0">
              <a:cs typeface="B Nazanin" pitchFamily="2" charset="-78"/>
            </a:endParaRPr>
          </a:p>
          <a:p>
            <a:pPr>
              <a:buNone/>
            </a:pPr>
            <a:endParaRPr lang="fa-IR" dirty="0"/>
          </a:p>
        </p:txBody>
      </p:sp>
      <p:pic>
        <p:nvPicPr>
          <p:cNvPr id="4" name="Picture 3" descr="IMG13043389.jpg"/>
          <p:cNvPicPr>
            <a:picLocks noChangeAspect="1"/>
          </p:cNvPicPr>
          <p:nvPr/>
        </p:nvPicPr>
        <p:blipFill>
          <a:blip r:embed="rId2" cstate="print"/>
          <a:stretch>
            <a:fillRect/>
          </a:stretch>
        </p:blipFill>
        <p:spPr>
          <a:xfrm>
            <a:off x="785786" y="3214686"/>
            <a:ext cx="3362743" cy="2400303"/>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714380"/>
          </a:xfrm>
        </p:spPr>
        <p:txBody>
          <a:bodyPr>
            <a:no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
            </a:r>
            <a:b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b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درمان</a:t>
            </a:r>
          </a:p>
        </p:txBody>
      </p:sp>
      <p:sp>
        <p:nvSpPr>
          <p:cNvPr id="3" name="Content Placeholder 2"/>
          <p:cNvSpPr>
            <a:spLocks noGrp="1"/>
          </p:cNvSpPr>
          <p:nvPr>
            <p:ph idx="1"/>
          </p:nvPr>
        </p:nvSpPr>
        <p:spPr>
          <a:xfrm>
            <a:off x="457200" y="1714488"/>
            <a:ext cx="8229600" cy="4389120"/>
          </a:xfrm>
        </p:spPr>
        <p:txBody>
          <a:bodyPr>
            <a:normAutofit/>
          </a:bodyPr>
          <a:lstStyle/>
          <a:p>
            <a:pPr>
              <a:buNone/>
            </a:pPr>
            <a:r>
              <a:rPr lang="fa-IR" b="1" dirty="0" smtClean="0">
                <a:cs typeface="B Nazanin" pitchFamily="2" charset="-78"/>
              </a:rPr>
              <a:t>اصول کلی</a:t>
            </a:r>
            <a:r>
              <a:rPr lang="fa-IR" dirty="0" smtClean="0">
                <a:cs typeface="B Nazanin" pitchFamily="2" charset="-78"/>
              </a:rPr>
              <a:t> </a:t>
            </a:r>
            <a:endParaRPr lang="en-US" dirty="0" smtClean="0">
              <a:cs typeface="B Nazanin" pitchFamily="2" charset="-78"/>
            </a:endParaRPr>
          </a:p>
          <a:p>
            <a:pPr lvl="0"/>
            <a:r>
              <a:rPr lang="fa-IR" dirty="0" smtClean="0">
                <a:cs typeface="B Nazanin" pitchFamily="2" charset="-78"/>
              </a:rPr>
              <a:t>کاهش وزن اگر اضافه وزن دارید</a:t>
            </a:r>
            <a:endParaRPr lang="en-US" dirty="0" smtClean="0">
              <a:cs typeface="B Nazanin" pitchFamily="2" charset="-78"/>
            </a:endParaRPr>
          </a:p>
          <a:p>
            <a:pPr lvl="0"/>
            <a:r>
              <a:rPr lang="fa-IR" dirty="0" smtClean="0">
                <a:cs typeface="B Nazanin" pitchFamily="2" charset="-78"/>
              </a:rPr>
              <a:t>عدم مصرف الكل</a:t>
            </a:r>
            <a:endParaRPr lang="en-US" dirty="0" smtClean="0">
              <a:cs typeface="B Nazanin" pitchFamily="2" charset="-78"/>
            </a:endParaRPr>
          </a:p>
          <a:p>
            <a:pPr lvl="0"/>
            <a:r>
              <a:rPr lang="fa-IR" dirty="0" smtClean="0">
                <a:cs typeface="B Nazanin" pitchFamily="2" charset="-78"/>
              </a:rPr>
              <a:t>ورزش‌های هوازی (۳۰ تا ۴۵ دقیقه در اکثر روزهای هفته)</a:t>
            </a:r>
            <a:endParaRPr lang="en-US" dirty="0" smtClean="0">
              <a:cs typeface="B Nazanin" pitchFamily="2" charset="-78"/>
            </a:endParaRPr>
          </a:p>
          <a:p>
            <a:pPr lvl="0"/>
            <a:r>
              <a:rPr lang="fa-IR" dirty="0" smtClean="0">
                <a:cs typeface="B Nazanin" pitchFamily="2" charset="-78"/>
              </a:rPr>
              <a:t>کاهش مصرف سديم روزانه به کمتر از ۱۰۰ میلی مول در روز (۲، ۴ گرم سدیم یا ۶ گرم کلرید سدیم)</a:t>
            </a:r>
            <a:endParaRPr lang="en-US" dirty="0" smtClean="0">
              <a:cs typeface="B Nazanin" pitchFamily="2" charset="-78"/>
            </a:endParaRPr>
          </a:p>
          <a:p>
            <a:pPr lvl="0"/>
            <a:r>
              <a:rPr lang="fa-IR" dirty="0" smtClean="0">
                <a:cs typeface="B Nazanin" pitchFamily="2" charset="-78"/>
              </a:rPr>
              <a:t>مصرف کافی پتاسيم (حدود ۹۰ میلی مول در روز)</a:t>
            </a:r>
            <a:endParaRPr lang="en-US" dirty="0" smtClean="0">
              <a:cs typeface="B Nazanin" pitchFamily="2" charset="-78"/>
            </a:endParaRPr>
          </a:p>
          <a:p>
            <a:pPr lvl="0"/>
            <a:r>
              <a:rPr lang="fa-IR" dirty="0" smtClean="0">
                <a:cs typeface="B Nazanin" pitchFamily="2" charset="-78"/>
              </a:rPr>
              <a:t>قطع مصرف سيگار</a:t>
            </a:r>
            <a:endParaRPr lang="en-US" dirty="0" smtClean="0">
              <a:cs typeface="B Nazanin" pitchFamily="2" charset="-78"/>
            </a:endParaRPr>
          </a:p>
          <a:p>
            <a:pPr lvl="0"/>
            <a:r>
              <a:rPr lang="fa-IR" dirty="0" smtClean="0">
                <a:cs typeface="B Nazanin" pitchFamily="2" charset="-78"/>
              </a:rPr>
              <a:t>کاهش میزان مصرف چربی‌های اشباع شده و كلسترول</a:t>
            </a:r>
            <a:endParaRPr lang="en-US" dirty="0" smtClean="0">
              <a:cs typeface="B Nazanin" pitchFamily="2" charset="-78"/>
            </a:endParaRPr>
          </a:p>
          <a:p>
            <a:endParaRPr lang="fa-IR" dirty="0">
              <a:cs typeface="B Nazanin" pitchFamily="2" charset="-78"/>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24648"/>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درمان دارویی</a:t>
            </a:r>
          </a:p>
        </p:txBody>
      </p:sp>
      <p:sp>
        <p:nvSpPr>
          <p:cNvPr id="3" name="Content Placeholder 2"/>
          <p:cNvSpPr>
            <a:spLocks noGrp="1"/>
          </p:cNvSpPr>
          <p:nvPr>
            <p:ph idx="1"/>
          </p:nvPr>
        </p:nvSpPr>
        <p:spPr>
          <a:xfrm>
            <a:off x="500034" y="1500174"/>
            <a:ext cx="8229600" cy="4389120"/>
          </a:xfrm>
        </p:spPr>
        <p:txBody>
          <a:bodyPr/>
          <a:lstStyle/>
          <a:p>
            <a:r>
              <a:rPr lang="fa-IR" dirty="0" smtClean="0">
                <a:cs typeface="B Nazanin" pitchFamily="2" charset="-78"/>
              </a:rPr>
              <a:t>داروهای مقابله با افزایش فشار خون به چهار دسته کلی تقسیم می‌شوند:</a:t>
            </a:r>
            <a:endParaRPr lang="en-US" dirty="0" smtClean="0">
              <a:cs typeface="B Nazanin" pitchFamily="2" charset="-78"/>
            </a:endParaRPr>
          </a:p>
          <a:p>
            <a:r>
              <a:rPr lang="fa-IR" dirty="0" smtClean="0">
                <a:cs typeface="B Nazanin" pitchFamily="2" charset="-78"/>
              </a:rPr>
              <a:t>۱. داروهاي ادرار آور مانند </a:t>
            </a:r>
            <a:r>
              <a:rPr lang="fa-IR" dirty="0" smtClean="0">
                <a:solidFill>
                  <a:schemeClr val="tx1">
                    <a:lumMod val="95000"/>
                    <a:lumOff val="5000"/>
                  </a:schemeClr>
                </a:solidFill>
                <a:cs typeface="B Nazanin" pitchFamily="2" charset="-78"/>
              </a:rPr>
              <a:t>تيازيد ها</a:t>
            </a:r>
            <a:r>
              <a:rPr lang="fa-IR" dirty="0" smtClean="0">
                <a:cs typeface="B Nazanin" pitchFamily="2" charset="-78"/>
              </a:rPr>
              <a:t>، تريامترن اچ و فورزمايد</a:t>
            </a:r>
            <a:endParaRPr lang="en-US" dirty="0" smtClean="0">
              <a:cs typeface="B Nazanin" pitchFamily="2" charset="-78"/>
            </a:endParaRPr>
          </a:p>
          <a:p>
            <a:r>
              <a:rPr lang="fa-IR" dirty="0" smtClean="0">
                <a:cs typeface="B Nazanin" pitchFamily="2" charset="-78"/>
              </a:rPr>
              <a:t>۲. فلج‌کننده‌های سمپاتیک مانند بتا بلاكرها (آتنولول) یا آلفابلاکرها (پرازوسين)</a:t>
            </a:r>
            <a:endParaRPr lang="en-US" dirty="0" smtClean="0">
              <a:cs typeface="B Nazanin" pitchFamily="2" charset="-78"/>
            </a:endParaRPr>
          </a:p>
          <a:p>
            <a:r>
              <a:rPr lang="fa-IR" dirty="0" smtClean="0">
                <a:cs typeface="B Nazanin" pitchFamily="2" charset="-78"/>
              </a:rPr>
              <a:t>۳. شل‌کننده‌های رگ‌ها مانند بلوك كننده هاي كانال كلسيمي(نيفديپين)</a:t>
            </a:r>
            <a:endParaRPr lang="en-US" dirty="0" smtClean="0">
              <a:cs typeface="B Nazanin" pitchFamily="2" charset="-78"/>
            </a:endParaRPr>
          </a:p>
          <a:p>
            <a:r>
              <a:rPr lang="fa-IR" dirty="0" smtClean="0">
                <a:cs typeface="B Nazanin" pitchFamily="2" charset="-78"/>
              </a:rPr>
              <a:t>4. مهارکننده‌های آنزيم مبدل آنژيوتانسين(</a:t>
            </a:r>
            <a:r>
              <a:rPr lang="en-US" dirty="0" smtClean="0">
                <a:cs typeface="B Nazanin" pitchFamily="2" charset="-78"/>
              </a:rPr>
              <a:t>ACE</a:t>
            </a:r>
            <a:r>
              <a:rPr lang="fa-IR" dirty="0" smtClean="0">
                <a:cs typeface="B Nazanin" pitchFamily="2" charset="-78"/>
              </a:rPr>
              <a:t>) یا بلوک‌کننده‌های آنژیوتانسین مانند انالاپريل، كاپتوپريل و لوزارتان</a:t>
            </a:r>
            <a:endParaRPr lang="en-US" dirty="0" smtClean="0">
              <a:cs typeface="B Nazanin" pitchFamily="2" charset="-78"/>
            </a:endParaRPr>
          </a:p>
          <a:p>
            <a:endParaRPr lang="fa-IR" dirty="0"/>
          </a:p>
        </p:txBody>
      </p:sp>
      <p:pic>
        <p:nvPicPr>
          <p:cNvPr id="4" name="Picture 3" descr="درمان دارويي در فشار خون بالا"/>
          <p:cNvPicPr/>
          <p:nvPr/>
        </p:nvPicPr>
        <p:blipFill>
          <a:blip r:embed="rId2" cstate="print"/>
          <a:srcRect/>
          <a:stretch>
            <a:fillRect/>
          </a:stretch>
        </p:blipFill>
        <p:spPr bwMode="auto">
          <a:xfrm rot="1101916">
            <a:off x="197624" y="4307923"/>
            <a:ext cx="3143272" cy="17625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7166"/>
            <a:ext cx="8229600" cy="1143000"/>
          </a:xfrm>
        </p:spPr>
        <p:txBody>
          <a:bodyPr>
            <a:normAutofit/>
          </a:bodyPr>
          <a:lstStyle/>
          <a:p>
            <a:pPr algn="ctr"/>
            <a:r>
              <a:rPr lang="fa-IR" sz="3600" dirty="0" smtClean="0">
                <a:effectLst>
                  <a:glow rad="139700">
                    <a:schemeClr val="accent2">
                      <a:satMod val="175000"/>
                      <a:alpha val="40000"/>
                    </a:schemeClr>
                  </a:glow>
                  <a:outerShdw blurRad="38100" dist="38100" dir="2700000" algn="tl">
                    <a:srgbClr val="000000">
                      <a:alpha val="43137"/>
                    </a:srgbClr>
                  </a:outerShdw>
                </a:effectLst>
                <a:cs typeface="B Titr" pitchFamily="2" charset="-78"/>
              </a:rPr>
              <a:t>داروهاي ادرارآور تيازيدي</a:t>
            </a:r>
            <a:endParaRPr lang="fa-IR" sz="3600" dirty="0">
              <a:effectLst>
                <a:glow rad="139700">
                  <a:schemeClr val="accent2">
                    <a:satMod val="175000"/>
                    <a:alpha val="40000"/>
                  </a:schemeClr>
                </a:glow>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p:txBody>
          <a:bodyPr/>
          <a:lstStyle/>
          <a:p>
            <a:pPr algn="just"/>
            <a:r>
              <a:rPr lang="fa-IR" dirty="0" smtClean="0">
                <a:cs typeface="B Nazanin" pitchFamily="2" charset="-78"/>
              </a:rPr>
              <a:t>اين دسته از داروها که داروهاي مُدر نيز ناميده مي شوند، به کليه ها کمک مي کنند که سديم</a:t>
            </a:r>
            <a:r>
              <a:rPr lang="en-US" dirty="0" smtClean="0">
                <a:cs typeface="B Nazanin" pitchFamily="2" charset="-78"/>
              </a:rPr>
              <a:t> </a:t>
            </a:r>
            <a:r>
              <a:rPr lang="fa-IR" dirty="0" smtClean="0">
                <a:cs typeface="B Nazanin" pitchFamily="2" charset="-78"/>
              </a:rPr>
              <a:t>و</a:t>
            </a:r>
            <a:r>
              <a:rPr lang="fa-IR" dirty="0" smtClean="0">
                <a:solidFill>
                  <a:schemeClr val="tx1">
                    <a:lumMod val="95000"/>
                    <a:lumOff val="5000"/>
                  </a:schemeClr>
                </a:solidFill>
                <a:cs typeface="B Nazanin" pitchFamily="2" charset="-78"/>
              </a:rPr>
              <a:t>آب </a:t>
            </a:r>
            <a:r>
              <a:rPr lang="fa-IR" dirty="0" smtClean="0">
                <a:cs typeface="B Nazanin" pitchFamily="2" charset="-78"/>
              </a:rPr>
              <a:t>را دفع کند تا حجم خون کاهش يابد. معمولاً اين دسته از داروها اولين انتخاب دارويي در درمان فشار خون بالا هستند. چنان چه از ديورتيک ها استفاده مي کنيد و فشار خون شما همچنان بالا است با پزشک خود در رابطه با اضافه کردن ديورتيک ها و يا جايگزين کردن آن ها با داروهاي قبلي مشورت کنيد</a:t>
            </a:r>
            <a:r>
              <a:rPr lang="en-US" dirty="0" smtClean="0">
                <a:cs typeface="B Nazanin" pitchFamily="2" charset="-78"/>
              </a:rPr>
              <a:t>.</a:t>
            </a:r>
          </a:p>
          <a:p>
            <a:endParaRPr lang="fa-IR" dirty="0"/>
          </a:p>
        </p:txBody>
      </p:sp>
      <p:pic>
        <p:nvPicPr>
          <p:cNvPr id="4" name="Picture 3" descr="DAROO.bmp"/>
          <p:cNvPicPr>
            <a:picLocks noChangeAspect="1"/>
          </p:cNvPicPr>
          <p:nvPr/>
        </p:nvPicPr>
        <p:blipFill>
          <a:blip r:embed="rId2" cstate="print"/>
          <a:stretch>
            <a:fillRect/>
          </a:stretch>
        </p:blipFill>
        <p:spPr>
          <a:xfrm>
            <a:off x="0" y="4214826"/>
            <a:ext cx="2643174" cy="2643174"/>
          </a:xfrm>
          <a:prstGeom prst="rect">
            <a:avLst/>
          </a:prstGeom>
          <a:ln>
            <a:noFill/>
          </a:ln>
          <a:effectLst>
            <a:softEdge rad="112500"/>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1199</TotalTime>
  <Words>2339</Words>
  <Application>Microsoft Office PowerPoint</Application>
  <PresentationFormat>On-screen Show (4:3)</PresentationFormat>
  <Paragraphs>167</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Flow</vt:lpstr>
      <vt:lpstr>فشارخون بالا</vt:lpstr>
      <vt:lpstr>Slide 2</vt:lpstr>
      <vt:lpstr>شيوع</vt:lpstr>
      <vt:lpstr>عوامل خطر ایجاد فشار خون</vt:lpstr>
      <vt:lpstr>  طبقه‌بندی پرفشاری خون در بالغین</vt:lpstr>
      <vt:lpstr>نشانه‌های احتمال افزایش فشار خون ثانویه</vt:lpstr>
      <vt:lpstr>   درمان</vt:lpstr>
      <vt:lpstr>درمان دارویی</vt:lpstr>
      <vt:lpstr>داروهاي ادرارآور تيازيدي</vt:lpstr>
      <vt:lpstr> مهاركننده هاي گيرنده هاي بتا(بتا بلاكرها)</vt:lpstr>
      <vt:lpstr>مهارکننده هاي آنزيم تبديل کننده آنژيوتنسين(ACE) </vt:lpstr>
      <vt:lpstr>بلوک كننده هاي گيرنده آنژيوتنسين 2  </vt:lpstr>
      <vt:lpstr>بلوک كننده هاي کانال کلسيم </vt:lpstr>
      <vt:lpstr>  مهارکننده هاي رنين </vt:lpstr>
      <vt:lpstr>Slide 15</vt:lpstr>
      <vt:lpstr>  عوارض داروهای ضدفشار خون </vt:lpstr>
      <vt:lpstr> عوارض داروهای ضدفشار خون </vt:lpstr>
      <vt:lpstr> عوارض داروهای ضدفشار خون </vt:lpstr>
      <vt:lpstr>عوارض داروهای ضدفشار خون</vt:lpstr>
      <vt:lpstr>برخي نكات در مورد داروهاي ضد فشار خون</vt:lpstr>
      <vt:lpstr>برخي نكات در مورد داروهاي ضد فشار خون</vt:lpstr>
      <vt:lpstr>برخي نكات در مورد داروهاي ضد فشار خون</vt:lpstr>
      <vt:lpstr>برخي نكات در مورد داروهاي ضد فشار خون</vt:lpstr>
      <vt:lpstr>  رعايت نكات ضروري در اندازه گیری صحیح فشار خون</vt:lpstr>
      <vt:lpstr> رعايت نكات ضروري در اندازه گیری صحیح فشار خون</vt:lpstr>
      <vt:lpstr>Slide 26</vt:lpstr>
      <vt:lpstr>و اما:</vt:lpstr>
    </vt:vector>
  </TitlesOfParts>
  <Company>Kaums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khoshsoroor-sa</dc:creator>
  <cp:lastModifiedBy>saneei-so</cp:lastModifiedBy>
  <cp:revision>126</cp:revision>
  <dcterms:created xsi:type="dcterms:W3CDTF">2013-08-19T04:02:24Z</dcterms:created>
  <dcterms:modified xsi:type="dcterms:W3CDTF">2013-10-17T05:46:46Z</dcterms:modified>
</cp:coreProperties>
</file>