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32" r:id="rId1"/>
  </p:sldMasterIdLst>
  <p:notesMasterIdLst>
    <p:notesMasterId r:id="rId15"/>
  </p:notesMasterIdLst>
  <p:sldIdLst>
    <p:sldId id="374" r:id="rId2"/>
    <p:sldId id="345" r:id="rId3"/>
    <p:sldId id="346" r:id="rId4"/>
    <p:sldId id="347" r:id="rId5"/>
    <p:sldId id="341" r:id="rId6"/>
    <p:sldId id="342" r:id="rId7"/>
    <p:sldId id="343" r:id="rId8"/>
    <p:sldId id="302" r:id="rId9"/>
    <p:sldId id="303" r:id="rId10"/>
    <p:sldId id="304" r:id="rId11"/>
    <p:sldId id="299" r:id="rId12"/>
    <p:sldId id="300" r:id="rId13"/>
    <p:sldId id="301" r:id="rId14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70" d="100"/>
          <a:sy n="70" d="100"/>
        </p:scale>
        <p:origin x="-4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6B543078-60FB-45F1-842F-1E5AB74DB24E}" type="datetimeFigureOut">
              <a:rPr lang="fa-IR" smtClean="0"/>
              <a:t>1434/12/13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1EAEF4C-4722-414F-86F6-A28350599F8E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00630-1DF5-49F5-A4F8-A5864DEEF6CF}" type="datetime8">
              <a:rPr lang="fa-IR" smtClean="0"/>
              <a:t>13/اکتبر/17</a:t>
            </a:fld>
            <a:endParaRPr lang="fa-I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F542-7E4A-4CF6-8358-A4C0BEF51E5F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340C9-8C27-49FD-88E2-17C0833E8A37}" type="datetime8">
              <a:rPr lang="fa-IR" smtClean="0"/>
              <a:t>13/اکتبر/17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F542-7E4A-4CF6-8358-A4C0BEF51E5F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1CA43-2664-44BE-BD02-924CED4D7510}" type="datetime8">
              <a:rPr lang="fa-IR" smtClean="0"/>
              <a:t>13/اکتبر/17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F542-7E4A-4CF6-8358-A4C0BEF51E5F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4CB7F-0B7A-46B8-8864-047F30ADC88C}" type="datetime8">
              <a:rPr lang="fa-IR" smtClean="0"/>
              <a:t>13/اکتبر/17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F542-7E4A-4CF6-8358-A4C0BEF51E5F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B7929-DB67-4508-BA63-2F7CDED333F1}" type="datetime8">
              <a:rPr lang="fa-IR" smtClean="0"/>
              <a:t>13/اکتبر/17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F542-7E4A-4CF6-8358-A4C0BEF51E5F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FD2F0-6DF3-4B5E-A924-062A688A13A7}" type="datetime8">
              <a:rPr lang="fa-IR" smtClean="0"/>
              <a:t>13/اکتبر/17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F542-7E4A-4CF6-8358-A4C0BEF51E5F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4450-188B-452F-B956-26931B6F08F3}" type="datetime8">
              <a:rPr lang="fa-IR" smtClean="0"/>
              <a:t>13/اکتبر/17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F542-7E4A-4CF6-8358-A4C0BEF51E5F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5F9FC-A4CB-45D4-817B-B9007AEB6F09}" type="datetime8">
              <a:rPr lang="fa-IR" smtClean="0"/>
              <a:t>13/اکتبر/17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F542-7E4A-4CF6-8358-A4C0BEF51E5F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20DC1-98E1-410C-A04C-B965EEAB9BBF}" type="datetime8">
              <a:rPr lang="fa-IR" smtClean="0"/>
              <a:t>13/اکتبر/17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F542-7E4A-4CF6-8358-A4C0BEF51E5F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77A7-341E-4B55-8B30-73CA28150EC8}" type="datetime8">
              <a:rPr lang="fa-IR" smtClean="0"/>
              <a:t>13/اکتبر/17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F542-7E4A-4CF6-8358-A4C0BEF51E5F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30F44-A245-4579-9F23-3578C7985C76}" type="datetime8">
              <a:rPr lang="fa-IR" smtClean="0"/>
              <a:t>13/اکتبر/17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716F542-7E4A-4CF6-8358-A4C0BEF51E5F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D69F9C9-0D15-4235-BA2D-0E8BBE67ECEC}" type="datetime8">
              <a:rPr lang="fa-IR" smtClean="0"/>
              <a:t>13/اکتبر/17</a:t>
            </a:fld>
            <a:endParaRPr lang="fa-I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716F542-7E4A-4CF6-8358-A4C0BEF51E5F}" type="slidenum">
              <a:rPr lang="fa-IR" smtClean="0"/>
              <a:pPr/>
              <a:t>‹#›</a:t>
            </a:fld>
            <a:endParaRPr lang="fa-I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sldNum="0" hdr="0" dt="0"/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86116" y="1357298"/>
            <a:ext cx="25827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fa-IR" sz="3600" dirty="0" smtClean="0">
                <a:solidFill>
                  <a:schemeClr val="tx2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itchFamily="2" charset="-78"/>
              </a:rPr>
              <a:t>داروهاي تقلبي</a:t>
            </a:r>
          </a:p>
        </p:txBody>
      </p:sp>
      <p:pic>
        <p:nvPicPr>
          <p:cNvPr id="3" name="Picture 2" descr="http://atvp.ir/images/learn_20100522_finland_fake_drug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214554"/>
            <a:ext cx="5572164" cy="3071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214422"/>
            <a:ext cx="6572296" cy="4286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/>
          </a:bodyPr>
          <a:lstStyle/>
          <a:p>
            <a:pPr algn="r"/>
            <a:r>
              <a:rPr lang="fa-IR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فهرست داروهاي بدون نسخه</a:t>
            </a:r>
            <a:r>
              <a:rPr lang="en-US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 </a:t>
            </a:r>
            <a:endParaRPr lang="fa-IR" sz="36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idx="1"/>
          </p:nvPr>
        </p:nvSpPr>
        <p:spPr>
          <a:xfrm>
            <a:off x="4572000" y="1500174"/>
            <a:ext cx="4114800" cy="5000660"/>
          </a:xfrm>
        </p:spPr>
        <p:txBody>
          <a:bodyPr>
            <a:normAutofit/>
          </a:bodyPr>
          <a:lstStyle/>
          <a:p>
            <a:pPr algn="l" rtl="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Burn Ointment </a:t>
            </a:r>
          </a:p>
          <a:p>
            <a:pPr algn="l" rtl="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000" dirty="0" err="1" smtClean="0">
                <a:effectLst/>
                <a:latin typeface="Times New Roman" pitchFamily="18" charset="0"/>
                <a:cs typeface="Times New Roman" pitchFamily="18" charset="0"/>
              </a:rPr>
              <a:t>Calamin</a:t>
            </a: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 rtl="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Calcium </a:t>
            </a:r>
            <a:r>
              <a:rPr lang="en-US" sz="2000" dirty="0" err="1" smtClean="0">
                <a:effectLst/>
                <a:latin typeface="Times New Roman" pitchFamily="18" charset="0"/>
                <a:cs typeface="Times New Roman" pitchFamily="18" charset="0"/>
              </a:rPr>
              <a:t>Pantothenate</a:t>
            </a:r>
            <a:endParaRPr lang="en-US" sz="20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000" dirty="0" err="1" smtClean="0">
                <a:effectLst/>
                <a:latin typeface="Times New Roman" pitchFamily="18" charset="0"/>
                <a:cs typeface="Times New Roman" pitchFamily="18" charset="0"/>
              </a:rPr>
              <a:t>Chlorhexidine</a:t>
            </a:r>
            <a:endParaRPr lang="en-US" sz="20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Charcoal Activated</a:t>
            </a:r>
          </a:p>
          <a:p>
            <a:pPr algn="l" rtl="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Children Cold</a:t>
            </a:r>
          </a:p>
          <a:p>
            <a:pPr algn="l" rtl="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000" dirty="0" err="1" smtClean="0">
                <a:effectLst/>
                <a:latin typeface="Times New Roman" pitchFamily="18" charset="0"/>
                <a:cs typeface="Times New Roman" pitchFamily="18" charset="0"/>
              </a:rPr>
              <a:t>Chlorpheniramine</a:t>
            </a: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itchFamily="18" charset="0"/>
                <a:cs typeface="Times New Roman" pitchFamily="18" charset="0"/>
              </a:rPr>
              <a:t>Maleate</a:t>
            </a:r>
            <a:endParaRPr lang="en-US" sz="20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000" dirty="0" err="1" smtClean="0">
                <a:effectLst/>
                <a:latin typeface="Times New Roman" pitchFamily="18" charset="0"/>
                <a:cs typeface="Times New Roman" pitchFamily="18" charset="0"/>
              </a:rPr>
              <a:t>Clemastine</a:t>
            </a:r>
            <a:endParaRPr lang="en-US" sz="20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000" dirty="0" err="1" smtClean="0">
                <a:effectLst/>
                <a:latin typeface="Times New Roman" pitchFamily="18" charset="0"/>
                <a:cs typeface="Times New Roman" pitchFamily="18" charset="0"/>
              </a:rPr>
              <a:t>Collodion</a:t>
            </a:r>
            <a:endParaRPr lang="en-US" sz="20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000" dirty="0" err="1" smtClean="0">
                <a:effectLst/>
                <a:latin typeface="Times New Roman" pitchFamily="18" charset="0"/>
                <a:cs typeface="Times New Roman" pitchFamily="18" charset="0"/>
              </a:rPr>
              <a:t>Cotnraceptive</a:t>
            </a: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 LD</a:t>
            </a:r>
          </a:p>
          <a:p>
            <a:pPr algn="l" rtl="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000" dirty="0" err="1" smtClean="0">
                <a:effectLst/>
                <a:latin typeface="Times New Roman" pitchFamily="18" charset="0"/>
                <a:cs typeface="Times New Roman" pitchFamily="18" charset="0"/>
              </a:rPr>
              <a:t>Cotnraceptive</a:t>
            </a: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 LD/Fe</a:t>
            </a:r>
          </a:p>
          <a:p>
            <a:pPr algn="l" rtl="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Copper </a:t>
            </a:r>
            <a:r>
              <a:rPr lang="en-US" sz="2000" dirty="0" err="1" smtClean="0">
                <a:effectLst/>
                <a:latin typeface="Times New Roman" pitchFamily="18" charset="0"/>
                <a:cs typeface="Times New Roman" pitchFamily="18" charset="0"/>
              </a:rPr>
              <a:t>znd</a:t>
            </a: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 Zinc Sulfate</a:t>
            </a:r>
          </a:p>
          <a:p>
            <a:pPr algn="l" rtl="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000" dirty="0" err="1" smtClean="0">
                <a:effectLst/>
                <a:latin typeface="Times New Roman" pitchFamily="18" charset="0"/>
                <a:cs typeface="Times New Roman" pitchFamily="18" charset="0"/>
              </a:rPr>
              <a:t>Crotamiton</a:t>
            </a: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 rtl="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000" dirty="0" err="1" smtClean="0">
                <a:effectLst/>
                <a:latin typeface="Times New Roman" pitchFamily="18" charset="0"/>
                <a:cs typeface="Times New Roman" pitchFamily="18" charset="0"/>
              </a:rPr>
              <a:t>Dexpanthenol</a:t>
            </a: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 rtl="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000" dirty="0" err="1" smtClean="0">
                <a:effectLst/>
                <a:latin typeface="Times New Roman" pitchFamily="18" charset="0"/>
                <a:cs typeface="Times New Roman" pitchFamily="18" charset="0"/>
              </a:rPr>
              <a:t>Dextrometorphan</a:t>
            </a:r>
            <a:endParaRPr lang="en-US" sz="20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000" dirty="0" err="1" smtClean="0">
                <a:effectLst/>
                <a:latin typeface="Times New Roman" pitchFamily="18" charset="0"/>
                <a:cs typeface="Times New Roman" pitchFamily="18" charset="0"/>
              </a:rPr>
              <a:t>Dextrometorphan</a:t>
            </a: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 P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20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20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18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18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1800" dirty="0" smtClean="0">
              <a:effectLst/>
              <a:cs typeface="B Nazanin" pitchFamily="2" charset="-78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68313" y="1500174"/>
            <a:ext cx="3889373" cy="50403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ACA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Acetaminophen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Adult Cold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Al.Hydrochloride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Al.Mg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Al.Mg.s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Antihemorrhoid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Antihistamine Decongestant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Artificial Saliva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Artificial Tears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ASA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Benzocaine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Betacaroten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Bisacodyl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Bismuth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Subcitrate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Bromhexine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Hydrochloride</a:t>
            </a:r>
          </a:p>
          <a:p>
            <a:pPr marL="274320" marR="0" lvl="0" indent="-274320" algn="r" defTabSz="914400" rtl="1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r" defTabSz="914400" rtl="1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r" defTabSz="914400" rtl="1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r" defTabSz="914400" rtl="1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r" defTabSz="914400" rtl="1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242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fa-IR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فهرست داروهاي بدون نسخه</a:t>
            </a:r>
            <a:r>
              <a:rPr lang="en-US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 </a:t>
            </a:r>
            <a:endParaRPr lang="fa-IR" sz="36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idx="1"/>
          </p:nvPr>
        </p:nvSpPr>
        <p:spPr>
          <a:xfrm>
            <a:off x="4500562" y="1500174"/>
            <a:ext cx="4186238" cy="5143512"/>
          </a:xfrm>
        </p:spPr>
        <p:txBody>
          <a:bodyPr>
            <a:normAutofit/>
          </a:bodyPr>
          <a:lstStyle/>
          <a:p>
            <a:pPr algn="l" rtl="0"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en-US" sz="2000" dirty="0" err="1" smtClean="0">
                <a:effectLst/>
                <a:latin typeface="Times New Roman" pitchFamily="18" charset="0"/>
                <a:cs typeface="Times New Roman" pitchFamily="18" charset="0"/>
              </a:rPr>
              <a:t>Loperamide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Hydrochloride</a:t>
            </a:r>
          </a:p>
          <a:p>
            <a:pPr algn="l" rtl="0"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en-US" sz="2000" dirty="0" err="1" smtClean="0">
                <a:effectLst/>
                <a:latin typeface="Times New Roman" pitchFamily="18" charset="0"/>
                <a:cs typeface="Times New Roman" pitchFamily="18" charset="0"/>
              </a:rPr>
              <a:t>Mg.Hydroxide</a:t>
            </a:r>
            <a:endParaRPr lang="en-US" sz="20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en-US" sz="2000" dirty="0" err="1" smtClean="0">
                <a:effectLst/>
                <a:latin typeface="Times New Roman" pitchFamily="18" charset="0"/>
                <a:cs typeface="Times New Roman" pitchFamily="18" charset="0"/>
              </a:rPr>
              <a:t>Mebendazole</a:t>
            </a:r>
            <a:endParaRPr lang="en-US" sz="20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Menthol </a:t>
            </a:r>
            <a:r>
              <a:rPr lang="en-US" sz="2000" dirty="0" err="1" smtClean="0">
                <a:effectLst/>
                <a:latin typeface="Times New Roman" pitchFamily="18" charset="0"/>
                <a:cs typeface="Times New Roman" pitchFamily="18" charset="0"/>
              </a:rPr>
              <a:t>Salicylate</a:t>
            </a:r>
            <a:endParaRPr lang="en-US" sz="20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en-US" sz="2000" dirty="0" err="1" smtClean="0">
                <a:effectLst/>
                <a:latin typeface="Times New Roman" pitchFamily="18" charset="0"/>
                <a:cs typeface="Times New Roman" pitchFamily="18" charset="0"/>
              </a:rPr>
              <a:t>Minoxidil</a:t>
            </a:r>
            <a:endParaRPr lang="en-US" sz="20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Nicotine</a:t>
            </a:r>
          </a:p>
          <a:p>
            <a:pPr algn="l" rtl="0"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en-US" sz="2000" dirty="0" err="1" smtClean="0">
                <a:effectLst/>
                <a:latin typeface="Times New Roman" pitchFamily="18" charset="0"/>
                <a:cs typeface="Times New Roman" pitchFamily="18" charset="0"/>
              </a:rPr>
              <a:t>Ophtalmic</a:t>
            </a: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 Bath Solution</a:t>
            </a:r>
          </a:p>
          <a:p>
            <a:pPr algn="l" rtl="0"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ORS</a:t>
            </a:r>
          </a:p>
          <a:p>
            <a:pPr algn="l" rtl="0"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en-US" sz="2000" dirty="0" err="1" smtClean="0">
                <a:effectLst/>
                <a:latin typeface="Times New Roman" pitchFamily="18" charset="0"/>
                <a:cs typeface="Times New Roman" pitchFamily="18" charset="0"/>
              </a:rPr>
              <a:t>Pancreatin</a:t>
            </a:r>
            <a:endParaRPr lang="en-US" sz="20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Pediatric grippe</a:t>
            </a:r>
          </a:p>
          <a:p>
            <a:pPr algn="l" rtl="0"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en-US" sz="2000" dirty="0" err="1" smtClean="0">
                <a:effectLst/>
                <a:latin typeface="Times New Roman" pitchFamily="18" charset="0"/>
                <a:cs typeface="Times New Roman" pitchFamily="18" charset="0"/>
              </a:rPr>
              <a:t>Permethrin</a:t>
            </a: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 rtl="0"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Phenol Glycerin </a:t>
            </a:r>
          </a:p>
          <a:p>
            <a:pPr algn="l" rtl="0"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en-US" sz="2000" dirty="0" err="1" smtClean="0">
                <a:effectLst/>
                <a:latin typeface="Times New Roman" pitchFamily="18" charset="0"/>
                <a:cs typeface="Times New Roman" pitchFamily="18" charset="0"/>
              </a:rPr>
              <a:t>Phenylephrine</a:t>
            </a: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 hydrochloride</a:t>
            </a:r>
          </a:p>
          <a:p>
            <a:pPr algn="l" rtl="0"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en-US" sz="2000" dirty="0" err="1" smtClean="0">
                <a:effectLst/>
                <a:latin typeface="Times New Roman" pitchFamily="18" charset="0"/>
                <a:cs typeface="Times New Roman" pitchFamily="18" charset="0"/>
              </a:rPr>
              <a:t>Piroxicam</a:t>
            </a:r>
            <a:endParaRPr lang="en-US" sz="20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en-US" sz="2000" dirty="0" err="1" smtClean="0">
                <a:effectLst/>
                <a:latin typeface="Times New Roman" pitchFamily="18" charset="0"/>
                <a:cs typeface="Times New Roman" pitchFamily="18" charset="0"/>
              </a:rPr>
              <a:t>Povidone</a:t>
            </a: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 Iodine</a:t>
            </a:r>
          </a:p>
          <a:p>
            <a:pPr algn="l" rtl="0"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Pseudoephedrine Hydrochloride</a:t>
            </a: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468313" y="1500174"/>
            <a:ext cx="3817935" cy="51435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Diclofenac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Sodium 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Digestive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Dimenhydrinate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Dimethicon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Diphenhydramine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Expectorant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Floride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Floride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Sodium 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Folic Acid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Glycerin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Guaifenesin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Hematinic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Ibuprofen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Iron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Iron/ Folic Acid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Lidocaine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Hydrochloride</a:t>
            </a:r>
            <a:endParaRPr kumimoji="0" lang="en-US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fa-IR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فهرست داروهاي بدون نسخه</a:t>
            </a:r>
            <a:r>
              <a:rPr lang="en-US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 </a:t>
            </a:r>
            <a:endParaRPr lang="fa-IR" sz="36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43050"/>
            <a:ext cx="4114800" cy="5000660"/>
          </a:xfrm>
        </p:spPr>
        <p:txBody>
          <a:bodyPr>
            <a:normAutofit/>
          </a:bodyPr>
          <a:lstStyle/>
          <a:p>
            <a:pPr algn="l" rtl="0" eaLnBrk="1" hangingPunct="1">
              <a:buFont typeface="Arial" pitchFamily="34" charset="0"/>
              <a:buChar char="•"/>
            </a:pP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Salicylic Acid Compound</a:t>
            </a:r>
          </a:p>
          <a:p>
            <a:pPr algn="l" rtl="0" eaLnBrk="1" hangingPunct="1">
              <a:buFont typeface="Arial" pitchFamily="34" charset="0"/>
              <a:buChar char="•"/>
            </a:pP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Silver Sulfadiazine </a:t>
            </a:r>
          </a:p>
          <a:p>
            <a:pPr algn="l" rtl="0" eaLnBrk="1" hangingPunct="1">
              <a:buFont typeface="Arial" pitchFamily="34" charset="0"/>
              <a:buChar char="•"/>
            </a:pP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Simple Eye Ointment</a:t>
            </a:r>
          </a:p>
          <a:p>
            <a:pPr algn="l" rtl="0" eaLnBrk="1" hangingPunct="1">
              <a:buFont typeface="Arial" pitchFamily="34" charset="0"/>
              <a:buChar char="•"/>
            </a:pP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Sodium Chloride</a:t>
            </a:r>
          </a:p>
          <a:p>
            <a:pPr algn="l" rtl="0" eaLnBrk="1" hangingPunct="1">
              <a:buFont typeface="Arial" pitchFamily="34" charset="0"/>
              <a:buChar char="•"/>
            </a:pPr>
            <a:r>
              <a:rPr lang="en-US" sz="2000" dirty="0" err="1" smtClean="0">
                <a:effectLst/>
                <a:latin typeface="Times New Roman" pitchFamily="18" charset="0"/>
                <a:cs typeface="Times New Roman" pitchFamily="18" charset="0"/>
              </a:rPr>
              <a:t>Sucralfate</a:t>
            </a:r>
            <a:endParaRPr lang="en-US" sz="20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buFont typeface="Arial" pitchFamily="34" charset="0"/>
              <a:buChar char="•"/>
            </a:pP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Tetracycline Hydrochloride</a:t>
            </a:r>
          </a:p>
          <a:p>
            <a:pPr algn="l" rtl="0" eaLnBrk="1" hangingPunct="1">
              <a:buFont typeface="Arial" pitchFamily="34" charset="0"/>
              <a:buChar char="•"/>
            </a:pPr>
            <a:r>
              <a:rPr lang="en-US" sz="2000" dirty="0" err="1" smtClean="0">
                <a:effectLst/>
                <a:latin typeface="Times New Roman" pitchFamily="18" charset="0"/>
                <a:cs typeface="Times New Roman" pitchFamily="18" charset="0"/>
              </a:rPr>
              <a:t>Tilactase</a:t>
            </a:r>
            <a:endParaRPr lang="en-US" sz="20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buFont typeface="Arial" pitchFamily="34" charset="0"/>
              <a:buChar char="•"/>
            </a:pPr>
            <a:r>
              <a:rPr lang="en-US" sz="2000" dirty="0" err="1" smtClean="0">
                <a:effectLst/>
                <a:latin typeface="Times New Roman" pitchFamily="18" charset="0"/>
                <a:cs typeface="Times New Roman" pitchFamily="18" charset="0"/>
              </a:rPr>
              <a:t>Vitamine</a:t>
            </a: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 A</a:t>
            </a:r>
          </a:p>
          <a:p>
            <a:pPr algn="l" rtl="0" eaLnBrk="1" hangingPunct="1">
              <a:buFont typeface="Arial" pitchFamily="34" charset="0"/>
              <a:buChar char="•"/>
            </a:pPr>
            <a:r>
              <a:rPr lang="en-US" sz="2000" dirty="0" err="1" smtClean="0">
                <a:effectLst/>
                <a:latin typeface="Times New Roman" pitchFamily="18" charset="0"/>
                <a:cs typeface="Times New Roman" pitchFamily="18" charset="0"/>
              </a:rPr>
              <a:t>Vitamine</a:t>
            </a: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 A+D</a:t>
            </a:r>
          </a:p>
          <a:p>
            <a:pPr algn="l" rtl="0" eaLnBrk="1" hangingPunct="1">
              <a:buFont typeface="Arial" pitchFamily="34" charset="0"/>
              <a:buChar char="•"/>
            </a:pPr>
            <a:r>
              <a:rPr lang="en-US" sz="2000" dirty="0" err="1" smtClean="0">
                <a:effectLst/>
                <a:latin typeface="Times New Roman" pitchFamily="18" charset="0"/>
                <a:cs typeface="Times New Roman" pitchFamily="18" charset="0"/>
              </a:rPr>
              <a:t>Vitamine</a:t>
            </a: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 B1</a:t>
            </a:r>
          </a:p>
          <a:p>
            <a:pPr algn="l" rtl="0" eaLnBrk="1" hangingPunct="1">
              <a:buFont typeface="Arial" pitchFamily="34" charset="0"/>
              <a:buChar char="•"/>
            </a:pPr>
            <a:r>
              <a:rPr lang="en-US" sz="2000" dirty="0" err="1" smtClean="0">
                <a:effectLst/>
                <a:latin typeface="Times New Roman" pitchFamily="18" charset="0"/>
                <a:cs typeface="Times New Roman" pitchFamily="18" charset="0"/>
              </a:rPr>
              <a:t>Vitamine</a:t>
            </a: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 B6</a:t>
            </a:r>
          </a:p>
          <a:p>
            <a:pPr algn="l" rtl="0" eaLnBrk="1" hangingPunct="1">
              <a:buFont typeface="Arial" pitchFamily="34" charset="0"/>
              <a:buChar char="•"/>
            </a:pPr>
            <a:r>
              <a:rPr lang="en-US" sz="2000" dirty="0" err="1" smtClean="0">
                <a:effectLst/>
                <a:latin typeface="Times New Roman" pitchFamily="18" charset="0"/>
                <a:cs typeface="Times New Roman" pitchFamily="18" charset="0"/>
              </a:rPr>
              <a:t>Vitamine</a:t>
            </a: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 C</a:t>
            </a:r>
          </a:p>
          <a:p>
            <a:pPr algn="l" rtl="0"/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Zinc Oxide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fa-IR" dirty="0" smtClean="0"/>
              <a:t>معاونت غذا و دارو دانشگاه علوم پزشکی کاشان</a:t>
            </a:r>
            <a:endParaRPr lang="fa-I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714356"/>
            <a:ext cx="8229600" cy="785818"/>
          </a:xfrm>
        </p:spPr>
        <p:txBody>
          <a:bodyPr>
            <a:noAutofit/>
          </a:bodyPr>
          <a:lstStyle/>
          <a:p>
            <a:pPr algn="r">
              <a:buFont typeface="Wingdings" pitchFamily="2" charset="2"/>
              <a:buChar char="v"/>
            </a:pPr>
            <a:r>
              <a:rPr lang="fa-IR" sz="35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 داروهاي تقلبي</a:t>
            </a:r>
            <a:endParaRPr lang="fa-IR" sz="35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0174"/>
            <a:ext cx="8401080" cy="4389120"/>
          </a:xfrm>
        </p:spPr>
        <p:txBody>
          <a:bodyPr>
            <a:no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fa-IR" sz="2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   </a:t>
            </a:r>
            <a:r>
              <a:rPr lang="fa-IR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 بسياري از داروهاي قاچاق تقلبي بوده و در داخل كشور يا در كشورهاي همسايه با كپي كردن جلد و بروشور داروي اصلي تهيه مي‌شوند و نه تنها ماده موثره دارويي ندارند بلكه به دليل استفاده از تركيبات شيميايي غيراستاندارد كه در تهيه و ساخت اين داروهاي تقلبي به كار مي‌رود، همواره عوارض زيان باري روي سلامتي افراد جامعه دارند.</a:t>
            </a:r>
          </a:p>
          <a:p>
            <a:pPr algn="just">
              <a:lnSpc>
                <a:spcPct val="110000"/>
              </a:lnSpc>
              <a:defRPr/>
            </a:pPr>
            <a:r>
              <a:rPr lang="fa-IR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سازمان بهداشت جهانی اعلام کرده است 50 تا 80 درصد داروهای عرضه شده در اینترنت، تقلبی هستند.</a:t>
            </a:r>
            <a:endParaRPr lang="en-US" sz="2000" dirty="0" smtClean="0">
              <a:solidFill>
                <a:schemeClr val="tx1">
                  <a:lumMod val="95000"/>
                  <a:lumOff val="5000"/>
                </a:schemeClr>
              </a:solidFill>
              <a:cs typeface="B Nazanin" pitchFamily="2" charset="-78"/>
            </a:endParaRPr>
          </a:p>
          <a:p>
            <a:pPr algn="just">
              <a:lnSpc>
                <a:spcPct val="110000"/>
              </a:lnSpc>
              <a:defRPr/>
            </a:pPr>
            <a:r>
              <a:rPr lang="fa-IR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قیمت داروها در اینترنت بسیار ارزان تر است اما بیشتر اوقات داروهای فروخته شده تقلبی است و این به بهای به خطر انداختن سلامتی انسان تمام می شود</a:t>
            </a:r>
          </a:p>
          <a:p>
            <a:pPr algn="just">
              <a:lnSpc>
                <a:spcPct val="110000"/>
              </a:lnSpc>
              <a:defRPr/>
            </a:pPr>
            <a:r>
              <a:rPr lang="fa-IR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بر اساس اطلاعات اینترپل بیش از ده درصد از داروهای موجود در بازارهای جهان  تقلبی است؛ این نوع خرید و فروش سالانه 58 میلیارد یورو به نفع فروشندگان درآمد داشته است. تجارت این داروهای تقلبی حتی از تجارت مواد مخدر نیز سودآور تر است.</a:t>
            </a:r>
            <a:endParaRPr lang="en-US" sz="2000" dirty="0" smtClean="0">
              <a:solidFill>
                <a:schemeClr val="tx1">
                  <a:lumMod val="95000"/>
                  <a:lumOff val="5000"/>
                </a:schemeClr>
              </a:solidFill>
              <a:cs typeface="B Nazanin" pitchFamily="2" charset="-78"/>
            </a:endParaRPr>
          </a:p>
          <a:p>
            <a:endParaRPr lang="fa-IR" sz="2400" dirty="0">
              <a:cs typeface="B Nazanin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796086"/>
          </a:xfrm>
        </p:spPr>
        <p:txBody>
          <a:bodyPr>
            <a:normAutofit/>
          </a:bodyPr>
          <a:lstStyle/>
          <a:p>
            <a:pPr algn="r"/>
            <a:r>
              <a:rPr lang="fa-IR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داروهاي تقلبي</a:t>
            </a:r>
            <a:endParaRPr lang="fa-IR" sz="36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500174"/>
            <a:ext cx="8643966" cy="4389120"/>
          </a:xfrm>
        </p:spPr>
        <p:txBody>
          <a:bodyPr>
            <a:no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fa-IR" sz="25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    </a:t>
            </a:r>
            <a:r>
              <a:rPr lang="fa-IR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 اين داروها فاقد مجوز وزارت بهداشت بوده و فروش اين داروها در داروخانه‌هاي كشور ممنوع بوده و با متخلفين برخورد قانوني خواهد شد.</a:t>
            </a:r>
            <a:endParaRPr lang="en-US" sz="2000" dirty="0" smtClean="0">
              <a:solidFill>
                <a:schemeClr val="tx1">
                  <a:lumMod val="95000"/>
                  <a:lumOff val="5000"/>
                </a:schemeClr>
              </a:solidFill>
              <a:cs typeface="B Nazanin" pitchFamily="2" charset="-78"/>
            </a:endParaRPr>
          </a:p>
          <a:p>
            <a:pPr algn="just">
              <a:lnSpc>
                <a:spcPct val="110000"/>
              </a:lnSpc>
              <a:defRPr/>
            </a:pPr>
            <a:r>
              <a:rPr lang="fa-IR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    بيشترين قاچاق دارو مربوط به داروهايي از قبيل: داروهاي بدنسازي، مكمل‌هاي غذايي، اكستازي، ترامادول (جوانان بيشترين مصرف‌كنندگان اين داروها هستند) مي‌باشد.</a:t>
            </a:r>
            <a:endParaRPr lang="en-US" sz="2000" dirty="0" smtClean="0">
              <a:solidFill>
                <a:schemeClr val="tx1">
                  <a:lumMod val="95000"/>
                  <a:lumOff val="5000"/>
                </a:schemeClr>
              </a:solidFill>
              <a:cs typeface="B Nazanin" pitchFamily="2" charset="-78"/>
            </a:endParaRPr>
          </a:p>
          <a:p>
            <a:pPr algn="just">
              <a:lnSpc>
                <a:spcPct val="110000"/>
              </a:lnSpc>
              <a:defRPr/>
            </a:pPr>
            <a:r>
              <a:rPr lang="fa-IR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    معمولاً تركيبات درج شده بر روي ظروف محتوي مكمل‌هاي غذايي غيرمجاز با تركيبات داخلي ظرف دارو تطابق نداشته و حاوي مواد شيميايي و يا هورمون‌هايي هستند كه عوارض جانبي به دنبال دارند.</a:t>
            </a:r>
            <a:endParaRPr lang="en-US" sz="2000" dirty="0" smtClean="0">
              <a:solidFill>
                <a:schemeClr val="tx1">
                  <a:lumMod val="95000"/>
                  <a:lumOff val="5000"/>
                </a:schemeClr>
              </a:solidFill>
              <a:cs typeface="B Nazanin" pitchFamily="2" charset="-78"/>
            </a:endParaRPr>
          </a:p>
          <a:p>
            <a:pPr algn="just">
              <a:lnSpc>
                <a:spcPct val="110000"/>
              </a:lnSpc>
              <a:defRPr/>
            </a:pPr>
            <a:r>
              <a:rPr lang="fa-IR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     دقت و توجه شما به مشخصات برچسب در هنگام خريد اقلام دارويي و بهداشتي گامي موثر در جلوگيري از قاچاق كالا و اطمينان خاطر شما از سلامت فرآورده مي‌باشد.استفاده از داروهاي قاچاق، تقلبي، تاريخ گذشته، فاقد پروانه ساخت تهديدي جدي براي سلامت شما مي‌باشد.</a:t>
            </a:r>
            <a:endParaRPr lang="en-US" sz="2000" dirty="0" smtClean="0">
              <a:solidFill>
                <a:schemeClr val="tx1">
                  <a:lumMod val="95000"/>
                  <a:lumOff val="5000"/>
                </a:schemeClr>
              </a:solidFill>
              <a:cs typeface="B Nazanin" pitchFamily="2" charset="-78"/>
            </a:endParaRPr>
          </a:p>
          <a:p>
            <a:endParaRPr lang="fa-IR" sz="25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/>
          </a:bodyPr>
          <a:lstStyle/>
          <a:p>
            <a:pPr algn="r"/>
            <a:r>
              <a:rPr lang="fa-IR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داروهاي تقلبي</a:t>
            </a:r>
            <a:endParaRPr lang="fa-IR" sz="36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389120"/>
          </a:xfrm>
        </p:spPr>
        <p:txBody>
          <a:bodyPr/>
          <a:lstStyle/>
          <a:p>
            <a:pPr marL="274320" indent="-274320" algn="just">
              <a:lnSpc>
                <a:spcPct val="90000"/>
              </a:lnSpc>
              <a:buNone/>
              <a:defRPr/>
            </a:pP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داروهاي وارداتي مجاز و مورد تاييد وزارت بهداشت و درمان بايد داراي برچسب فارسي نويس حاوي مشخصات ذيل باشند:</a:t>
            </a:r>
            <a:endParaRPr lang="en-US" sz="2800" dirty="0" smtClean="0">
              <a:solidFill>
                <a:schemeClr val="tx1">
                  <a:lumMod val="95000"/>
                  <a:lumOff val="5000"/>
                </a:schemeClr>
              </a:solidFill>
              <a:cs typeface="B Nazanin" pitchFamily="2" charset="-78"/>
            </a:endParaRPr>
          </a:p>
          <a:p>
            <a:pPr marL="623888" indent="1588" algn="just" defTabSz="441325">
              <a:lnSpc>
                <a:spcPct val="90000"/>
              </a:lnSpc>
              <a:buNone/>
              <a:tabLst>
                <a:tab pos="1082675" algn="l"/>
              </a:tabLst>
              <a:defRPr/>
            </a:pP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1-      نام محصول</a:t>
            </a:r>
            <a:endParaRPr lang="en-US" sz="2800" dirty="0" smtClean="0">
              <a:solidFill>
                <a:schemeClr val="tx1">
                  <a:lumMod val="95000"/>
                  <a:lumOff val="5000"/>
                </a:schemeClr>
              </a:solidFill>
              <a:cs typeface="B Nazanin" pitchFamily="2" charset="-78"/>
            </a:endParaRPr>
          </a:p>
          <a:p>
            <a:pPr marL="623888" indent="1588" algn="just" defTabSz="441325">
              <a:lnSpc>
                <a:spcPct val="90000"/>
              </a:lnSpc>
              <a:buNone/>
              <a:tabLst>
                <a:tab pos="1082675" algn="l"/>
              </a:tabLst>
              <a:defRPr/>
            </a:pP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2-      نام تجارتي محصول</a:t>
            </a:r>
            <a:endParaRPr lang="en-US" sz="2800" dirty="0" smtClean="0">
              <a:solidFill>
                <a:schemeClr val="tx1">
                  <a:lumMod val="95000"/>
                  <a:lumOff val="5000"/>
                </a:schemeClr>
              </a:solidFill>
              <a:cs typeface="B Nazanin" pitchFamily="2" charset="-78"/>
            </a:endParaRPr>
          </a:p>
          <a:p>
            <a:pPr marL="623888" indent="1588" algn="just" defTabSz="441325">
              <a:lnSpc>
                <a:spcPct val="90000"/>
              </a:lnSpc>
              <a:buNone/>
              <a:tabLst>
                <a:tab pos="1082675" algn="l"/>
              </a:tabLst>
              <a:defRPr/>
            </a:pP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3-      شماره مجوز ورود از وزارت بهداشت</a:t>
            </a:r>
            <a:endParaRPr lang="en-US" sz="2800" dirty="0" smtClean="0">
              <a:solidFill>
                <a:schemeClr val="tx1">
                  <a:lumMod val="95000"/>
                  <a:lumOff val="5000"/>
                </a:schemeClr>
              </a:solidFill>
              <a:cs typeface="B Nazanin" pitchFamily="2" charset="-78"/>
            </a:endParaRPr>
          </a:p>
          <a:p>
            <a:pPr marL="623888" indent="1588" algn="just" defTabSz="441325">
              <a:lnSpc>
                <a:spcPct val="90000"/>
              </a:lnSpc>
              <a:buNone/>
              <a:tabLst>
                <a:tab pos="1082675" algn="l"/>
              </a:tabLst>
              <a:defRPr/>
            </a:pP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4-      موارد مصرف</a:t>
            </a:r>
            <a:endParaRPr lang="en-US" sz="2800" dirty="0" smtClean="0">
              <a:solidFill>
                <a:schemeClr val="tx1">
                  <a:lumMod val="95000"/>
                  <a:lumOff val="5000"/>
                </a:schemeClr>
              </a:solidFill>
              <a:cs typeface="B Nazanin" pitchFamily="2" charset="-78"/>
            </a:endParaRPr>
          </a:p>
          <a:p>
            <a:pPr marL="623888" indent="1588" algn="just" defTabSz="441325">
              <a:lnSpc>
                <a:spcPct val="90000"/>
              </a:lnSpc>
              <a:buNone/>
              <a:tabLst>
                <a:tab pos="1082675" algn="l"/>
              </a:tabLst>
              <a:defRPr/>
            </a:pP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5-      نام كشور و شركت سازنده</a:t>
            </a:r>
            <a:endParaRPr lang="en-US" sz="2800" dirty="0" smtClean="0">
              <a:solidFill>
                <a:schemeClr val="tx1">
                  <a:lumMod val="95000"/>
                  <a:lumOff val="5000"/>
                </a:schemeClr>
              </a:solidFill>
              <a:cs typeface="B Nazanin" pitchFamily="2" charset="-78"/>
            </a:endParaRPr>
          </a:p>
          <a:p>
            <a:pPr marL="623888" indent="1588" algn="just" defTabSz="441325">
              <a:lnSpc>
                <a:spcPct val="90000"/>
              </a:lnSpc>
              <a:buNone/>
              <a:tabLst>
                <a:tab pos="1082675" algn="l"/>
              </a:tabLst>
              <a:defRPr/>
            </a:pP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6-      نام شركت واردكننده</a:t>
            </a:r>
            <a:endParaRPr lang="en-US" sz="2800" dirty="0" smtClean="0">
              <a:solidFill>
                <a:schemeClr val="tx1">
                  <a:lumMod val="95000"/>
                  <a:lumOff val="5000"/>
                </a:schemeClr>
              </a:solidFill>
              <a:cs typeface="B Nazanin" pitchFamily="2" charset="-78"/>
            </a:endParaRPr>
          </a:p>
          <a:p>
            <a:pPr marL="623888" indent="1588" algn="just" defTabSz="441325">
              <a:lnSpc>
                <a:spcPct val="90000"/>
              </a:lnSpc>
              <a:buNone/>
              <a:tabLst>
                <a:tab pos="1082675" algn="l"/>
              </a:tabLst>
              <a:defRPr/>
            </a:pP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7-      تاريخ توليد و تاريخ انقضا و شماره سري ساخت</a:t>
            </a:r>
            <a:endParaRPr lang="en-US" sz="2800" dirty="0" smtClean="0">
              <a:solidFill>
                <a:schemeClr val="tx1">
                  <a:lumMod val="95000"/>
                  <a:lumOff val="5000"/>
                </a:schemeClr>
              </a:solidFill>
              <a:cs typeface="B Nazanin" pitchFamily="2" charset="-78"/>
            </a:endParaRP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xfrm>
            <a:off x="1500166" y="571480"/>
            <a:ext cx="7272337" cy="1052512"/>
          </a:xfrm>
        </p:spPr>
        <p:txBody>
          <a:bodyPr anchor="ctr">
            <a:normAutofit/>
          </a:bodyPr>
          <a:lstStyle/>
          <a:p>
            <a:pPr algn="r" rtl="1" eaLnBrk="1" hangingPunct="1"/>
            <a:r>
              <a:rPr lang="fa-IR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  كارگاه خصوصي غير مجاز</a:t>
            </a:r>
            <a:endParaRPr lang="en-US" sz="3600" dirty="0" smtClean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pic>
        <p:nvPicPr>
          <p:cNvPr id="56323" name="Picture 6" descr="bedroom[1]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>
          <a:xfrm>
            <a:off x="2111327" y="4389132"/>
            <a:ext cx="3175053" cy="2326016"/>
          </a:xfrm>
          <a:effectLst>
            <a:softEdge rad="112500"/>
          </a:effectLst>
        </p:spPr>
      </p:pic>
      <p:pic>
        <p:nvPicPr>
          <p:cNvPr id="4" name="Picture 7" descr="bulkhaz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 bwMode="auto">
          <a:xfrm>
            <a:off x="857224" y="1357298"/>
            <a:ext cx="3571900" cy="26339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5" descr="untitled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1785926"/>
            <a:ext cx="3643338" cy="2521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/>
          </a:bodyPr>
          <a:lstStyle/>
          <a:p>
            <a:pPr algn="r" eaLnBrk="1" hangingPunct="1"/>
            <a:r>
              <a:rPr lang="fa-IR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   آئين نامه ها :</a:t>
            </a:r>
            <a:endParaRPr lang="en-US" sz="3600" dirty="0" smtClean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849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924425"/>
          </a:xfrm>
        </p:spPr>
        <p:txBody>
          <a:bodyPr>
            <a:normAutofit/>
          </a:bodyPr>
          <a:lstStyle/>
          <a:p>
            <a:pPr marL="274320" indent="-274320" algn="just">
              <a:defRPr/>
            </a:pP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طبق قانون برنامه چهارم و آئین نامه انتظامی نظام پزشكي، پزشکان  حق تجویز داروهای غير مجاز و خارج از فهرست رسمی کشور را ندارند  و در صورت تخلف لازم است موضوع در کمیته بررسی نسخ دانشگاه مطرح و متخلفین به هیئت انتظامی نظام پزشكي و مراجع قضايي معرفی مي گردند و در صورت تکرار نسبت به لغو پروانه طبابت آنها اقدام گردد .  </a:t>
            </a:r>
            <a:endParaRPr lang="en-US" sz="2800" dirty="0" smtClean="0">
              <a:solidFill>
                <a:schemeClr val="tx1">
                  <a:lumMod val="95000"/>
                  <a:lumOff val="5000"/>
                </a:schemeClr>
              </a:solidFill>
              <a:cs typeface="B Nazanin" pitchFamily="2" charset="-78"/>
            </a:endParaRPr>
          </a:p>
          <a:p>
            <a:pPr marL="274320" indent="-274320" algn="just">
              <a:defRPr/>
            </a:pP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تجویز و توصیه پزشکان و ساير حرف پزشكي به مصرف مکمل های غذايي و تقویتی و فراورده های آرایشی و بهداشتی و جنسی غير مجاز و فاقد مجوزهای قانونی از وزارت بهداشت، درمان و آموزش پزشكي، تخلف محسوب شده و لازم است برخورد جدی با آنها به عمل آمده و به مراجع قانونی معرفی شوند .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>
          <a:xfrm>
            <a:off x="428596" y="1170010"/>
            <a:ext cx="8374062" cy="5545138"/>
          </a:xfrm>
        </p:spPr>
        <p:txBody>
          <a:bodyPr/>
          <a:lstStyle/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داروخانه ها فقط حق دارند فراورده های دارويي، مکمل ها، آرایشی و بهداشتی را عرضه کنند كه دارای مجوزهای قانوني براي واردات يا تولید بوده و از طریق شبکه رسمی توزیع به آنها تحویل شده باشد و در غير این صورت ضمن ضبط اقلام مذکور، مسؤول فنی  و موسس داروخانه متخلف محسوب شده و بايستي به منظور برخورد قانونی از جنبه های مختلف به مراجع قضايي، تعزيراتي و هیات انتظامی نظام پزشكي معرفی گردند و در صورت تعدد تخلفات ارتكابي و یا داشتن سابقه قبلی و تکرار تخلف نسبت به لغو موقت یا دائم پروانه تاسیس داروخانه اقدام گردد </a:t>
            </a:r>
            <a:r>
              <a:rPr lang="fa-IR" dirty="0" smtClean="0">
                <a:cs typeface="B Nazanin" pitchFamily="2" charset="-78"/>
              </a:rPr>
              <a:t>. </a:t>
            </a: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  <a:buNone/>
            </a:pPr>
            <a:endParaRPr lang="fa-IR" sz="500" dirty="0" smtClean="0">
              <a:cs typeface="B Nazanin" pitchFamily="2" charset="-78"/>
            </a:endParaRP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fa-IR" dirty="0" smtClean="0">
                <a:cs typeface="B Nazanin" pitchFamily="2" charset="-78"/>
              </a:rPr>
              <a:t>کمیته مبارزه با تجویز و عرضه داروهای غير مجاز، قاچاق، خارج از فهرست رسمی داروهای ایران و تقلبی تشكيل شده و مقرر گردیده همکاران پزشک به طور جدی از تجویز آنها خودداری و داروخانه ها نيز از عرضه آن اجتناب ورزند </a:t>
            </a:r>
            <a:endParaRPr lang="en-US" dirty="0" smtClean="0">
              <a:cs typeface="B Nazanin" pitchFamily="2" charset="-78"/>
            </a:endParaRP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endParaRPr lang="fa-IR" dirty="0" smtClean="0">
              <a:cs typeface="B Nazanin" pitchFamily="2" charset="-78"/>
            </a:endParaRPr>
          </a:p>
          <a:p>
            <a:pPr eaLnBrk="1" hangingPunct="1">
              <a:buClr>
                <a:srgbClr val="99CC00"/>
              </a:buClr>
              <a:buFont typeface="Wingdings 2" pitchFamily="18" charset="2"/>
              <a:buNone/>
            </a:pPr>
            <a:endParaRPr lang="ar-SA" dirty="0" smtClean="0">
              <a:cs typeface="B Nazanin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fa-IR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داروهاي </a:t>
            </a:r>
            <a:r>
              <a:rPr lang="en-US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OTC</a:t>
            </a:r>
            <a:endParaRPr lang="fa-IR" sz="36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cs typeface="B Nazanin" pitchFamily="2" charset="-78"/>
              </a:rPr>
              <a:t>(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Over The Counter ): OTC</a:t>
            </a:r>
            <a:endParaRPr lang="fa-IR" sz="2800" dirty="0" smtClean="0">
              <a:solidFill>
                <a:schemeClr val="tx1">
                  <a:lumMod val="95000"/>
                  <a:lumOff val="5000"/>
                </a:schemeClr>
              </a:solidFill>
              <a:cs typeface="B Nazanin" pitchFamily="2" charset="-78"/>
            </a:endParaRPr>
          </a:p>
          <a:p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هيچ داروي تزريقي اي 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OTC</a:t>
            </a: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نيست</a:t>
            </a:r>
          </a:p>
          <a:p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حداكثر مدت مصرف يك داروي 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OTC </a:t>
            </a: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2هفته مي باشد</a:t>
            </a:r>
          </a:p>
          <a:p>
            <a:pPr>
              <a:buNone/>
            </a:pPr>
            <a:endParaRPr lang="fa-IR" sz="2800" dirty="0" smtClean="0">
              <a:cs typeface="B Nazanin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fa-IR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مشخصات يك داروي </a:t>
            </a:r>
            <a:r>
              <a:rPr lang="en-US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OTC</a:t>
            </a:r>
            <a:endParaRPr lang="fa-IR" sz="36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800" dirty="0" smtClean="0">
                <a:cs typeface="B Nazanin" pitchFamily="2" charset="-78"/>
              </a:rPr>
              <a:t>امنيت مصرف</a:t>
            </a:r>
          </a:p>
          <a:p>
            <a:r>
              <a:rPr lang="fa-IR" sz="2800" dirty="0" smtClean="0">
                <a:cs typeface="B Nazanin" pitchFamily="2" charset="-78"/>
              </a:rPr>
              <a:t>شاخص درماني وسيع</a:t>
            </a:r>
          </a:p>
          <a:p>
            <a:r>
              <a:rPr lang="fa-IR" sz="2800" dirty="0" smtClean="0">
                <a:cs typeface="B Nazanin" pitchFamily="2" charset="-78"/>
              </a:rPr>
              <a:t>عوارض جانبي كم</a:t>
            </a:r>
          </a:p>
          <a:p>
            <a:r>
              <a:rPr lang="fa-IR" sz="2800" dirty="0" smtClean="0">
                <a:cs typeface="B Nazanin" pitchFamily="2" charset="-78"/>
              </a:rPr>
              <a:t>تداخلات حداقل</a:t>
            </a:r>
          </a:p>
          <a:p>
            <a:r>
              <a:rPr lang="fa-IR" sz="2800" dirty="0" smtClean="0">
                <a:cs typeface="B Nazanin" pitchFamily="2" charset="-78"/>
              </a:rPr>
              <a:t>مخفي نكردن علائم بيماري</a:t>
            </a:r>
            <a:endParaRPr lang="fa-IR" sz="2800" dirty="0">
              <a:cs typeface="B Nazanin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1204</TotalTime>
  <Words>589</Words>
  <Application>Microsoft Office PowerPoint</Application>
  <PresentationFormat>On-screen Show (4:3)</PresentationFormat>
  <Paragraphs>136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Flow</vt:lpstr>
      <vt:lpstr>Slide 1</vt:lpstr>
      <vt:lpstr> داروهاي تقلبي</vt:lpstr>
      <vt:lpstr>داروهاي تقلبي</vt:lpstr>
      <vt:lpstr>داروهاي تقلبي</vt:lpstr>
      <vt:lpstr>  كارگاه خصوصي غير مجاز</vt:lpstr>
      <vt:lpstr>   آئين نامه ها :</vt:lpstr>
      <vt:lpstr>Slide 7</vt:lpstr>
      <vt:lpstr>داروهاي OTC</vt:lpstr>
      <vt:lpstr>مشخصات يك داروي OTC</vt:lpstr>
      <vt:lpstr>Slide 10</vt:lpstr>
      <vt:lpstr>فهرست داروهاي بدون نسخه </vt:lpstr>
      <vt:lpstr>فهرست داروهاي بدون نسخه </vt:lpstr>
      <vt:lpstr>فهرست داروهاي بدون نسخه </vt:lpstr>
    </vt:vector>
  </TitlesOfParts>
  <Company>Kaums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khoshsoroor-sa</dc:creator>
  <cp:lastModifiedBy>saneei-so</cp:lastModifiedBy>
  <cp:revision>126</cp:revision>
  <dcterms:created xsi:type="dcterms:W3CDTF">2013-08-19T04:02:24Z</dcterms:created>
  <dcterms:modified xsi:type="dcterms:W3CDTF">2013-10-17T05:53:46Z</dcterms:modified>
</cp:coreProperties>
</file>