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13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140"/>
  </p:notesMasterIdLst>
  <p:sldIdLst>
    <p:sldId id="256" r:id="rId2"/>
    <p:sldId id="257" r:id="rId3"/>
    <p:sldId id="258" r:id="rId4"/>
    <p:sldId id="259" r:id="rId5"/>
    <p:sldId id="320" r:id="rId6"/>
    <p:sldId id="260" r:id="rId7"/>
    <p:sldId id="261" r:id="rId8"/>
    <p:sldId id="262" r:id="rId9"/>
    <p:sldId id="321" r:id="rId10"/>
    <p:sldId id="263" r:id="rId11"/>
    <p:sldId id="264" r:id="rId12"/>
    <p:sldId id="265" r:id="rId13"/>
    <p:sldId id="266" r:id="rId14"/>
    <p:sldId id="267" r:id="rId15"/>
    <p:sldId id="268" r:id="rId16"/>
    <p:sldId id="315" r:id="rId17"/>
    <p:sldId id="269" r:id="rId18"/>
    <p:sldId id="270" r:id="rId19"/>
    <p:sldId id="271" r:id="rId20"/>
    <p:sldId id="272" r:id="rId21"/>
    <p:sldId id="276" r:id="rId22"/>
    <p:sldId id="277" r:id="rId23"/>
    <p:sldId id="278" r:id="rId24"/>
    <p:sldId id="316" r:id="rId25"/>
    <p:sldId id="317" r:id="rId26"/>
    <p:sldId id="318" r:id="rId27"/>
    <p:sldId id="322" r:id="rId28"/>
    <p:sldId id="279" r:id="rId29"/>
    <p:sldId id="280" r:id="rId30"/>
    <p:sldId id="281" r:id="rId31"/>
    <p:sldId id="282" r:id="rId32"/>
    <p:sldId id="283" r:id="rId33"/>
    <p:sldId id="284" r:id="rId34"/>
    <p:sldId id="285" r:id="rId35"/>
    <p:sldId id="286" r:id="rId36"/>
    <p:sldId id="287" r:id="rId37"/>
    <p:sldId id="288" r:id="rId38"/>
    <p:sldId id="319" r:id="rId39"/>
    <p:sldId id="289" r:id="rId40"/>
    <p:sldId id="290" r:id="rId41"/>
    <p:sldId id="291" r:id="rId42"/>
    <p:sldId id="292" r:id="rId43"/>
    <p:sldId id="293" r:id="rId44"/>
    <p:sldId id="294" r:id="rId45"/>
    <p:sldId id="295" r:id="rId46"/>
    <p:sldId id="296" r:id="rId47"/>
    <p:sldId id="381" r:id="rId48"/>
    <p:sldId id="297" r:id="rId49"/>
    <p:sldId id="298" r:id="rId50"/>
    <p:sldId id="299" r:id="rId51"/>
    <p:sldId id="300" r:id="rId52"/>
    <p:sldId id="301" r:id="rId53"/>
    <p:sldId id="302" r:id="rId54"/>
    <p:sldId id="303" r:id="rId55"/>
    <p:sldId id="304" r:id="rId56"/>
    <p:sldId id="305" r:id="rId57"/>
    <p:sldId id="396" r:id="rId58"/>
    <p:sldId id="306" r:id="rId59"/>
    <p:sldId id="307" r:id="rId60"/>
    <p:sldId id="308" r:id="rId61"/>
    <p:sldId id="309" r:id="rId62"/>
    <p:sldId id="382" r:id="rId63"/>
    <p:sldId id="310" r:id="rId64"/>
    <p:sldId id="311" r:id="rId65"/>
    <p:sldId id="312" r:id="rId66"/>
    <p:sldId id="313" r:id="rId67"/>
    <p:sldId id="384" r:id="rId68"/>
    <p:sldId id="314" r:id="rId69"/>
    <p:sldId id="385" r:id="rId70"/>
    <p:sldId id="323" r:id="rId71"/>
    <p:sldId id="324" r:id="rId72"/>
    <p:sldId id="386" r:id="rId73"/>
    <p:sldId id="383" r:id="rId74"/>
    <p:sldId id="325" r:id="rId75"/>
    <p:sldId id="397" r:id="rId76"/>
    <p:sldId id="326" r:id="rId77"/>
    <p:sldId id="327" r:id="rId78"/>
    <p:sldId id="387" r:id="rId79"/>
    <p:sldId id="328" r:id="rId80"/>
    <p:sldId id="329" r:id="rId81"/>
    <p:sldId id="388" r:id="rId82"/>
    <p:sldId id="330" r:id="rId83"/>
    <p:sldId id="331" r:id="rId84"/>
    <p:sldId id="332" r:id="rId85"/>
    <p:sldId id="333" r:id="rId86"/>
    <p:sldId id="379" r:id="rId87"/>
    <p:sldId id="334" r:id="rId88"/>
    <p:sldId id="335" r:id="rId89"/>
    <p:sldId id="389" r:id="rId90"/>
    <p:sldId id="336" r:id="rId91"/>
    <p:sldId id="337" r:id="rId92"/>
    <p:sldId id="338" r:id="rId93"/>
    <p:sldId id="390" r:id="rId94"/>
    <p:sldId id="380" r:id="rId95"/>
    <p:sldId id="339" r:id="rId96"/>
    <p:sldId id="340" r:id="rId97"/>
    <p:sldId id="341" r:id="rId98"/>
    <p:sldId id="342" r:id="rId99"/>
    <p:sldId id="343" r:id="rId100"/>
    <p:sldId id="345" r:id="rId101"/>
    <p:sldId id="344" r:id="rId102"/>
    <p:sldId id="346" r:id="rId103"/>
    <p:sldId id="347" r:id="rId104"/>
    <p:sldId id="348" r:id="rId105"/>
    <p:sldId id="349" r:id="rId106"/>
    <p:sldId id="350" r:id="rId107"/>
    <p:sldId id="351" r:id="rId108"/>
    <p:sldId id="352" r:id="rId109"/>
    <p:sldId id="353" r:id="rId110"/>
    <p:sldId id="354" r:id="rId111"/>
    <p:sldId id="391" r:id="rId112"/>
    <p:sldId id="355" r:id="rId113"/>
    <p:sldId id="356" r:id="rId114"/>
    <p:sldId id="357" r:id="rId115"/>
    <p:sldId id="358" r:id="rId116"/>
    <p:sldId id="359" r:id="rId117"/>
    <p:sldId id="360" r:id="rId118"/>
    <p:sldId id="361" r:id="rId119"/>
    <p:sldId id="362" r:id="rId120"/>
    <p:sldId id="363" r:id="rId121"/>
    <p:sldId id="364" r:id="rId122"/>
    <p:sldId id="365" r:id="rId123"/>
    <p:sldId id="366" r:id="rId124"/>
    <p:sldId id="367" r:id="rId125"/>
    <p:sldId id="368" r:id="rId126"/>
    <p:sldId id="369" r:id="rId127"/>
    <p:sldId id="370" r:id="rId128"/>
    <p:sldId id="371" r:id="rId129"/>
    <p:sldId id="372" r:id="rId130"/>
    <p:sldId id="373" r:id="rId131"/>
    <p:sldId id="374" r:id="rId132"/>
    <p:sldId id="375" r:id="rId133"/>
    <p:sldId id="376" r:id="rId134"/>
    <p:sldId id="377" r:id="rId135"/>
    <p:sldId id="392" r:id="rId136"/>
    <p:sldId id="395" r:id="rId137"/>
    <p:sldId id="393" r:id="rId138"/>
    <p:sldId id="394" r:id="rId139"/>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691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65422" autoAdjust="0"/>
    <p:restoredTop sz="86406" autoAdjust="0"/>
  </p:normalViewPr>
  <p:slideViewPr>
    <p:cSldViewPr>
      <p:cViewPr>
        <p:scale>
          <a:sx n="66" d="100"/>
          <a:sy n="66" d="100"/>
        </p:scale>
        <p:origin x="-1248" y="-30"/>
      </p:cViewPr>
      <p:guideLst>
        <p:guide orient="horz" pos="2160"/>
        <p:guide pos="2880"/>
      </p:guideLst>
    </p:cSldViewPr>
  </p:slideViewPr>
  <p:outlineViewPr>
    <p:cViewPr>
      <p:scale>
        <a:sx n="33" d="100"/>
        <a:sy n="33" d="100"/>
      </p:scale>
      <p:origin x="6" y="117240"/>
    </p:cViewPr>
    <p:sldLst>
      <p:sld r:id="rId1" collapse="1"/>
    </p:sldLst>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_rels/viewProps.xml.rels><?xml version="1.0" encoding="UTF-8" standalone="yes"?>
<Relationships xmlns="http://schemas.openxmlformats.org/package/2006/relationships"><Relationship Id="rId1"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DE098FC2-AC35-4AE0-A828-87A8816E14EA}" type="datetimeFigureOut">
              <a:rPr lang="fa-IR" smtClean="0"/>
              <a:pPr/>
              <a:t>05/12/1436</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72639BAE-EF56-43FD-83AB-67F3A8220FBE}" type="slidenum">
              <a:rPr lang="fa-IR" smtClean="0"/>
              <a:pPr/>
              <a:t>‹#›</a:t>
            </a:fld>
            <a:endParaRPr lang="fa-IR"/>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72639BAE-EF56-43FD-83AB-67F3A8220FBE}" type="slidenum">
              <a:rPr lang="fa-IR" smtClean="0"/>
              <a:pPr/>
              <a:t>50</a:t>
            </a:fld>
            <a:endParaRPr lang="fa-I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72639BAE-EF56-43FD-83AB-67F3A8220FBE}" type="slidenum">
              <a:rPr lang="fa-IR" smtClean="0"/>
              <a:pPr/>
              <a:t>78</a:t>
            </a:fld>
            <a:endParaRPr lang="fa-I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72639BAE-EF56-43FD-83AB-67F3A8220FBE}" type="slidenum">
              <a:rPr lang="fa-IR" smtClean="0"/>
              <a:pPr/>
              <a:t>103</a:t>
            </a:fld>
            <a:endParaRPr lang="fa-I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72639BAE-EF56-43FD-83AB-67F3A8220FBE}" type="slidenum">
              <a:rPr lang="fa-IR" smtClean="0"/>
              <a:pPr/>
              <a:t>123</a:t>
            </a:fld>
            <a:endParaRPr lang="fa-I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AB3FCD8C-D8BD-4EBA-BA6A-BD7ADB348625}" type="datetimeFigureOut">
              <a:rPr lang="fa-IR" smtClean="0"/>
              <a:pPr/>
              <a:t>05/12/1436</a:t>
            </a:fld>
            <a:endParaRPr lang="fa-IR"/>
          </a:p>
        </p:txBody>
      </p:sp>
      <p:sp>
        <p:nvSpPr>
          <p:cNvPr id="17" name="Footer Placeholder 16"/>
          <p:cNvSpPr>
            <a:spLocks noGrp="1"/>
          </p:cNvSpPr>
          <p:nvPr>
            <p:ph type="ftr" sz="quarter" idx="11"/>
          </p:nvPr>
        </p:nvSpPr>
        <p:spPr/>
        <p:txBody>
          <a:bodyPr/>
          <a:lstStyle/>
          <a:p>
            <a:endParaRPr lang="fa-IR"/>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C9781A79-B6C2-4F4A-908F-1BB85FC4A611}" type="slidenum">
              <a:rPr lang="fa-IR" smtClean="0"/>
              <a:pPr/>
              <a:t>‹#›</a:t>
            </a:fld>
            <a:endParaRPr lang="fa-IR"/>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B3FCD8C-D8BD-4EBA-BA6A-BD7ADB348625}" type="datetimeFigureOut">
              <a:rPr lang="fa-IR" smtClean="0"/>
              <a:pPr/>
              <a:t>05/12/1436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C9781A79-B6C2-4F4A-908F-1BB85FC4A611}"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B3FCD8C-D8BD-4EBA-BA6A-BD7ADB348625}" type="datetimeFigureOut">
              <a:rPr lang="fa-IR" smtClean="0"/>
              <a:pPr/>
              <a:t>05/12/1436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C9781A79-B6C2-4F4A-908F-1BB85FC4A611}"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AB3FCD8C-D8BD-4EBA-BA6A-BD7ADB348625}" type="datetimeFigureOut">
              <a:rPr lang="fa-IR" smtClean="0"/>
              <a:pPr/>
              <a:t>05/12/1436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C9781A79-B6C2-4F4A-908F-1BB85FC4A611}" type="slidenum">
              <a:rPr lang="fa-IR" smtClean="0"/>
              <a:pPr/>
              <a:t>‹#›</a:t>
            </a:fld>
            <a:endParaRPr lang="fa-IR"/>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B3FCD8C-D8BD-4EBA-BA6A-BD7ADB348625}" type="datetimeFigureOut">
              <a:rPr lang="fa-IR" smtClean="0"/>
              <a:pPr/>
              <a:t>05/12/1436</a:t>
            </a:fld>
            <a:endParaRPr lang="fa-IR"/>
          </a:p>
        </p:txBody>
      </p:sp>
      <p:sp>
        <p:nvSpPr>
          <p:cNvPr id="5" name="Footer Placeholder 4"/>
          <p:cNvSpPr>
            <a:spLocks noGrp="1"/>
          </p:cNvSpPr>
          <p:nvPr>
            <p:ph type="ftr" sz="quarter" idx="11"/>
          </p:nvPr>
        </p:nvSpPr>
        <p:spPr>
          <a:xfrm>
            <a:off x="800100" y="6172200"/>
            <a:ext cx="4000500" cy="457200"/>
          </a:xfrm>
        </p:spPr>
        <p:txBody>
          <a:bodyPr/>
          <a:lstStyle/>
          <a:p>
            <a:endParaRPr lang="fa-IR"/>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C9781A79-B6C2-4F4A-908F-1BB85FC4A611}" type="slidenum">
              <a:rPr lang="fa-IR" smtClean="0"/>
              <a:pPr/>
              <a:t>‹#›</a:t>
            </a:fld>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AB3FCD8C-D8BD-4EBA-BA6A-BD7ADB348625}" type="datetimeFigureOut">
              <a:rPr lang="fa-IR" smtClean="0"/>
              <a:pPr/>
              <a:t>05/12/1436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C9781A79-B6C2-4F4A-908F-1BB85FC4A611}" type="slidenum">
              <a:rPr lang="fa-IR" smtClean="0"/>
              <a:pPr/>
              <a:t>‹#›</a:t>
            </a:fld>
            <a:endParaRPr lang="fa-IR"/>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AB3FCD8C-D8BD-4EBA-BA6A-BD7ADB348625}" type="datetimeFigureOut">
              <a:rPr lang="fa-IR" smtClean="0"/>
              <a:pPr/>
              <a:t>05/12/1436</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C9781A79-B6C2-4F4A-908F-1BB85FC4A611}" type="slidenum">
              <a:rPr lang="fa-IR" smtClean="0"/>
              <a:pPr/>
              <a:t>‹#›</a:t>
            </a:fld>
            <a:endParaRPr lang="fa-IR"/>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B3FCD8C-D8BD-4EBA-BA6A-BD7ADB348625}" type="datetimeFigureOut">
              <a:rPr lang="fa-IR" smtClean="0"/>
              <a:pPr/>
              <a:t>05/12/1436</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C9781A79-B6C2-4F4A-908F-1BB85FC4A611}"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3FCD8C-D8BD-4EBA-BA6A-BD7ADB348625}" type="datetimeFigureOut">
              <a:rPr lang="fa-IR" smtClean="0"/>
              <a:pPr/>
              <a:t>05/12/1436</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C9781A79-B6C2-4F4A-908F-1BB85FC4A611}"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B3FCD8C-D8BD-4EBA-BA6A-BD7ADB348625}" type="datetimeFigureOut">
              <a:rPr lang="fa-IR" smtClean="0"/>
              <a:pPr/>
              <a:t>05/12/1436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C9781A79-B6C2-4F4A-908F-1BB85FC4A611}" type="slidenum">
              <a:rPr lang="fa-IR" smtClean="0"/>
              <a:pPr/>
              <a:t>‹#›</a:t>
            </a:fld>
            <a:endParaRPr lang="fa-IR"/>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B3FCD8C-D8BD-4EBA-BA6A-BD7ADB348625}" type="datetimeFigureOut">
              <a:rPr lang="fa-IR" smtClean="0"/>
              <a:pPr/>
              <a:t>05/12/1436</a:t>
            </a:fld>
            <a:endParaRPr lang="fa-IR"/>
          </a:p>
        </p:txBody>
      </p:sp>
      <p:sp>
        <p:nvSpPr>
          <p:cNvPr id="6" name="Footer Placeholder 5"/>
          <p:cNvSpPr>
            <a:spLocks noGrp="1"/>
          </p:cNvSpPr>
          <p:nvPr>
            <p:ph type="ftr" sz="quarter" idx="11"/>
          </p:nvPr>
        </p:nvSpPr>
        <p:spPr>
          <a:xfrm>
            <a:off x="914400" y="6172200"/>
            <a:ext cx="3886200" cy="457200"/>
          </a:xfrm>
        </p:spPr>
        <p:txBody>
          <a:bodyPr/>
          <a:lstStyle/>
          <a:p>
            <a:endParaRPr lang="fa-IR"/>
          </a:p>
        </p:txBody>
      </p:sp>
      <p:sp>
        <p:nvSpPr>
          <p:cNvPr id="7" name="Slide Number Placeholder 6"/>
          <p:cNvSpPr>
            <a:spLocks noGrp="1"/>
          </p:cNvSpPr>
          <p:nvPr>
            <p:ph type="sldNum" sz="quarter" idx="12"/>
          </p:nvPr>
        </p:nvSpPr>
        <p:spPr>
          <a:xfrm>
            <a:off x="146304" y="6208776"/>
            <a:ext cx="457200" cy="457200"/>
          </a:xfrm>
        </p:spPr>
        <p:txBody>
          <a:bodyPr/>
          <a:lstStyle/>
          <a:p>
            <a:fld id="{C9781A79-B6C2-4F4A-908F-1BB85FC4A611}" type="slidenum">
              <a:rPr lang="fa-IR" smtClean="0"/>
              <a:pPr/>
              <a:t>‹#›</a:t>
            </a:fld>
            <a:endParaRPr lang="fa-IR"/>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AB3FCD8C-D8BD-4EBA-BA6A-BD7ADB348625}" type="datetimeFigureOut">
              <a:rPr lang="fa-IR" smtClean="0"/>
              <a:pPr/>
              <a:t>05/12/1436</a:t>
            </a:fld>
            <a:endParaRPr lang="fa-IR"/>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fa-IR"/>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C9781A79-B6C2-4F4A-908F-1BB85FC4A611}"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4000" kern="1200">
          <a:solidFill>
            <a:schemeClr val="tx2"/>
          </a:solidFill>
          <a:latin typeface="+mj-lt"/>
          <a:ea typeface="+mj-ea"/>
          <a:cs typeface="+mj-cs"/>
        </a:defRPr>
      </a:lvl1pPr>
    </p:titleStyle>
    <p:bodyStyle>
      <a:lvl1pPr marL="274320" indent="-274320" algn="r" rtl="1"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r" rtl="1"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r" rtl="1"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r" rtl="1"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r" rtl="1"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r" rtl="1"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r" rtl="1"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r" rtl="1"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r" rtl="1"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14.gif"/><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16.png"/><Relationship Id="rId4" Type="http://schemas.openxmlformats.org/officeDocument/2006/relationships/image" Target="../media/image115.png"/></Relationships>
</file>

<file path=ppt/slides/_rels/slide104.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image" Target="../media/image129.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136.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38.jpeg"/><Relationship Id="rId4" Type="http://schemas.openxmlformats.org/officeDocument/2006/relationships/image" Target="../media/image76.png"/></Relationships>
</file>

<file path=ppt/slides/_rels/slide124.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143.jpe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145.jpe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2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7.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 Id="rId4" Type="http://schemas.openxmlformats.org/officeDocument/2006/relationships/image" Target="../media/image69.jpeg"/></Relationships>
</file>

<file path=ppt/slides/_rels/slide63.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png"/></Relationships>
</file>

<file path=ppt/slides/_rels/slide90.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103.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107.gif"/><Relationship Id="rId2" Type="http://schemas.openxmlformats.org/officeDocument/2006/relationships/image" Target="../media/image106.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83.png"/><Relationship Id="rId1" Type="http://schemas.openxmlformats.org/officeDocument/2006/relationships/slideLayout" Target="../slideLayouts/slideLayout2.xml"/><Relationship Id="rId4" Type="http://schemas.openxmlformats.org/officeDocument/2006/relationships/image" Target="../media/image110.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14282" y="4714884"/>
            <a:ext cx="7358114" cy="1752600"/>
          </a:xfrm>
        </p:spPr>
        <p:txBody>
          <a:bodyPr>
            <a:normAutofit/>
          </a:bodyPr>
          <a:lstStyle/>
          <a:p>
            <a:pPr algn="l"/>
            <a:r>
              <a:rPr lang="fa-IR" sz="6000" dirty="0" smtClean="0">
                <a:solidFill>
                  <a:srgbClr val="F4691C"/>
                </a:solidFill>
                <a:cs typeface="B Tabassom" pitchFamily="2" charset="-78"/>
              </a:rPr>
              <a:t>تهيه و تنظيم: دكتر زهره جلوداريان</a:t>
            </a:r>
            <a:endParaRPr lang="fa-IR" sz="6000" dirty="0">
              <a:solidFill>
                <a:srgbClr val="F4691C"/>
              </a:solidFill>
              <a:cs typeface="B Tabassom" pitchFamily="2" charset="-78"/>
            </a:endParaRPr>
          </a:p>
        </p:txBody>
      </p:sp>
      <p:sp>
        <p:nvSpPr>
          <p:cNvPr id="2" name="Title 1"/>
          <p:cNvSpPr>
            <a:spLocks noGrp="1"/>
          </p:cNvSpPr>
          <p:nvPr>
            <p:ph type="ctrTitle"/>
          </p:nvPr>
        </p:nvSpPr>
        <p:spPr>
          <a:xfrm>
            <a:off x="785786" y="1571612"/>
            <a:ext cx="7886729" cy="1470025"/>
          </a:xfrm>
        </p:spPr>
        <p:txBody>
          <a:bodyPr>
            <a:normAutofit/>
          </a:bodyPr>
          <a:lstStyle/>
          <a:p>
            <a:pPr algn="r"/>
            <a:r>
              <a:rPr lang="fa-IR" sz="8000" dirty="0" smtClean="0">
                <a:solidFill>
                  <a:srgbClr val="002060"/>
                </a:solidFill>
                <a:cs typeface="B Arash" pitchFamily="2" charset="-78"/>
              </a:rPr>
              <a:t>داروهاي گياهي</a:t>
            </a:r>
            <a:endParaRPr lang="fa-IR" sz="8000" dirty="0">
              <a:solidFill>
                <a:srgbClr val="002060"/>
              </a:solidFill>
              <a:cs typeface="B Arash" pitchFamily="2" charset="-7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1011222"/>
          </a:xfrm>
        </p:spPr>
        <p:txBody>
          <a:bodyPr>
            <a:normAutofit fontScale="90000"/>
          </a:bodyPr>
          <a:lstStyle/>
          <a:p>
            <a:pPr algn="r"/>
            <a:r>
              <a:rPr lang="fa-IR" sz="6600" b="1" dirty="0">
                <a:solidFill>
                  <a:srgbClr val="C00000"/>
                </a:solidFill>
                <a:cs typeface="B Narenj" pitchFamily="2" charset="-78"/>
              </a:rPr>
              <a:t>یونجه زرد (اکلیل </a:t>
            </a:r>
            <a:r>
              <a:rPr lang="fa-IR" sz="6600" b="1" dirty="0" smtClean="0">
                <a:solidFill>
                  <a:srgbClr val="C00000"/>
                </a:solidFill>
                <a:cs typeface="B Narenj" pitchFamily="2" charset="-78"/>
              </a:rPr>
              <a:t>الملک)</a:t>
            </a:r>
            <a:endParaRPr lang="fa-IR" sz="6600" b="1" dirty="0">
              <a:solidFill>
                <a:srgbClr val="C00000"/>
              </a:solidFill>
              <a:cs typeface="B Narenj" pitchFamily="2" charset="-78"/>
            </a:endParaRPr>
          </a:p>
        </p:txBody>
      </p:sp>
      <p:sp>
        <p:nvSpPr>
          <p:cNvPr id="3" name="Content Placeholder 2"/>
          <p:cNvSpPr>
            <a:spLocks noGrp="1"/>
          </p:cNvSpPr>
          <p:nvPr>
            <p:ph sz="quarter" idx="1"/>
          </p:nvPr>
        </p:nvSpPr>
        <p:spPr/>
        <p:txBody>
          <a:bodyPr>
            <a:normAutofit/>
          </a:bodyPr>
          <a:lstStyle/>
          <a:p>
            <a:pPr algn="just"/>
            <a:r>
              <a:rPr lang="fa-IR" sz="2800" dirty="0" smtClean="0">
                <a:cs typeface="B Kamran" pitchFamily="2" charset="-78"/>
              </a:rPr>
              <a:t>نام علمی گیاه:</a:t>
            </a:r>
            <a:r>
              <a:rPr lang="en-US" sz="2400" dirty="0" err="1" smtClean="0">
                <a:cs typeface="B Kamran" pitchFamily="2" charset="-78"/>
              </a:rPr>
              <a:t>Melilotus</a:t>
            </a:r>
            <a:r>
              <a:rPr lang="en-US" sz="2400" dirty="0" smtClean="0">
                <a:cs typeface="B Kamran" pitchFamily="2" charset="-78"/>
              </a:rPr>
              <a:t> </a:t>
            </a:r>
            <a:r>
              <a:rPr lang="en-US" sz="2400" dirty="0" err="1" smtClean="0">
                <a:cs typeface="B Kamran" pitchFamily="2" charset="-78"/>
              </a:rPr>
              <a:t>Officinalis</a:t>
            </a:r>
            <a:r>
              <a:rPr lang="en-US" sz="2400" dirty="0" smtClean="0">
                <a:cs typeface="B Kamran" pitchFamily="2" charset="-78"/>
              </a:rPr>
              <a:t> </a:t>
            </a:r>
            <a:endParaRPr lang="fa-IR" sz="2800" dirty="0" smtClean="0">
              <a:cs typeface="B Kamran" pitchFamily="2" charset="-78"/>
            </a:endParaRPr>
          </a:p>
          <a:p>
            <a:pPr algn="just">
              <a:buNone/>
            </a:pPr>
            <a:r>
              <a:rPr lang="fa-IR" sz="2800" dirty="0" smtClean="0">
                <a:cs typeface="B Kamran" pitchFamily="2" charset="-78"/>
              </a:rPr>
              <a:t/>
            </a:r>
            <a:br>
              <a:rPr lang="fa-IR" sz="2800" dirty="0" smtClean="0">
                <a:cs typeface="B Kamran" pitchFamily="2" charset="-78"/>
              </a:rPr>
            </a:br>
            <a:r>
              <a:rPr lang="fa-IR" sz="3200" dirty="0" smtClean="0">
                <a:cs typeface="B Kamran" pitchFamily="2" charset="-78"/>
              </a:rPr>
              <a:t>این دارو برای ترمیم زخمهای مزمن متابولیک بخصوص زخم پای دیابتیک کاربرد دارد</a:t>
            </a:r>
            <a:r>
              <a:rPr lang="en-US" sz="2800" dirty="0" smtClean="0">
                <a:cs typeface="B Kamran" pitchFamily="2" charset="-78"/>
              </a:rPr>
              <a:t>. </a:t>
            </a:r>
            <a:endParaRPr lang="fa-IR" sz="2800" dirty="0" smtClean="0">
              <a:cs typeface="B Kamran" pitchFamily="2" charset="-78"/>
            </a:endParaRPr>
          </a:p>
          <a:p>
            <a:pPr algn="just">
              <a:buNone/>
            </a:pPr>
            <a:r>
              <a:rPr lang="en-US" sz="2800" dirty="0" smtClean="0">
                <a:cs typeface="B Kamran" pitchFamily="2" charset="-78"/>
              </a:rPr>
              <a:t/>
            </a:r>
            <a:br>
              <a:rPr lang="en-US" sz="2800" dirty="0" smtClean="0">
                <a:cs typeface="B Kamran" pitchFamily="2" charset="-78"/>
              </a:rPr>
            </a:br>
            <a:r>
              <a:rPr lang="en-US" sz="2800" dirty="0">
                <a:cs typeface="B Kamran" pitchFamily="2" charset="-78"/>
              </a:rPr>
              <a:t/>
            </a:r>
            <a:br>
              <a:rPr lang="en-US" sz="2800" dirty="0">
                <a:cs typeface="B Kamran" pitchFamily="2" charset="-78"/>
              </a:rPr>
            </a:br>
            <a:endParaRPr lang="fa-IR" sz="2800" dirty="0">
              <a:cs typeface="B Kamran" pitchFamily="2" charset="-78"/>
            </a:endParaRPr>
          </a:p>
        </p:txBody>
      </p:sp>
      <p:pic>
        <p:nvPicPr>
          <p:cNvPr id="1026" name="Picture 2" descr="H:\jelodarian\teknesian daruE\melilotus officinalis-citroengele honingklaver-02.jpg"/>
          <p:cNvPicPr>
            <a:picLocks noChangeAspect="1" noChangeArrowheads="1"/>
          </p:cNvPicPr>
          <p:nvPr/>
        </p:nvPicPr>
        <p:blipFill>
          <a:blip r:embed="rId2" cstate="print"/>
          <a:srcRect/>
          <a:stretch>
            <a:fillRect/>
          </a:stretch>
        </p:blipFill>
        <p:spPr bwMode="auto">
          <a:xfrm>
            <a:off x="2714612" y="3429000"/>
            <a:ext cx="3733792" cy="2800344"/>
          </a:xfrm>
          <a:prstGeom prst="rect">
            <a:avLst/>
          </a:prstGeom>
          <a:noFill/>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24" y="0"/>
            <a:ext cx="7772400" cy="1143000"/>
          </a:xfrm>
        </p:spPr>
        <p:txBody>
          <a:bodyPr>
            <a:normAutofit/>
          </a:bodyPr>
          <a:lstStyle/>
          <a:p>
            <a:pPr algn="ctr"/>
            <a:r>
              <a:rPr lang="fa-IR" sz="4400" dirty="0" smtClean="0">
                <a:solidFill>
                  <a:srgbClr val="C00000"/>
                </a:solidFill>
                <a:cs typeface="Far.Arash" pitchFamily="2" charset="-78"/>
              </a:rPr>
              <a:t>سرخ ولیک </a:t>
            </a:r>
            <a:endParaRPr lang="fa-IR" sz="4400" dirty="0">
              <a:solidFill>
                <a:srgbClr val="C00000"/>
              </a:solidFill>
              <a:cs typeface="Far.Arash" pitchFamily="2" charset="-78"/>
            </a:endParaRPr>
          </a:p>
        </p:txBody>
      </p:sp>
      <p:sp>
        <p:nvSpPr>
          <p:cNvPr id="3" name="Content Placeholder 2"/>
          <p:cNvSpPr>
            <a:spLocks noGrp="1"/>
          </p:cNvSpPr>
          <p:nvPr>
            <p:ph sz="quarter" idx="1"/>
          </p:nvPr>
        </p:nvSpPr>
        <p:spPr>
          <a:xfrm>
            <a:off x="500034" y="1285860"/>
            <a:ext cx="8186766" cy="5072098"/>
          </a:xfrm>
        </p:spPr>
        <p:txBody>
          <a:bodyPr>
            <a:normAutofit fontScale="92500" lnSpcReduction="20000"/>
          </a:bodyPr>
          <a:lstStyle/>
          <a:p>
            <a:pPr algn="just"/>
            <a:r>
              <a:rPr lang="fa-IR" sz="3300" dirty="0" smtClean="0">
                <a:cs typeface="B Kamran" pitchFamily="2" charset="-78"/>
              </a:rPr>
              <a:t>نام علمی گیاه:</a:t>
            </a:r>
            <a:r>
              <a:rPr lang="en-US" sz="3300" dirty="0" err="1" smtClean="0">
                <a:cs typeface="B Kamran" pitchFamily="2" charset="-78"/>
              </a:rPr>
              <a:t>Crataegus</a:t>
            </a:r>
            <a:r>
              <a:rPr lang="en-US" sz="3300" dirty="0" smtClean="0">
                <a:cs typeface="B Kamran" pitchFamily="2" charset="-78"/>
              </a:rPr>
              <a:t> </a:t>
            </a:r>
            <a:r>
              <a:rPr lang="en-US" sz="3300" dirty="0" err="1" smtClean="0">
                <a:cs typeface="B Kamran" pitchFamily="2" charset="-78"/>
              </a:rPr>
              <a:t>Oxyacantha</a:t>
            </a:r>
            <a:r>
              <a:rPr lang="en-US" sz="3300" dirty="0" smtClean="0">
                <a:cs typeface="B Kamran" pitchFamily="2" charset="-78"/>
              </a:rPr>
              <a:t> </a:t>
            </a:r>
            <a:r>
              <a:rPr lang="fa-IR" sz="3300" dirty="0" smtClean="0">
                <a:cs typeface="B Kamran" pitchFamily="2" charset="-78"/>
              </a:rPr>
              <a:t>و</a:t>
            </a:r>
            <a:r>
              <a:rPr lang="en-US" sz="3300" dirty="0" smtClean="0">
                <a:cs typeface="B Kamran" pitchFamily="2" charset="-78"/>
              </a:rPr>
              <a:t> </a:t>
            </a:r>
            <a:r>
              <a:rPr lang="en-US" sz="3300" dirty="0" err="1" smtClean="0">
                <a:cs typeface="B Kamran" pitchFamily="2" charset="-78"/>
              </a:rPr>
              <a:t>Crataegus</a:t>
            </a:r>
            <a:r>
              <a:rPr lang="en-US" sz="3300" dirty="0" smtClean="0">
                <a:cs typeface="B Kamran" pitchFamily="2" charset="-78"/>
              </a:rPr>
              <a:t> </a:t>
            </a:r>
            <a:r>
              <a:rPr lang="en-US" sz="3300" dirty="0" err="1" smtClean="0">
                <a:cs typeface="B Kamran" pitchFamily="2" charset="-78"/>
              </a:rPr>
              <a:t>aemula</a:t>
            </a:r>
            <a:r>
              <a:rPr lang="en-US" sz="3300" dirty="0" smtClean="0">
                <a:cs typeface="B Kamran" pitchFamily="2" charset="-78"/>
              </a:rPr>
              <a:t> </a:t>
            </a:r>
            <a:endParaRPr lang="fa-IR" sz="3300" dirty="0" smtClean="0">
              <a:cs typeface="B Kamran" pitchFamily="2" charset="-78"/>
            </a:endParaRPr>
          </a:p>
          <a:p>
            <a:pPr algn="just"/>
            <a:r>
              <a:rPr lang="fa-IR" b="1" dirty="0" smtClean="0">
                <a:cs typeface="B Kamran" pitchFamily="2" charset="-78"/>
              </a:rPr>
              <a:t>تقویت کننده عضله قلب به خصوص در سالمندان، بهبود خون رسانی به قلب و سایر اندام ها، پایین آورنده فشارخون، آنتی آریتمی</a:t>
            </a:r>
            <a:r>
              <a:rPr lang="en-US" b="1" dirty="0" smtClean="0">
                <a:cs typeface="B Kamran" pitchFamily="2" charset="-78"/>
              </a:rPr>
              <a:t>. </a:t>
            </a:r>
            <a:endParaRPr lang="fa-IR" b="1" dirty="0" smtClean="0">
              <a:cs typeface="B Kamran" pitchFamily="2" charset="-78"/>
            </a:endParaRPr>
          </a:p>
          <a:p>
            <a:pPr algn="just"/>
            <a:r>
              <a:rPr lang="fa-IR" b="1" dirty="0" smtClean="0">
                <a:cs typeface="B Kamran" pitchFamily="2" charset="-78"/>
              </a:rPr>
              <a:t>تحقیقات نشان داده است كه اثرات مهم گیاه مربوط به فلاونوئیدها و پروآنتوسیانیدین‌هاست كه به مقدار زیاد در گياه وجود دارند . این تركیبات‌ از شكنندگی مویرگ‌ها جلوگیری می‌كنند</a:t>
            </a:r>
            <a:r>
              <a:rPr lang="en-US" b="1" dirty="0" smtClean="0">
                <a:cs typeface="B Kamran" pitchFamily="2" charset="-78"/>
              </a:rPr>
              <a:t> . </a:t>
            </a:r>
            <a:endParaRPr lang="fa-IR" b="1" dirty="0" smtClean="0">
              <a:cs typeface="B Kamran" pitchFamily="2" charset="-78"/>
            </a:endParaRPr>
          </a:p>
          <a:p>
            <a:pPr algn="just"/>
            <a:r>
              <a:rPr lang="fa-IR" b="1" dirty="0" smtClean="0">
                <a:cs typeface="B Kamran" pitchFamily="2" charset="-78"/>
              </a:rPr>
              <a:t>اين گیاه اثرگليکوزيدهای قلبی راتشديد ميکند</a:t>
            </a:r>
            <a:r>
              <a:rPr lang="en-US" b="1" dirty="0" smtClean="0">
                <a:cs typeface="B Kamran" pitchFamily="2" charset="-78"/>
              </a:rPr>
              <a:t>. </a:t>
            </a:r>
            <a:endParaRPr lang="fa-IR" b="1" dirty="0" smtClean="0">
              <a:cs typeface="B Kamran" pitchFamily="2" charset="-78"/>
            </a:endParaRPr>
          </a:p>
          <a:p>
            <a:pPr algn="just"/>
            <a:r>
              <a:rPr lang="fa-IR" b="1" dirty="0" smtClean="0">
                <a:cs typeface="B Kamran" pitchFamily="2" charset="-78"/>
              </a:rPr>
              <a:t>فلاونوئيدهای عمده گياه کراتاگوس گردش خون عروق کرونر را افزايش می دهند</a:t>
            </a:r>
            <a:r>
              <a:rPr lang="en-US" b="1" dirty="0" smtClean="0">
                <a:cs typeface="B Kamran" pitchFamily="2" charset="-78"/>
              </a:rPr>
              <a:t>. </a:t>
            </a:r>
            <a:endParaRPr lang="fa-IR" b="1" dirty="0" smtClean="0">
              <a:cs typeface="B Kamran" pitchFamily="2" charset="-78"/>
            </a:endParaRPr>
          </a:p>
          <a:p>
            <a:pPr algn="just"/>
            <a:r>
              <a:rPr lang="fa-IR" b="1" dirty="0" smtClean="0">
                <a:cs typeface="B Kamran" pitchFamily="2" charset="-78"/>
              </a:rPr>
              <a:t>فلاونوئيدهای گياه کراتاگوس درحفظ کلاژن جدار عروق بسيار کارامد بوده و در نتيجه عروق را در مقابل پلاکهای آترواسکروزی حفظ می نمايند. اين دارو همچنين دارای اثر ملايم ديورتيکی می باشد</a:t>
            </a:r>
            <a:r>
              <a:rPr lang="en-US" b="1" dirty="0" smtClean="0">
                <a:cs typeface="B Kamran" pitchFamily="2" charset="-78"/>
              </a:rPr>
              <a:t> </a:t>
            </a:r>
            <a:br>
              <a:rPr lang="en-US" b="1" dirty="0" smtClean="0">
                <a:cs typeface="B Kamran" pitchFamily="2" charset="-78"/>
              </a:rPr>
            </a:br>
            <a:r>
              <a:rPr lang="fa-IR" b="1" dirty="0" smtClean="0">
                <a:cs typeface="B Kamran" pitchFamily="2" charset="-78"/>
              </a:rPr>
              <a:t>دانه‌های سرخ ولیك قادر به كاهش اسید اوریك و درمان نقرس می‌باشند</a:t>
            </a:r>
            <a:r>
              <a:rPr lang="en-US" b="1" dirty="0" smtClean="0">
                <a:cs typeface="B Kamran" pitchFamily="2" charset="-78"/>
              </a:rPr>
              <a:t>. </a:t>
            </a:r>
            <a:endParaRPr lang="fa-IR" b="1" dirty="0" smtClean="0">
              <a:cs typeface="B Kamran" pitchFamily="2" charset="-78"/>
            </a:endParaRPr>
          </a:p>
          <a:p>
            <a:pPr algn="just"/>
            <a:r>
              <a:rPr lang="fa-IR" b="1" dirty="0" smtClean="0">
                <a:cs typeface="B Kamran" pitchFamily="2" charset="-78"/>
              </a:rPr>
              <a:t>سرخ ولیك در كاهش فشار خون، حمله‌های قلبی، كاهش كلسترول سرم و تقويت حركات قلب بسیار موثر است و به طور گسترده‌اي در اروپا براي كاهش فشار خون و به عنوان مقوی قلب مصرف می‌شود. از نظر كلینیكی داروی مناسبی برای پرفشاری خون، تصلب شرائین و احتقان قلب‌، ضعف عضلات قلب و نارسایی كرونر و هم چنین ضد برادی كاردی مي‌باشد</a:t>
            </a:r>
            <a:r>
              <a:rPr lang="en-US" b="1" dirty="0" smtClean="0">
                <a:cs typeface="B Kamran" pitchFamily="2" charset="-78"/>
              </a:rPr>
              <a:t>. </a:t>
            </a:r>
            <a:endParaRPr lang="fa-IR" b="1" dirty="0" smtClean="0">
              <a:cs typeface="B Kamran" pitchFamily="2" charset="-78"/>
            </a:endParaRPr>
          </a:p>
          <a:p>
            <a:pPr algn="just"/>
            <a:endParaRPr lang="fa-IR" sz="2400" b="1" dirty="0">
              <a:cs typeface="B Kamran" pitchFamily="2" charset="-78"/>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400" dirty="0">
              <a:cs typeface="B Kamran" pitchFamily="2" charset="-78"/>
            </a:endParaRPr>
          </a:p>
        </p:txBody>
      </p:sp>
      <p:sp>
        <p:nvSpPr>
          <p:cNvPr id="3" name="Content Placeholder 2"/>
          <p:cNvSpPr>
            <a:spLocks noGrp="1"/>
          </p:cNvSpPr>
          <p:nvPr>
            <p:ph sz="quarter" idx="1"/>
          </p:nvPr>
        </p:nvSpPr>
        <p:spPr>
          <a:xfrm>
            <a:off x="1071538" y="2786058"/>
            <a:ext cx="7772400" cy="3857652"/>
          </a:xfrm>
        </p:spPr>
        <p:txBody>
          <a:bodyPr>
            <a:normAutofit/>
          </a:bodyPr>
          <a:lstStyle/>
          <a:p>
            <a:pPr algn="just"/>
            <a:r>
              <a:rPr lang="fa-IR" sz="2800" b="1" dirty="0" smtClean="0">
                <a:cs typeface="B Kamran" pitchFamily="2" charset="-78"/>
              </a:rPr>
              <a:t>قسمتهای مورد استفاده سرخ ولیک</a:t>
            </a:r>
            <a:r>
              <a:rPr lang="en-US" sz="2800" b="1" dirty="0" smtClean="0">
                <a:cs typeface="B Kamran" pitchFamily="2" charset="-78"/>
              </a:rPr>
              <a:t>: </a:t>
            </a:r>
            <a:endParaRPr lang="fa-IR" sz="2800" b="1" dirty="0" smtClean="0">
              <a:cs typeface="B Kamran" pitchFamily="2" charset="-78"/>
            </a:endParaRPr>
          </a:p>
          <a:p>
            <a:pPr algn="just"/>
            <a:r>
              <a:rPr lang="fa-IR" sz="2800" b="1" dirty="0" smtClean="0">
                <a:solidFill>
                  <a:srgbClr val="C00000"/>
                </a:solidFill>
                <a:cs typeface="B Kamran" pitchFamily="2" charset="-78"/>
              </a:rPr>
              <a:t>گلهای سرخ ولیک </a:t>
            </a:r>
            <a:r>
              <a:rPr lang="fa-IR" sz="2800" b="1" dirty="0" smtClean="0">
                <a:cs typeface="B Kamran" pitchFamily="2" charset="-78"/>
              </a:rPr>
              <a:t>: گلهای آن به عنوان تقویت کننده قلب استفاده می شود که به نظر می رسد که اثر آن به خاطر بهبود گردش خون رگهای کرونری قلب باشد</a:t>
            </a:r>
            <a:r>
              <a:rPr lang="en-US" sz="2800" b="1" dirty="0" smtClean="0">
                <a:cs typeface="B Kamran" pitchFamily="2" charset="-78"/>
              </a:rPr>
              <a:t>. </a:t>
            </a:r>
            <a:endParaRPr lang="fa-IR" sz="2800" b="1" dirty="0" smtClean="0">
              <a:cs typeface="B Kamran" pitchFamily="2" charset="-78"/>
            </a:endParaRPr>
          </a:p>
          <a:p>
            <a:pPr algn="just"/>
            <a:r>
              <a:rPr lang="fa-IR" sz="2800" b="1" dirty="0" smtClean="0">
                <a:solidFill>
                  <a:srgbClr val="C00000"/>
                </a:solidFill>
                <a:cs typeface="B Kamran" pitchFamily="2" charset="-78"/>
              </a:rPr>
              <a:t>میوه سرخ ولیک </a:t>
            </a:r>
            <a:r>
              <a:rPr lang="fa-IR" sz="2800" b="1" dirty="0" smtClean="0">
                <a:cs typeface="B Kamran" pitchFamily="2" charset="-78"/>
              </a:rPr>
              <a:t>: اثر تقویت کنندگی بر روی قلب آن کمتر از گلهای سرخ ولیک می باشد. از میوه سرخ ولیک بیشتر در درمان اسهال استفاده می شود</a:t>
            </a:r>
            <a:r>
              <a:rPr lang="en-US" sz="2800" b="1" dirty="0" smtClean="0">
                <a:cs typeface="B Kamran" pitchFamily="2" charset="-78"/>
              </a:rPr>
              <a:t>. </a:t>
            </a:r>
            <a:endParaRPr lang="fa-IR" sz="2800" b="1" dirty="0" smtClean="0">
              <a:cs typeface="B Kamran" pitchFamily="2" charset="-78"/>
            </a:endParaRPr>
          </a:p>
          <a:p>
            <a:pPr algn="just"/>
            <a:r>
              <a:rPr lang="fa-IR" sz="2800" b="1" dirty="0" smtClean="0">
                <a:cs typeface="B Kamran" pitchFamily="2" charset="-78"/>
              </a:rPr>
              <a:t>درمان تپش قلب ـ تنظیم فشار و تصفیه خون ـ جلوگیری از عواقب کلسترول و سخت شدن رگها ـ ناراحتیهای گوش ـ در موارد آنژین ـ انفارکتوس و فشار بر ناحیه قلب و ناراحتیهای ریوی موثر است</a:t>
            </a:r>
            <a:r>
              <a:rPr lang="en-US" sz="2800" b="1" dirty="0" smtClean="0">
                <a:cs typeface="B Kamran" pitchFamily="2" charset="-78"/>
              </a:rPr>
              <a:t> .</a:t>
            </a:r>
            <a:endParaRPr lang="fa-IR" sz="2800" b="1" dirty="0" smtClean="0">
              <a:cs typeface="B Kamran" pitchFamily="2" charset="-78"/>
            </a:endParaRPr>
          </a:p>
        </p:txBody>
      </p:sp>
      <p:pic>
        <p:nvPicPr>
          <p:cNvPr id="4098" name="Picture 2" descr="E:\pic\d06_1751_crataegus-monogyna.jpg"/>
          <p:cNvPicPr>
            <a:picLocks noChangeAspect="1" noChangeArrowheads="1"/>
          </p:cNvPicPr>
          <p:nvPr/>
        </p:nvPicPr>
        <p:blipFill>
          <a:blip r:embed="rId2"/>
          <a:srcRect/>
          <a:stretch>
            <a:fillRect/>
          </a:stretch>
        </p:blipFill>
        <p:spPr bwMode="auto">
          <a:xfrm>
            <a:off x="428596" y="145823"/>
            <a:ext cx="4492628" cy="29974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00034" y="285728"/>
            <a:ext cx="8186766" cy="6572272"/>
          </a:xfrm>
        </p:spPr>
        <p:txBody>
          <a:bodyPr>
            <a:noAutofit/>
          </a:bodyPr>
          <a:lstStyle/>
          <a:p>
            <a:pPr>
              <a:buNone/>
            </a:pPr>
            <a:r>
              <a:rPr lang="en-US" sz="1800" dirty="0" smtClean="0">
                <a:cs typeface="B Kamran" pitchFamily="2" charset="-78"/>
              </a:rPr>
              <a:t>	 </a:t>
            </a:r>
            <a:r>
              <a:rPr lang="fa-IR" sz="5400" b="1" dirty="0" smtClean="0">
                <a:solidFill>
                  <a:srgbClr val="C00000"/>
                </a:solidFill>
                <a:cs typeface="Far.Narenj" pitchFamily="2" charset="-78"/>
              </a:rPr>
              <a:t>موارد منع مصرف</a:t>
            </a:r>
            <a:endParaRPr lang="en-US" sz="1800" b="1" dirty="0" smtClean="0">
              <a:solidFill>
                <a:srgbClr val="C00000"/>
              </a:solidFill>
              <a:cs typeface="Far.Narenj" pitchFamily="2" charset="-78"/>
            </a:endParaRPr>
          </a:p>
          <a:p>
            <a:r>
              <a:rPr lang="fa-IR" sz="2400" b="1" dirty="0" smtClean="0">
                <a:cs typeface="B Kamran" pitchFamily="2" charset="-78"/>
              </a:rPr>
              <a:t>مصرف اين گیاه در 3 ماهه اول بارداري مجاز نمي‌باشد</a:t>
            </a:r>
            <a:r>
              <a:rPr lang="en-US" sz="2400" b="1" dirty="0" smtClean="0">
                <a:cs typeface="B Kamran" pitchFamily="2" charset="-78"/>
              </a:rPr>
              <a:t>.</a:t>
            </a:r>
            <a:br>
              <a:rPr lang="en-US" sz="2400" b="1" dirty="0" smtClean="0">
                <a:cs typeface="B Kamran" pitchFamily="2" charset="-78"/>
              </a:rPr>
            </a:br>
            <a:r>
              <a:rPr lang="en-US" sz="2400" b="1" dirty="0" smtClean="0">
                <a:cs typeface="B Kamran" pitchFamily="2" charset="-78"/>
              </a:rPr>
              <a:t> </a:t>
            </a:r>
            <a:r>
              <a:rPr lang="en-US" sz="2400" b="1" dirty="0" smtClean="0">
                <a:solidFill>
                  <a:srgbClr val="C00000"/>
                </a:solidFill>
                <a:cs typeface="B Kamran" pitchFamily="2" charset="-78"/>
              </a:rPr>
              <a:t>  </a:t>
            </a:r>
            <a:r>
              <a:rPr lang="fa-IR" sz="4000" b="1" dirty="0" smtClean="0">
                <a:solidFill>
                  <a:srgbClr val="C00000"/>
                </a:solidFill>
                <a:cs typeface="Far.Narenj" pitchFamily="2" charset="-78"/>
              </a:rPr>
              <a:t>هشدارها</a:t>
            </a:r>
            <a:endParaRPr lang="en-US" sz="4000" b="1" dirty="0" smtClean="0">
              <a:solidFill>
                <a:srgbClr val="C00000"/>
              </a:solidFill>
              <a:cs typeface="Far.Narenj" pitchFamily="2" charset="-78"/>
            </a:endParaRPr>
          </a:p>
          <a:p>
            <a:r>
              <a:rPr lang="fa-IR" sz="2400" b="1" dirty="0" smtClean="0">
                <a:cs typeface="B Kamran" pitchFamily="2" charset="-78"/>
              </a:rPr>
              <a:t>فراورده هاي حاوي كراتاگوس بايد حتماً با نسخه پزشك تجويز گردند و در طول درمان، ضربان قلب و فشار خون به طور مرتب كنترل شود</a:t>
            </a:r>
            <a:r>
              <a:rPr lang="en-US" sz="2400" b="1" dirty="0" smtClean="0">
                <a:cs typeface="B Kamran" pitchFamily="2" charset="-78"/>
              </a:rPr>
              <a:t>. </a:t>
            </a:r>
            <a:br>
              <a:rPr lang="en-US" sz="2400" b="1" dirty="0" smtClean="0">
                <a:cs typeface="B Kamran" pitchFamily="2" charset="-78"/>
              </a:rPr>
            </a:br>
            <a:r>
              <a:rPr lang="fa-IR" sz="2400" b="1" dirty="0" smtClean="0">
                <a:cs typeface="B Kamran" pitchFamily="2" charset="-78"/>
              </a:rPr>
              <a:t>اگربا مصرف دارو پس از۶ هفته نشانه هاي بيماري بدون تغيير ادامه يابد و يا تجمع آب در پاها صورت گيرد حتماً با پزشك تماس بگيريد</a:t>
            </a:r>
            <a:r>
              <a:rPr lang="en-US" sz="2400" b="1" dirty="0" smtClean="0">
                <a:cs typeface="B Kamran" pitchFamily="2" charset="-78"/>
              </a:rPr>
              <a:t>. </a:t>
            </a:r>
            <a:br>
              <a:rPr lang="en-US" sz="2400" b="1" dirty="0" smtClean="0">
                <a:cs typeface="B Kamran" pitchFamily="2" charset="-78"/>
              </a:rPr>
            </a:br>
            <a:r>
              <a:rPr lang="fa-IR" sz="2400" b="1" dirty="0" smtClean="0">
                <a:cs typeface="B Kamran" pitchFamily="2" charset="-78"/>
              </a:rPr>
              <a:t>در صورت احساس درد در حوالي قلب، دست ها، بالاي شكم، حوالي گلو و يا در صورت اشكالات تنفسي فوراً با پزشك مشورت نمائيد</a:t>
            </a:r>
            <a:r>
              <a:rPr lang="en-US" sz="2400" b="1" dirty="0" smtClean="0">
                <a:cs typeface="B Kamran" pitchFamily="2" charset="-78"/>
              </a:rPr>
              <a:t>.</a:t>
            </a:r>
            <a:br>
              <a:rPr lang="en-US" sz="2400" b="1" dirty="0" smtClean="0">
                <a:cs typeface="B Kamran" pitchFamily="2" charset="-78"/>
              </a:rPr>
            </a:br>
            <a:r>
              <a:rPr lang="en-US" sz="2400" b="1" dirty="0" smtClean="0">
                <a:cs typeface="B Kamran" pitchFamily="2" charset="-78"/>
              </a:rPr>
              <a:t>   </a:t>
            </a:r>
            <a:r>
              <a:rPr lang="fa-IR" sz="4000" b="1" dirty="0" smtClean="0">
                <a:solidFill>
                  <a:srgbClr val="C00000"/>
                </a:solidFill>
                <a:cs typeface="Far.Narenj" pitchFamily="2" charset="-78"/>
              </a:rPr>
              <a:t>تداخل دارویی</a:t>
            </a:r>
            <a:endParaRPr lang="en-US" sz="4000" b="1" dirty="0" smtClean="0">
              <a:solidFill>
                <a:srgbClr val="C00000"/>
              </a:solidFill>
              <a:cs typeface="Far.Narenj" pitchFamily="2" charset="-78"/>
            </a:endParaRPr>
          </a:p>
          <a:p>
            <a:r>
              <a:rPr lang="fa-IR" sz="2400" b="1" dirty="0" smtClean="0">
                <a:cs typeface="B Kamran" pitchFamily="2" charset="-78"/>
              </a:rPr>
              <a:t>اين دارو سطح سرمي و تأثير گليكوزيدهاي قلبي را افزايش مي دهد</a:t>
            </a:r>
            <a:r>
              <a:rPr lang="en-US" sz="2400" b="1" dirty="0" smtClean="0">
                <a:cs typeface="B Kamran" pitchFamily="2" charset="-78"/>
              </a:rPr>
              <a:t>. </a:t>
            </a:r>
            <a:br>
              <a:rPr lang="en-US" sz="2400" b="1" dirty="0" smtClean="0">
                <a:cs typeface="B Kamran" pitchFamily="2" charset="-78"/>
              </a:rPr>
            </a:br>
            <a:r>
              <a:rPr lang="en-US" sz="2400" b="1" dirty="0" smtClean="0">
                <a:cs typeface="B Kamran" pitchFamily="2" charset="-78"/>
              </a:rPr>
              <a:t>-</a:t>
            </a:r>
            <a:r>
              <a:rPr lang="fa-IR" sz="2400" b="1" dirty="0" smtClean="0">
                <a:cs typeface="B Kamran" pitchFamily="2" charset="-78"/>
              </a:rPr>
              <a:t>با مصرف توأم، تأثير داروهاي ضد انعقاد افزايش مي‌يابد</a:t>
            </a:r>
            <a:r>
              <a:rPr lang="en-US" sz="2400" b="1" dirty="0" smtClean="0">
                <a:cs typeface="B Kamran" pitchFamily="2" charset="-78"/>
              </a:rPr>
              <a:t>. </a:t>
            </a:r>
            <a:br>
              <a:rPr lang="en-US" sz="2400" b="1" dirty="0" smtClean="0">
                <a:cs typeface="B Kamran" pitchFamily="2" charset="-78"/>
              </a:rPr>
            </a:br>
            <a:r>
              <a:rPr lang="en-US" sz="2400" b="1" dirty="0" smtClean="0">
                <a:cs typeface="B Kamran" pitchFamily="2" charset="-78"/>
              </a:rPr>
              <a:t>-</a:t>
            </a:r>
            <a:r>
              <a:rPr lang="fa-IR" sz="2400" b="1" dirty="0" smtClean="0">
                <a:cs typeface="B Kamran" pitchFamily="2" charset="-78"/>
              </a:rPr>
              <a:t>از مصرف همزمان با داروهاي آنتي آريتمي و سيساپرايد خودداري شود</a:t>
            </a:r>
            <a:r>
              <a:rPr lang="en-US" sz="2400" b="1" dirty="0" smtClean="0">
                <a:cs typeface="B Kamran" pitchFamily="2" charset="-78"/>
              </a:rPr>
              <a:t>. </a:t>
            </a:r>
            <a:br>
              <a:rPr lang="en-US" sz="2400" b="1" dirty="0" smtClean="0">
                <a:cs typeface="B Kamran" pitchFamily="2" charset="-78"/>
              </a:rPr>
            </a:br>
            <a:r>
              <a:rPr lang="en-US" sz="2400" b="1" dirty="0" smtClean="0">
                <a:cs typeface="B Kamran" pitchFamily="2" charset="-78"/>
              </a:rPr>
              <a:t>-</a:t>
            </a:r>
            <a:r>
              <a:rPr lang="fa-IR" sz="2400" b="1" dirty="0" smtClean="0">
                <a:cs typeface="B Kamran" pitchFamily="2" charset="-78"/>
              </a:rPr>
              <a:t>مصرف همزمان كراتاگوس با بتابلاكرها مي تواند موجب افزايش فشار خون شود</a:t>
            </a:r>
            <a:r>
              <a:rPr lang="en-US" sz="2400" b="1" dirty="0" smtClean="0">
                <a:cs typeface="B Kamran" pitchFamily="2" charset="-78"/>
              </a:rPr>
              <a:t>.</a:t>
            </a:r>
            <a:br>
              <a:rPr lang="en-US" sz="2400" b="1" dirty="0" smtClean="0">
                <a:cs typeface="B Kamran" pitchFamily="2" charset="-78"/>
              </a:rPr>
            </a:br>
            <a:r>
              <a:rPr lang="en-US" sz="1800" dirty="0" smtClean="0">
                <a:cs typeface="B Kamran" pitchFamily="2" charset="-78"/>
              </a:rPr>
              <a:t/>
            </a:r>
            <a:br>
              <a:rPr lang="en-US" sz="1800" dirty="0" smtClean="0">
                <a:cs typeface="B Kamran" pitchFamily="2" charset="-78"/>
              </a:rPr>
            </a:br>
            <a:endParaRPr lang="en-US" sz="1800" dirty="0" smtClean="0">
              <a:cs typeface="B Kamran" pitchFamily="2" charset="-78"/>
            </a:endParaRPr>
          </a:p>
          <a:p>
            <a:pPr>
              <a:buNone/>
            </a:pPr>
            <a:endParaRPr lang="fa-IR" sz="1800" dirty="0">
              <a:cs typeface="B Kamran" pitchFamily="2" charset="-78"/>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400">
              <a:cs typeface="B Kamran" pitchFamily="2" charset="-78"/>
            </a:endParaRPr>
          </a:p>
        </p:txBody>
      </p:sp>
      <p:graphicFrame>
        <p:nvGraphicFramePr>
          <p:cNvPr id="4" name="Content Placeholder 3"/>
          <p:cNvGraphicFramePr>
            <a:graphicFrameLocks noGrp="1"/>
          </p:cNvGraphicFramePr>
          <p:nvPr>
            <p:ph sz="quarter" idx="1"/>
          </p:nvPr>
        </p:nvGraphicFramePr>
        <p:xfrm>
          <a:off x="914400" y="1447800"/>
          <a:ext cx="7772400" cy="1987296"/>
        </p:xfrm>
        <a:graphic>
          <a:graphicData uri="http://schemas.openxmlformats.org/drawingml/2006/table">
            <a:tbl>
              <a:tblPr rtl="1" firstRow="1" bandRow="1">
                <a:tableStyleId>{5C22544A-7EE6-4342-B048-85BDC9FD1C3A}</a:tableStyleId>
              </a:tblPr>
              <a:tblGrid>
                <a:gridCol w="3348722"/>
                <a:gridCol w="4423678"/>
              </a:tblGrid>
              <a:tr h="370840">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نام تجاری دارو</a:t>
                      </a:r>
                      <a:endParaRPr lang="en-US" sz="4000"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تولیدکننده [</a:t>
                      </a:r>
                      <a:r>
                        <a:rPr lang="fa-IR" sz="2400" b="1" dirty="0" smtClean="0">
                          <a:solidFill>
                            <a:srgbClr val="333333"/>
                          </a:solidFill>
                          <a:latin typeface="Calibri"/>
                          <a:ea typeface="Times New Roman"/>
                          <a:cs typeface="B Lotus" pitchFamily="2" charset="-78"/>
                        </a:rPr>
                        <a:t>کشور</a:t>
                      </a:r>
                      <a:r>
                        <a:rPr lang="fa-IR" sz="2400" b="1" dirty="0">
                          <a:solidFill>
                            <a:srgbClr val="333333"/>
                          </a:solidFill>
                          <a:latin typeface="Times New Roman"/>
                          <a:ea typeface="Times New Roman"/>
                          <a:cs typeface="B Lotus" pitchFamily="2" charset="-78"/>
                        </a:rPr>
                        <a:t>]</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قطره کراتاگوس</a:t>
                      </a:r>
                      <a:endParaRPr lang="en-US" sz="40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ایران داروک [ ایران ] </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a:solidFill>
                            <a:srgbClr val="000000"/>
                          </a:solidFill>
                          <a:latin typeface="Calibri"/>
                          <a:ea typeface="Times New Roman"/>
                          <a:cs typeface="B Lotus" pitchFamily="2" charset="-78"/>
                        </a:rPr>
                        <a:t>قرص کاردیوتون</a:t>
                      </a:r>
                      <a:endParaRPr lang="en-US" sz="400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دینه ایران(مجتمع صنایع) [ ایران ] </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a:solidFill>
                            <a:srgbClr val="000000"/>
                          </a:solidFill>
                          <a:latin typeface="Calibri"/>
                          <a:ea typeface="Times New Roman"/>
                          <a:cs typeface="B Lotus" pitchFamily="2" charset="-78"/>
                        </a:rPr>
                        <a:t>قرص روکشدار کراتاگل</a:t>
                      </a:r>
                      <a:endParaRPr lang="en-US" sz="400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گل دارو [ ایران ] </a:t>
                      </a:r>
                      <a:endParaRPr lang="en-US" sz="4000" dirty="0">
                        <a:latin typeface="Calibri"/>
                        <a:ea typeface="Calibri"/>
                        <a:cs typeface="B Lotus" pitchFamily="2" charset="-78"/>
                      </a:endParaRPr>
                    </a:p>
                  </a:txBody>
                  <a:tcPr marL="38100" marR="38100" marT="38100" marB="38100" anchor="ctr"/>
                </a:tc>
              </a:tr>
            </a:tbl>
          </a:graphicData>
        </a:graphic>
      </p:graphicFrame>
      <p:pic>
        <p:nvPicPr>
          <p:cNvPr id="5122" name="Picture 2" descr="E:\pic\cardioton.gif"/>
          <p:cNvPicPr>
            <a:picLocks noChangeAspect="1" noChangeArrowheads="1"/>
          </p:cNvPicPr>
          <p:nvPr/>
        </p:nvPicPr>
        <p:blipFill>
          <a:blip r:embed="rId3"/>
          <a:srcRect/>
          <a:stretch>
            <a:fillRect/>
          </a:stretch>
        </p:blipFill>
        <p:spPr bwMode="auto">
          <a:xfrm>
            <a:off x="5286380" y="4000504"/>
            <a:ext cx="3429024" cy="17145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123" name="Picture 3" descr="E:\pic\Cratagol-fa1.png"/>
          <p:cNvPicPr>
            <a:picLocks noChangeAspect="1" noChangeArrowheads="1"/>
          </p:cNvPicPr>
          <p:nvPr/>
        </p:nvPicPr>
        <p:blipFill>
          <a:blip r:embed="rId4"/>
          <a:srcRect/>
          <a:stretch>
            <a:fillRect/>
          </a:stretch>
        </p:blipFill>
        <p:spPr bwMode="auto">
          <a:xfrm>
            <a:off x="71406" y="3429000"/>
            <a:ext cx="3143272" cy="31432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124" name="Picture 4" descr="E:\pic\کراتاگوس.png"/>
          <p:cNvPicPr>
            <a:picLocks noChangeAspect="1" noChangeArrowheads="1"/>
          </p:cNvPicPr>
          <p:nvPr/>
        </p:nvPicPr>
        <p:blipFill>
          <a:blip r:embed="rId5"/>
          <a:srcRect l="18519" t="11111" r="18518" b="25925"/>
          <a:stretch>
            <a:fillRect/>
          </a:stretch>
        </p:blipFill>
        <p:spPr bwMode="auto">
          <a:xfrm>
            <a:off x="3786182" y="3714752"/>
            <a:ext cx="1214446" cy="2428892"/>
          </a:xfrm>
          <a:prstGeom prst="rect">
            <a:avLst/>
          </a:prstGeom>
          <a:noFill/>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7200" dirty="0" smtClean="0">
                <a:solidFill>
                  <a:srgbClr val="C00000"/>
                </a:solidFill>
                <a:cs typeface="Far.Arash" pitchFamily="2" charset="-78"/>
              </a:rPr>
              <a:t>سویا </a:t>
            </a:r>
            <a:endParaRPr lang="fa-IR" sz="7200" dirty="0">
              <a:solidFill>
                <a:srgbClr val="C00000"/>
              </a:solidFill>
              <a:cs typeface="Far.Arash" pitchFamily="2" charset="-78"/>
            </a:endParaRPr>
          </a:p>
        </p:txBody>
      </p:sp>
      <p:sp>
        <p:nvSpPr>
          <p:cNvPr id="3" name="Content Placeholder 2"/>
          <p:cNvSpPr>
            <a:spLocks noGrp="1"/>
          </p:cNvSpPr>
          <p:nvPr>
            <p:ph sz="quarter" idx="1"/>
          </p:nvPr>
        </p:nvSpPr>
        <p:spPr>
          <a:xfrm>
            <a:off x="1000100" y="2143116"/>
            <a:ext cx="7772400" cy="3000396"/>
          </a:xfrm>
        </p:spPr>
        <p:txBody>
          <a:bodyPr>
            <a:normAutofit/>
          </a:bodyPr>
          <a:lstStyle/>
          <a:p>
            <a:pPr algn="just"/>
            <a:r>
              <a:rPr lang="en-US" sz="3600" dirty="0" smtClean="0">
                <a:cs typeface="B Kamran" pitchFamily="2" charset="-78"/>
              </a:rPr>
              <a:t>   </a:t>
            </a:r>
            <a:r>
              <a:rPr lang="fa-IR" sz="6000" dirty="0" smtClean="0">
                <a:solidFill>
                  <a:srgbClr val="7030A0"/>
                </a:solidFill>
                <a:cs typeface="Far.Narenj" pitchFamily="2" charset="-78"/>
              </a:rPr>
              <a:t>موارد مصرف</a:t>
            </a:r>
            <a:endParaRPr lang="en-US" sz="3600" dirty="0" smtClean="0">
              <a:solidFill>
                <a:srgbClr val="7030A0"/>
              </a:solidFill>
              <a:cs typeface="Far.Narenj" pitchFamily="2" charset="-78"/>
            </a:endParaRPr>
          </a:p>
          <a:p>
            <a:r>
              <a:rPr lang="fa-IR" sz="3600" dirty="0" smtClean="0">
                <a:cs typeface="B Kamran" pitchFamily="2" charset="-78"/>
              </a:rPr>
              <a:t>پیشگیری از پوکی استخوان، تسکین و تخفیف علائم یائسگی، پیشگیری از سرطان سینه و پروستات و بیماری های قلبی و عروقی</a:t>
            </a:r>
            <a:r>
              <a:rPr lang="en-US" sz="3600" dirty="0" smtClean="0">
                <a:cs typeface="B Kamran" pitchFamily="2" charset="-78"/>
              </a:rPr>
              <a:t> </a:t>
            </a:r>
            <a:endParaRPr lang="fa-IR" sz="3600" dirty="0">
              <a:cs typeface="B Kamran" pitchFamily="2" charset="-78"/>
            </a:endParaRPr>
          </a:p>
        </p:txBody>
      </p:sp>
      <p:pic>
        <p:nvPicPr>
          <p:cNvPr id="6146" name="Picture 2" descr="E:\pic\سویا.jpg"/>
          <p:cNvPicPr>
            <a:picLocks noChangeAspect="1" noChangeArrowheads="1"/>
          </p:cNvPicPr>
          <p:nvPr/>
        </p:nvPicPr>
        <p:blipFill>
          <a:blip r:embed="rId2"/>
          <a:srcRect/>
          <a:stretch>
            <a:fillRect/>
          </a:stretch>
        </p:blipFill>
        <p:spPr bwMode="auto">
          <a:xfrm>
            <a:off x="357158" y="0"/>
            <a:ext cx="3244869" cy="2797971"/>
          </a:xfrm>
          <a:prstGeom prst="rect">
            <a:avLst/>
          </a:prstGeom>
          <a:noFill/>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24" y="0"/>
            <a:ext cx="7772400" cy="1143000"/>
          </a:xfrm>
        </p:spPr>
        <p:txBody>
          <a:bodyPr>
            <a:normAutofit/>
          </a:bodyPr>
          <a:lstStyle/>
          <a:p>
            <a:pPr algn="ctr"/>
            <a:r>
              <a:rPr lang="fa-IR" sz="4800" dirty="0" smtClean="0">
                <a:solidFill>
                  <a:srgbClr val="C00000"/>
                </a:solidFill>
                <a:cs typeface="Far.Arash" pitchFamily="2" charset="-78"/>
              </a:rPr>
              <a:t>تخم شنبلیله </a:t>
            </a:r>
            <a:endParaRPr lang="fa-IR" sz="4800" dirty="0">
              <a:solidFill>
                <a:srgbClr val="C00000"/>
              </a:solidFill>
              <a:cs typeface="Far.Arash" pitchFamily="2" charset="-78"/>
            </a:endParaRPr>
          </a:p>
        </p:txBody>
      </p:sp>
      <p:sp>
        <p:nvSpPr>
          <p:cNvPr id="3" name="Content Placeholder 2"/>
          <p:cNvSpPr>
            <a:spLocks noGrp="1"/>
          </p:cNvSpPr>
          <p:nvPr>
            <p:ph sz="quarter" idx="1"/>
          </p:nvPr>
        </p:nvSpPr>
        <p:spPr>
          <a:xfrm>
            <a:off x="500034" y="1071546"/>
            <a:ext cx="8186766" cy="5214974"/>
          </a:xfrm>
        </p:spPr>
        <p:txBody>
          <a:bodyPr>
            <a:noAutofit/>
          </a:bodyPr>
          <a:lstStyle/>
          <a:p>
            <a:pPr algn="just"/>
            <a:r>
              <a:rPr lang="fa-IR" sz="2400" b="1" dirty="0" smtClean="0">
                <a:cs typeface="B Kamran" pitchFamily="2" charset="-78"/>
              </a:rPr>
              <a:t>نام علمی گیاه: </a:t>
            </a:r>
            <a:r>
              <a:rPr lang="en-US" sz="2400" b="1" dirty="0" err="1" smtClean="0">
                <a:cs typeface="B Kamran" pitchFamily="2" charset="-78"/>
              </a:rPr>
              <a:t>Trigonella</a:t>
            </a:r>
            <a:r>
              <a:rPr lang="en-US" sz="2400" b="1" dirty="0" smtClean="0">
                <a:cs typeface="B Kamran" pitchFamily="2" charset="-78"/>
              </a:rPr>
              <a:t> </a:t>
            </a:r>
            <a:r>
              <a:rPr lang="en-US" sz="2400" b="1" dirty="0" err="1" smtClean="0">
                <a:cs typeface="B Kamran" pitchFamily="2" charset="-78"/>
              </a:rPr>
              <a:t>foenum-graecum</a:t>
            </a:r>
            <a:r>
              <a:rPr lang="en-US" sz="2400" b="1" dirty="0" smtClean="0">
                <a:cs typeface="B Kamran" pitchFamily="2" charset="-78"/>
              </a:rPr>
              <a:t> </a:t>
            </a:r>
            <a:endParaRPr lang="fa-IR" sz="2400" b="1" dirty="0" smtClean="0">
              <a:cs typeface="B Kamran" pitchFamily="2" charset="-78"/>
            </a:endParaRPr>
          </a:p>
          <a:p>
            <a:pPr algn="just"/>
            <a:r>
              <a:rPr lang="fa-IR" sz="2400" b="1" dirty="0" smtClean="0">
                <a:cs typeface="B Kamran" pitchFamily="2" charset="-78"/>
              </a:rPr>
              <a:t>نام لاتین آن: </a:t>
            </a:r>
            <a:r>
              <a:rPr lang="en-US" sz="2400" b="1" dirty="0" smtClean="0">
                <a:cs typeface="B Kamran" pitchFamily="2" charset="-78"/>
              </a:rPr>
              <a:t> fenugreek </a:t>
            </a:r>
            <a:r>
              <a:rPr lang="fa-IR" sz="2400" b="1" dirty="0" smtClean="0">
                <a:cs typeface="B Kamran" pitchFamily="2" charset="-78"/>
              </a:rPr>
              <a:t>است</a:t>
            </a:r>
            <a:r>
              <a:rPr lang="en-US" sz="2400" b="1" dirty="0" smtClean="0">
                <a:cs typeface="B Kamran" pitchFamily="2" charset="-78"/>
              </a:rPr>
              <a:t>. </a:t>
            </a:r>
            <a:endParaRPr lang="fa-IR" sz="2400" b="1" dirty="0" smtClean="0">
              <a:cs typeface="B Kamran" pitchFamily="2" charset="-78"/>
            </a:endParaRPr>
          </a:p>
          <a:p>
            <a:pPr algn="just"/>
            <a:r>
              <a:rPr lang="fa-IR" sz="2400" b="1" dirty="0" smtClean="0">
                <a:cs typeface="B Kamran" pitchFamily="2" charset="-78"/>
              </a:rPr>
              <a:t>مهترین خاصیت شنبلیله کاهش قند خون در بیماران دیابت ملیتوس نوع 2 و دیابت نوع 1 است. همچنین کاهش چربی خون در هایپرلیپیدمی. و افزایش ترشح شیر</a:t>
            </a:r>
            <a:r>
              <a:rPr lang="en-US" sz="2400" b="1" dirty="0" smtClean="0">
                <a:cs typeface="B Kamran" pitchFamily="2" charset="-78"/>
              </a:rPr>
              <a:t> </a:t>
            </a:r>
            <a:endParaRPr lang="fa-IR" sz="2400" b="1" dirty="0" smtClean="0">
              <a:cs typeface="B Kamran" pitchFamily="2" charset="-78"/>
            </a:endParaRPr>
          </a:p>
          <a:p>
            <a:pPr algn="just"/>
            <a:r>
              <a:rPr lang="fa-IR" sz="2400" b="1" dirty="0" smtClean="0">
                <a:cs typeface="B Kamran" pitchFamily="2" charset="-78"/>
              </a:rPr>
              <a:t>شنبلیله دارای خواص اثر تقویتی، ملین، اشتهاآور، خلط آور و ضدتب، محرک جریان شیر و کاهنده قندخون است.همچنین این گیاه حاوی مقادیر زیادی آهن، فسفر و ویتامین دی است. شنبلیله یک داروی گوارشی تلخ است و می‌توان آن را در بیماری قند و به صورت موضعی در التهابات پوستی مصرف کرد.جوشانده دانه‌های این گیاه برای نرمی پوست و همچنین رفع تحریکات جلدی به کار می‌رود. به این منظور می‌توان جوشانده آن را به شکل کمپرس به کار برد.دانه‌های شنبلیله به لحاظ دارا بودن برخی عناصر همچون آهن در درمان ضعف عمومی بدن بسیار موثر است.جوشانده دانه‌های این گیاه اگر به صورت غرغره مصرف شود و در رفع ورم لوزه‌ها بسیار مفید و موثر است، همچنین از جوشانده آن برای افزایش میزان شیر در دوران شیردهی می‌توان استفاده کرد.پودر گیاه را می‌توان به صورت خمیر درآورده و روی کورک و دُملهای چرکی پوست قرار داد</a:t>
            </a:r>
            <a:r>
              <a:rPr lang="en-US" sz="2400" b="1" dirty="0" smtClean="0">
                <a:cs typeface="B Kamran" pitchFamily="2" charset="-78"/>
              </a:rPr>
              <a:t>. </a:t>
            </a:r>
            <a:endParaRPr lang="fa-IR" sz="2400" b="1" dirty="0">
              <a:cs typeface="B Kamran" pitchFamily="2" charset="-78"/>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857488" y="357166"/>
            <a:ext cx="5915012" cy="6000792"/>
          </a:xfrm>
        </p:spPr>
        <p:txBody>
          <a:bodyPr>
            <a:normAutofit/>
          </a:bodyPr>
          <a:lstStyle/>
          <a:p>
            <a:r>
              <a:rPr lang="fa-IR" sz="2400" b="1" dirty="0" smtClean="0">
                <a:cs typeface="B Kamran" pitchFamily="2" charset="-78"/>
              </a:rPr>
              <a:t>دانه‌های شنبلیله که مهم‌ترین قسمت دارویی این گیاه است با باز کردن مجاری عروق خون، از بروز سکته قلبی جلوگیری می‌کند. این گیاه سرشار از آهن است. پزشکان مصرف این گیاه را به افرادی که مبتلا به کم خونی، کمبود آهن و کمبود هموگولوبین خون اند، توصیه می‌کنند این گیاه علاوه بر ایران در هند ایتالیا واسپانیا کشت می‌شود</a:t>
            </a:r>
            <a:r>
              <a:rPr lang="en-US" sz="2400" b="1" dirty="0" smtClean="0">
                <a:cs typeface="B Kamran" pitchFamily="2" charset="-78"/>
              </a:rPr>
              <a:t>.</a:t>
            </a:r>
            <a:br>
              <a:rPr lang="en-US" sz="2400" b="1" dirty="0" smtClean="0">
                <a:cs typeface="B Kamran" pitchFamily="2" charset="-78"/>
              </a:rPr>
            </a:br>
            <a:r>
              <a:rPr lang="en-US" sz="2400" b="1" dirty="0" smtClean="0">
                <a:cs typeface="B Kamran" pitchFamily="2" charset="-78"/>
              </a:rPr>
              <a:t>   </a:t>
            </a:r>
            <a:r>
              <a:rPr lang="fa-IR" sz="3200" b="1" dirty="0" smtClean="0">
                <a:solidFill>
                  <a:srgbClr val="FF0000"/>
                </a:solidFill>
                <a:cs typeface="Far.Arash" pitchFamily="2" charset="-78"/>
              </a:rPr>
              <a:t>مکانیسم اثر</a:t>
            </a:r>
            <a:endParaRPr lang="en-US" sz="2400" b="1" dirty="0" smtClean="0">
              <a:solidFill>
                <a:srgbClr val="FF0000"/>
              </a:solidFill>
              <a:cs typeface="Far.Arash" pitchFamily="2" charset="-78"/>
            </a:endParaRPr>
          </a:p>
          <a:p>
            <a:r>
              <a:rPr lang="fa-IR" sz="2400" b="1" dirty="0" smtClean="0">
                <a:cs typeface="B Kamran" pitchFamily="2" charset="-78"/>
              </a:rPr>
              <a:t>شنبلیله محتوی آلکالوئید تری گونلین به عنوان اسانس فرار است و عامل اصلی در کاهش قند خون است</a:t>
            </a:r>
            <a:r>
              <a:rPr lang="en-US" sz="2400" b="1" dirty="0" smtClean="0">
                <a:cs typeface="B Kamran" pitchFamily="2" charset="-78"/>
              </a:rPr>
              <a:t>.</a:t>
            </a:r>
            <a:br>
              <a:rPr lang="en-US" sz="2400" b="1" dirty="0" smtClean="0">
                <a:cs typeface="B Kamran" pitchFamily="2" charset="-78"/>
              </a:rPr>
            </a:br>
            <a:endParaRPr lang="en-US" sz="2400" b="1" dirty="0" smtClean="0">
              <a:cs typeface="B Kamran" pitchFamily="2" charset="-78"/>
            </a:endParaRPr>
          </a:p>
          <a:p>
            <a:r>
              <a:rPr lang="en-US" sz="2400" b="1" dirty="0" smtClean="0">
                <a:cs typeface="B Kamran" pitchFamily="2" charset="-78"/>
              </a:rPr>
              <a:t>   </a:t>
            </a:r>
            <a:r>
              <a:rPr lang="fa-IR" sz="3200" b="1" dirty="0" smtClean="0">
                <a:solidFill>
                  <a:srgbClr val="FF0000"/>
                </a:solidFill>
                <a:cs typeface="Far.Arash" pitchFamily="2" charset="-78"/>
              </a:rPr>
              <a:t>هشدارها</a:t>
            </a:r>
            <a:endParaRPr lang="en-US" sz="2400" b="1" dirty="0" smtClean="0">
              <a:solidFill>
                <a:srgbClr val="FF0000"/>
              </a:solidFill>
              <a:cs typeface="Far.Arash" pitchFamily="2" charset="-78"/>
            </a:endParaRPr>
          </a:p>
          <a:p>
            <a:r>
              <a:rPr lang="fa-IR" sz="2400" b="1" dirty="0" smtClean="0">
                <a:cs typeface="B Kamran" pitchFamily="2" charset="-78"/>
              </a:rPr>
              <a:t>بعلت اثر کاهش دهنده پتاسیم خون در بیماران قلبی با احتیاط مصرف شود و میزان پتاسیم خون اندازه گیری شود</a:t>
            </a:r>
            <a:r>
              <a:rPr lang="en-US" sz="2400" b="1" dirty="0" smtClean="0">
                <a:cs typeface="B Kamran" pitchFamily="2" charset="-78"/>
              </a:rPr>
              <a:t>.</a:t>
            </a:r>
            <a:endParaRPr lang="fa-IR" sz="2400" b="1" dirty="0">
              <a:cs typeface="B Kamran" pitchFamily="2" charset="-78"/>
            </a:endParaRPr>
          </a:p>
        </p:txBody>
      </p:sp>
      <p:pic>
        <p:nvPicPr>
          <p:cNvPr id="7170" name="Picture 2" descr="E:\pic\تخم شنبلیله.jpg"/>
          <p:cNvPicPr>
            <a:picLocks noChangeAspect="1" noChangeArrowheads="1"/>
          </p:cNvPicPr>
          <p:nvPr/>
        </p:nvPicPr>
        <p:blipFill>
          <a:blip r:embed="rId2"/>
          <a:srcRect/>
          <a:stretch>
            <a:fillRect/>
          </a:stretch>
        </p:blipFill>
        <p:spPr bwMode="auto">
          <a:xfrm>
            <a:off x="357158" y="2071678"/>
            <a:ext cx="2428886" cy="2833700"/>
          </a:xfrm>
          <a:prstGeom prst="rect">
            <a:avLst/>
          </a:prstGeom>
          <a:noFill/>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400">
              <a:cs typeface="B Kamran" pitchFamily="2" charset="-78"/>
            </a:endParaRPr>
          </a:p>
        </p:txBody>
      </p:sp>
      <p:graphicFrame>
        <p:nvGraphicFramePr>
          <p:cNvPr id="4" name="Content Placeholder 3"/>
          <p:cNvGraphicFramePr>
            <a:graphicFrameLocks noGrp="1"/>
          </p:cNvGraphicFramePr>
          <p:nvPr>
            <p:ph sz="quarter" idx="1"/>
          </p:nvPr>
        </p:nvGraphicFramePr>
        <p:xfrm>
          <a:off x="914400" y="1447800"/>
          <a:ext cx="7772400" cy="993648"/>
        </p:xfrm>
        <a:graphic>
          <a:graphicData uri="http://schemas.openxmlformats.org/drawingml/2006/table">
            <a:tbl>
              <a:tblPr rtl="1" firstRow="1" bandRow="1">
                <a:tableStyleId>{5C22544A-7EE6-4342-B048-85BDC9FD1C3A}</a:tableStyleId>
              </a:tblPr>
              <a:tblGrid>
                <a:gridCol w="3406780"/>
                <a:gridCol w="4365620"/>
              </a:tblGrid>
              <a:tr h="370840">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نام تجاری دارو</a:t>
                      </a:r>
                      <a:endParaRPr lang="en-US" sz="4000"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تولیدکننده [</a:t>
                      </a:r>
                      <a:r>
                        <a:rPr lang="fa-IR" sz="2400" b="1" dirty="0" smtClean="0">
                          <a:solidFill>
                            <a:srgbClr val="333333"/>
                          </a:solidFill>
                          <a:latin typeface="Calibri"/>
                          <a:ea typeface="Times New Roman"/>
                          <a:cs typeface="B Lotus" pitchFamily="2" charset="-78"/>
                        </a:rPr>
                        <a:t>کشور</a:t>
                      </a:r>
                      <a:r>
                        <a:rPr lang="fa-IR" sz="2400" b="1" dirty="0">
                          <a:solidFill>
                            <a:srgbClr val="333333"/>
                          </a:solidFill>
                          <a:latin typeface="Times New Roman"/>
                          <a:ea typeface="Times New Roman"/>
                          <a:cs typeface="B Lotus" pitchFamily="2" charset="-78"/>
                        </a:rPr>
                        <a:t>]</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a:solidFill>
                            <a:srgbClr val="000000"/>
                          </a:solidFill>
                          <a:latin typeface="Calibri"/>
                          <a:ea typeface="Times New Roman"/>
                          <a:cs typeface="B Lotus" pitchFamily="2" charset="-78"/>
                        </a:rPr>
                        <a:t>قرص شیکوریدین</a:t>
                      </a:r>
                      <a:endParaRPr lang="en-US" sz="400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دینه ایران(مجتمع صنایع) [ ایران ] </a:t>
                      </a:r>
                      <a:endParaRPr lang="en-US" sz="4000" dirty="0">
                        <a:latin typeface="Calibri"/>
                        <a:ea typeface="Calibri"/>
                        <a:cs typeface="B Lotus" pitchFamily="2" charset="-78"/>
                      </a:endParaRPr>
                    </a:p>
                  </a:txBody>
                  <a:tcPr marL="38100" marR="38100" marT="38100" marB="38100" anchor="ctr"/>
                </a:tc>
              </a:tr>
            </a:tbl>
          </a:graphicData>
        </a:graphic>
      </p:graphicFrame>
      <p:pic>
        <p:nvPicPr>
          <p:cNvPr id="8194" name="Picture 2" descr="E:\pic\Chicoridin-tabletwww.edcoan.ir_.jpg"/>
          <p:cNvPicPr>
            <a:picLocks noChangeAspect="1" noChangeArrowheads="1"/>
          </p:cNvPicPr>
          <p:nvPr/>
        </p:nvPicPr>
        <p:blipFill>
          <a:blip r:embed="rId2"/>
          <a:srcRect/>
          <a:stretch>
            <a:fillRect/>
          </a:stretch>
        </p:blipFill>
        <p:spPr bwMode="auto">
          <a:xfrm>
            <a:off x="3071802" y="3143248"/>
            <a:ext cx="4224363" cy="2705030"/>
          </a:xfrm>
          <a:prstGeom prst="rect">
            <a:avLst/>
          </a:prstGeom>
          <a:noFill/>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800" dirty="0" smtClean="0">
                <a:solidFill>
                  <a:srgbClr val="FF0000"/>
                </a:solidFill>
                <a:cs typeface="Far.Arash" pitchFamily="2" charset="-78"/>
              </a:rPr>
              <a:t>گالگا </a:t>
            </a:r>
            <a:endParaRPr lang="fa-IR" sz="4800" dirty="0">
              <a:solidFill>
                <a:srgbClr val="FF0000"/>
              </a:solidFill>
              <a:cs typeface="Far.Arash" pitchFamily="2" charset="-78"/>
            </a:endParaRPr>
          </a:p>
        </p:txBody>
      </p:sp>
      <p:sp>
        <p:nvSpPr>
          <p:cNvPr id="3" name="Content Placeholder 2"/>
          <p:cNvSpPr>
            <a:spLocks noGrp="1"/>
          </p:cNvSpPr>
          <p:nvPr>
            <p:ph sz="quarter" idx="1"/>
          </p:nvPr>
        </p:nvSpPr>
        <p:spPr>
          <a:xfrm>
            <a:off x="3857620" y="1285860"/>
            <a:ext cx="4986318" cy="5214974"/>
          </a:xfrm>
        </p:spPr>
        <p:txBody>
          <a:bodyPr>
            <a:normAutofit fontScale="92500" lnSpcReduction="10000"/>
          </a:bodyPr>
          <a:lstStyle/>
          <a:p>
            <a:pPr algn="just">
              <a:buFont typeface="Arial" pitchFamily="34" charset="0"/>
              <a:buChar char="•"/>
            </a:pPr>
            <a:r>
              <a:rPr lang="fa-IR" sz="3500" b="1" dirty="0" smtClean="0">
                <a:cs typeface="B Kamran" pitchFamily="2" charset="-78"/>
              </a:rPr>
              <a:t>نام علمی گیاه:</a:t>
            </a:r>
            <a:r>
              <a:rPr lang="en-US" sz="3500" b="1" dirty="0" err="1" smtClean="0">
                <a:cs typeface="B Kamran" pitchFamily="2" charset="-78"/>
              </a:rPr>
              <a:t>Galega</a:t>
            </a:r>
            <a:r>
              <a:rPr lang="en-US" sz="3500" b="1" dirty="0" smtClean="0">
                <a:cs typeface="B Kamran" pitchFamily="2" charset="-78"/>
              </a:rPr>
              <a:t> </a:t>
            </a:r>
            <a:r>
              <a:rPr lang="en-US" sz="3500" b="1" dirty="0" err="1" smtClean="0">
                <a:cs typeface="B Kamran" pitchFamily="2" charset="-78"/>
              </a:rPr>
              <a:t>officinalis</a:t>
            </a:r>
            <a:r>
              <a:rPr lang="en-US" sz="3500" b="1" dirty="0" smtClean="0">
                <a:cs typeface="B Kamran" pitchFamily="2" charset="-78"/>
              </a:rPr>
              <a:t> </a:t>
            </a:r>
            <a:endParaRPr lang="fa-IR" sz="3500" b="1" dirty="0" smtClean="0">
              <a:cs typeface="B Kamran" pitchFamily="2" charset="-78"/>
            </a:endParaRPr>
          </a:p>
          <a:p>
            <a:pPr algn="just"/>
            <a:r>
              <a:rPr lang="fa-IR" sz="3500" b="1" dirty="0" smtClean="0">
                <a:cs typeface="B Kamran" pitchFamily="2" charset="-78"/>
              </a:rPr>
              <a:t>نام انگلیسی:</a:t>
            </a:r>
            <a:r>
              <a:rPr lang="en-US" sz="3500" b="1" dirty="0" smtClean="0">
                <a:cs typeface="B Kamran" pitchFamily="2" charset="-78"/>
              </a:rPr>
              <a:t>goat's rue </a:t>
            </a:r>
            <a:endParaRPr lang="fa-IR" sz="3500" b="1" dirty="0" smtClean="0">
              <a:cs typeface="B Kamran" pitchFamily="2" charset="-78"/>
            </a:endParaRPr>
          </a:p>
          <a:p>
            <a:pPr algn="just"/>
            <a:r>
              <a:rPr lang="fa-IR" sz="3500" b="1" dirty="0" smtClean="0">
                <a:cs typeface="B Kamran" pitchFamily="2" charset="-78"/>
              </a:rPr>
              <a:t>اثر کاهش دهنده قند خون گیاه گالگا کاملا تائید شده است و در دیابت ملیتوس ملایم قابل استفاده است</a:t>
            </a:r>
            <a:r>
              <a:rPr lang="en-US" sz="3500" b="1" dirty="0" smtClean="0">
                <a:cs typeface="B Kamran" pitchFamily="2" charset="-78"/>
              </a:rPr>
              <a:t>. </a:t>
            </a:r>
          </a:p>
          <a:p>
            <a:pPr algn="just"/>
            <a:r>
              <a:rPr lang="fa-IR" sz="3500" b="1" dirty="0" smtClean="0">
                <a:cs typeface="B Kamran" pitchFamily="2" charset="-78"/>
              </a:rPr>
              <a:t>این اثر بیشتر بخاط گوانیدین موجود در این گیاه است که مقاوت بدن در برابر انسولین را کاهش می دهد</a:t>
            </a:r>
            <a:r>
              <a:rPr lang="en-US" sz="3500" b="1" dirty="0" smtClean="0">
                <a:cs typeface="B Kamran" pitchFamily="2" charset="-78"/>
              </a:rPr>
              <a:t>. </a:t>
            </a:r>
            <a:endParaRPr lang="fa-IR" sz="3500" b="1" dirty="0" smtClean="0">
              <a:cs typeface="B Kamran" pitchFamily="2" charset="-78"/>
            </a:endParaRPr>
          </a:p>
          <a:p>
            <a:pPr algn="just"/>
            <a:r>
              <a:rPr lang="fa-IR" sz="3500" b="1" dirty="0" smtClean="0">
                <a:cs typeface="B Kamran" pitchFamily="2" charset="-78"/>
              </a:rPr>
              <a:t>مصرف گیاه بصورت خام برای انسان و دام بسیار خطرناک است</a:t>
            </a:r>
            <a:r>
              <a:rPr lang="en-US" sz="3500" b="1" dirty="0" smtClean="0">
                <a:cs typeface="B Kamran" pitchFamily="2" charset="-78"/>
              </a:rPr>
              <a:t>.</a:t>
            </a:r>
            <a:endParaRPr lang="en-US" sz="2400" b="1" dirty="0" smtClean="0">
              <a:cs typeface="B Kamran" pitchFamily="2" charset="-78"/>
            </a:endParaRPr>
          </a:p>
        </p:txBody>
      </p:sp>
      <p:pic>
        <p:nvPicPr>
          <p:cNvPr id="9218" name="Picture 2" descr="E:\pic\گالگا.jpg"/>
          <p:cNvPicPr>
            <a:picLocks noChangeAspect="1" noChangeArrowheads="1"/>
          </p:cNvPicPr>
          <p:nvPr/>
        </p:nvPicPr>
        <p:blipFill>
          <a:blip r:embed="rId2"/>
          <a:srcRect/>
          <a:stretch>
            <a:fillRect/>
          </a:stretch>
        </p:blipFill>
        <p:spPr bwMode="auto">
          <a:xfrm>
            <a:off x="142844" y="1428736"/>
            <a:ext cx="3643338" cy="4857784"/>
          </a:xfrm>
          <a:prstGeom prst="rect">
            <a:avLst/>
          </a:prstGeom>
          <a:noFill/>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400">
              <a:cs typeface="B Kamran" pitchFamily="2" charset="-78"/>
            </a:endParaRPr>
          </a:p>
        </p:txBody>
      </p:sp>
      <p:graphicFrame>
        <p:nvGraphicFramePr>
          <p:cNvPr id="4" name="Content Placeholder 3"/>
          <p:cNvGraphicFramePr>
            <a:graphicFrameLocks noGrp="1"/>
          </p:cNvGraphicFramePr>
          <p:nvPr>
            <p:ph sz="quarter" idx="1"/>
          </p:nvPr>
        </p:nvGraphicFramePr>
        <p:xfrm>
          <a:off x="914400" y="1447800"/>
          <a:ext cx="7772400" cy="993648"/>
        </p:xfrm>
        <a:graphic>
          <a:graphicData uri="http://schemas.openxmlformats.org/drawingml/2006/table">
            <a:tbl>
              <a:tblPr rtl="1" firstRow="1" bandRow="1">
                <a:tableStyleId>{5C22544A-7EE6-4342-B048-85BDC9FD1C3A}</a:tableStyleId>
              </a:tblPr>
              <a:tblGrid>
                <a:gridCol w="3201314"/>
                <a:gridCol w="4571086"/>
              </a:tblGrid>
              <a:tr h="370840">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نام تجاری دارو</a:t>
                      </a:r>
                      <a:endParaRPr lang="en-US" sz="4000"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تولیدکننده [</a:t>
                      </a:r>
                      <a:r>
                        <a:rPr lang="fa-IR" sz="2400" b="1" dirty="0" smtClean="0">
                          <a:solidFill>
                            <a:srgbClr val="333333"/>
                          </a:solidFill>
                          <a:latin typeface="Calibri"/>
                          <a:ea typeface="Times New Roman"/>
                          <a:cs typeface="B Lotus" pitchFamily="2" charset="-78"/>
                        </a:rPr>
                        <a:t>کشور</a:t>
                      </a:r>
                      <a:r>
                        <a:rPr lang="fa-IR" sz="2400" b="1" dirty="0" smtClean="0">
                          <a:solidFill>
                            <a:srgbClr val="333333"/>
                          </a:solidFill>
                          <a:latin typeface="Times New Roman"/>
                          <a:ea typeface="Times New Roman"/>
                          <a:cs typeface="B Lotus" pitchFamily="2" charset="-78"/>
                        </a:rPr>
                        <a:t>]</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قرص گالگا</a:t>
                      </a:r>
                      <a:endParaRPr lang="en-US" sz="40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دینه ایران(مجتمع صنایع) [ ایران ] </a:t>
                      </a:r>
                      <a:endParaRPr lang="en-US" sz="4000" dirty="0">
                        <a:latin typeface="Calibri"/>
                        <a:ea typeface="Calibri"/>
                        <a:cs typeface="B Lotus" pitchFamily="2" charset="-78"/>
                      </a:endParaRPr>
                    </a:p>
                  </a:txBody>
                  <a:tcPr marL="38100" marR="38100" marT="38100" marB="38100" anchor="ctr"/>
                </a:tc>
              </a:tr>
            </a:tbl>
          </a:graphicData>
        </a:graphic>
      </p:graphicFrame>
      <p:pic>
        <p:nvPicPr>
          <p:cNvPr id="10242" name="Picture 2" descr="E:\pic\گالگا 1.jpg"/>
          <p:cNvPicPr>
            <a:picLocks noChangeAspect="1" noChangeArrowheads="1"/>
          </p:cNvPicPr>
          <p:nvPr/>
        </p:nvPicPr>
        <p:blipFill>
          <a:blip r:embed="rId2"/>
          <a:srcRect/>
          <a:stretch>
            <a:fillRect/>
          </a:stretch>
        </p:blipFill>
        <p:spPr bwMode="auto">
          <a:xfrm>
            <a:off x="2214546" y="3214686"/>
            <a:ext cx="5276880" cy="2638440"/>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8000" b="1" dirty="0" smtClean="0">
                <a:solidFill>
                  <a:srgbClr val="C00000"/>
                </a:solidFill>
                <a:cs typeface="B Narenj" pitchFamily="2" charset="-78"/>
              </a:rPr>
              <a:t>مکانیسم اثر</a:t>
            </a:r>
            <a:endParaRPr lang="fa-IR" sz="8000" b="1" dirty="0">
              <a:solidFill>
                <a:srgbClr val="C00000"/>
              </a:solidFill>
              <a:cs typeface="B Narenj" pitchFamily="2" charset="-78"/>
            </a:endParaRPr>
          </a:p>
        </p:txBody>
      </p:sp>
      <p:sp>
        <p:nvSpPr>
          <p:cNvPr id="3" name="Content Placeholder 2"/>
          <p:cNvSpPr>
            <a:spLocks noGrp="1"/>
          </p:cNvSpPr>
          <p:nvPr>
            <p:ph sz="quarter" idx="1"/>
          </p:nvPr>
        </p:nvSpPr>
        <p:spPr/>
        <p:txBody>
          <a:bodyPr>
            <a:normAutofit/>
          </a:bodyPr>
          <a:lstStyle/>
          <a:p>
            <a:pPr>
              <a:buNone/>
            </a:pPr>
            <a:r>
              <a:rPr lang="fa-IR" sz="2800" dirty="0" smtClean="0">
                <a:cs typeface="B Kamran" pitchFamily="2" charset="-78"/>
              </a:rPr>
              <a:t>داروی </a:t>
            </a:r>
            <a:r>
              <a:rPr lang="fa-IR" sz="2800" dirty="0">
                <a:cs typeface="B Kamran" pitchFamily="2" charset="-78"/>
              </a:rPr>
              <a:t>آنژی پارس دارای عصاره گیاه ملیلوتوس افیسینالیس می‌باشد که سبب بهبود جریان خون، رگزایی و کاهش التهاب زخم پا ناشی از دیابت می‌شود</a:t>
            </a:r>
            <a:r>
              <a:rPr lang="en-US" sz="2800" dirty="0">
                <a:cs typeface="B Kamran" pitchFamily="2" charset="-78"/>
              </a:rPr>
              <a:t>.</a:t>
            </a:r>
            <a:br>
              <a:rPr lang="en-US" sz="2800" dirty="0">
                <a:cs typeface="B Kamran" pitchFamily="2" charset="-78"/>
              </a:rPr>
            </a:br>
            <a:endParaRPr lang="en-US" sz="2800" dirty="0" smtClean="0">
              <a:cs typeface="B Kamran" pitchFamily="2" charset="-78"/>
            </a:endParaRPr>
          </a:p>
          <a:p>
            <a:pPr>
              <a:buNone/>
            </a:pPr>
            <a:r>
              <a:rPr lang="en-US" sz="4000" dirty="0">
                <a:solidFill>
                  <a:srgbClr val="C00000"/>
                </a:solidFill>
                <a:cs typeface="B Kamran" pitchFamily="2" charset="-78"/>
              </a:rPr>
              <a:t>   </a:t>
            </a:r>
            <a:r>
              <a:rPr lang="fa-IR" sz="4000" dirty="0">
                <a:solidFill>
                  <a:srgbClr val="C00000"/>
                </a:solidFill>
                <a:cs typeface="B Kamran" pitchFamily="2" charset="-78"/>
              </a:rPr>
              <a:t>نکات قابل توصيه</a:t>
            </a:r>
            <a:endParaRPr lang="en-US" sz="4000" dirty="0">
              <a:solidFill>
                <a:srgbClr val="C00000"/>
              </a:solidFill>
              <a:cs typeface="B Kamran" pitchFamily="2" charset="-78"/>
            </a:endParaRPr>
          </a:p>
          <a:p>
            <a:pPr>
              <a:buNone/>
            </a:pPr>
            <a:r>
              <a:rPr lang="fa-IR" sz="2800" dirty="0" smtClean="0">
                <a:cs typeface="B Kamran" pitchFamily="2" charset="-78"/>
              </a:rPr>
              <a:t>دارو </a:t>
            </a:r>
            <a:r>
              <a:rPr lang="fa-IR" sz="2800" dirty="0">
                <a:cs typeface="B Kamran" pitchFamily="2" charset="-78"/>
              </a:rPr>
              <a:t>را دور از نور مستقیم، رطوبت و دسترسی اطفال </a:t>
            </a:r>
            <a:r>
              <a:rPr lang="fa-IR" sz="2800" dirty="0" smtClean="0">
                <a:cs typeface="B Kamran" pitchFamily="2" charset="-78"/>
              </a:rPr>
              <a:t>نگهدارید.</a:t>
            </a:r>
            <a:r>
              <a:rPr lang="en-US" sz="2800" dirty="0">
                <a:cs typeface="B Kamran" pitchFamily="2" charset="-78"/>
              </a:rPr>
              <a:t/>
            </a:r>
            <a:br>
              <a:rPr lang="en-US" sz="2800" dirty="0">
                <a:cs typeface="B Kamran" pitchFamily="2" charset="-78"/>
              </a:rPr>
            </a:br>
            <a:r>
              <a:rPr lang="en-US" sz="2800" dirty="0">
                <a:cs typeface="B Kamran" pitchFamily="2" charset="-78"/>
              </a:rPr>
              <a:t/>
            </a:r>
            <a:br>
              <a:rPr lang="en-US" sz="2800" dirty="0">
                <a:cs typeface="B Kamran" pitchFamily="2" charset="-78"/>
              </a:rPr>
            </a:br>
            <a:endParaRPr lang="en-US" sz="2800" dirty="0">
              <a:cs typeface="B Kamran" pitchFamily="2" charset="-78"/>
            </a:endParaRPr>
          </a:p>
        </p:txBody>
      </p:sp>
      <p:pic>
        <p:nvPicPr>
          <p:cNvPr id="4" name="Picture 3" descr="H:\jelodarian\teknesian daruE\melilotus_officinalis.jpg"/>
          <p:cNvPicPr>
            <a:picLocks noChangeAspect="1" noChangeArrowheads="1"/>
          </p:cNvPicPr>
          <p:nvPr/>
        </p:nvPicPr>
        <p:blipFill>
          <a:blip r:embed="rId2" cstate="print"/>
          <a:srcRect/>
          <a:stretch>
            <a:fillRect/>
          </a:stretch>
        </p:blipFill>
        <p:spPr bwMode="auto">
          <a:xfrm>
            <a:off x="695180" y="2928934"/>
            <a:ext cx="2235146" cy="2973587"/>
          </a:xfrm>
          <a:prstGeom prst="rect">
            <a:avLst/>
          </a:prstGeom>
          <a:noFill/>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1462"/>
            <a:ext cx="7772400" cy="1143000"/>
          </a:xfrm>
        </p:spPr>
        <p:txBody>
          <a:bodyPr>
            <a:normAutofit/>
          </a:bodyPr>
          <a:lstStyle/>
          <a:p>
            <a:pPr algn="ctr"/>
            <a:r>
              <a:rPr lang="fa-IR" sz="6000" dirty="0" smtClean="0">
                <a:solidFill>
                  <a:srgbClr val="FF0000"/>
                </a:solidFill>
                <a:cs typeface="Far.Arash" pitchFamily="2" charset="-78"/>
              </a:rPr>
              <a:t>چای سبز </a:t>
            </a:r>
            <a:endParaRPr lang="fa-IR" sz="6000" dirty="0">
              <a:solidFill>
                <a:srgbClr val="FF0000"/>
              </a:solidFill>
              <a:cs typeface="Far.Arash" pitchFamily="2" charset="-78"/>
            </a:endParaRPr>
          </a:p>
        </p:txBody>
      </p:sp>
      <p:sp>
        <p:nvSpPr>
          <p:cNvPr id="3" name="Content Placeholder 2"/>
          <p:cNvSpPr>
            <a:spLocks noGrp="1"/>
          </p:cNvSpPr>
          <p:nvPr>
            <p:ph sz="quarter" idx="1"/>
          </p:nvPr>
        </p:nvSpPr>
        <p:spPr>
          <a:xfrm>
            <a:off x="285720" y="1142984"/>
            <a:ext cx="8572560" cy="5715016"/>
          </a:xfrm>
        </p:spPr>
        <p:txBody>
          <a:bodyPr>
            <a:noAutofit/>
          </a:bodyPr>
          <a:lstStyle/>
          <a:p>
            <a:pPr algn="just"/>
            <a:r>
              <a:rPr lang="fa-IR" sz="2400" b="1" dirty="0" smtClean="0">
                <a:cs typeface="B Kamran" pitchFamily="2" charset="-78"/>
              </a:rPr>
              <a:t>نام علمی گیاه: </a:t>
            </a:r>
            <a:r>
              <a:rPr lang="en-US" sz="2400" b="1" dirty="0" smtClean="0">
                <a:cs typeface="B Kamran" pitchFamily="2" charset="-78"/>
              </a:rPr>
              <a:t>Camellia </a:t>
            </a:r>
            <a:r>
              <a:rPr lang="en-US" sz="2400" b="1" dirty="0" err="1" smtClean="0">
                <a:cs typeface="B Kamran" pitchFamily="2" charset="-78"/>
              </a:rPr>
              <a:t>sinensis</a:t>
            </a:r>
            <a:r>
              <a:rPr lang="en-US" sz="2400" b="1" dirty="0" smtClean="0">
                <a:cs typeface="B Kamran" pitchFamily="2" charset="-78"/>
              </a:rPr>
              <a:t> </a:t>
            </a:r>
            <a:endParaRPr lang="fa-IR" sz="2400" b="1" dirty="0" smtClean="0">
              <a:cs typeface="B Kamran" pitchFamily="2" charset="-78"/>
            </a:endParaRPr>
          </a:p>
          <a:p>
            <a:pPr algn="just"/>
            <a:r>
              <a:rPr lang="fa-IR" sz="2400" b="1" dirty="0" smtClean="0">
                <a:cs typeface="B Kamran" pitchFamily="2" charset="-78"/>
              </a:rPr>
              <a:t>محافظت در برابر بیماری های قلبی و عروقی، سرطان های کولون و دستگاه گوارش، کاهش کلسترول و قند خون، کاهش دهنده وزن از خواص اصلی این گیاه است</a:t>
            </a:r>
            <a:r>
              <a:rPr lang="en-US" sz="2400" b="1" dirty="0" smtClean="0">
                <a:cs typeface="B Kamran" pitchFamily="2" charset="-78"/>
              </a:rPr>
              <a:t>. </a:t>
            </a:r>
            <a:endParaRPr lang="fa-IR" sz="2400" b="1" dirty="0" smtClean="0">
              <a:cs typeface="B Kamran" pitchFamily="2" charset="-78"/>
            </a:endParaRPr>
          </a:p>
          <a:p>
            <a:pPr algn="just"/>
            <a:r>
              <a:rPr lang="fa-IR" sz="2400" b="1" dirty="0" smtClean="0">
                <a:cs typeface="B Kamran" pitchFamily="2" charset="-78"/>
              </a:rPr>
              <a:t>چای سبز خاصیت آنتی اکسیدان بسیار پرقدرتی از خود نشان داده است</a:t>
            </a:r>
            <a:r>
              <a:rPr lang="en-US" sz="2400" b="1" dirty="0" smtClean="0">
                <a:cs typeface="B Kamran" pitchFamily="2" charset="-78"/>
              </a:rPr>
              <a:t>.</a:t>
            </a:r>
            <a:endParaRPr lang="fa-IR" sz="2400" b="1" dirty="0" smtClean="0">
              <a:cs typeface="B Kamran" pitchFamily="2" charset="-78"/>
            </a:endParaRPr>
          </a:p>
          <a:p>
            <a:pPr algn="just">
              <a:buNone/>
            </a:pPr>
            <a:endParaRPr lang="en-US" sz="2400" b="1" dirty="0" smtClean="0">
              <a:cs typeface="B Kamran" pitchFamily="2" charset="-78"/>
            </a:endParaRPr>
          </a:p>
        </p:txBody>
      </p:sp>
      <p:pic>
        <p:nvPicPr>
          <p:cNvPr id="11268" name="Picture 4" descr="E:\pic\چای سبز.jpg"/>
          <p:cNvPicPr>
            <a:picLocks noChangeAspect="1" noChangeArrowheads="1"/>
          </p:cNvPicPr>
          <p:nvPr/>
        </p:nvPicPr>
        <p:blipFill>
          <a:blip r:embed="rId2"/>
          <a:srcRect/>
          <a:stretch>
            <a:fillRect/>
          </a:stretch>
        </p:blipFill>
        <p:spPr bwMode="auto">
          <a:xfrm>
            <a:off x="2000232" y="2928934"/>
            <a:ext cx="5357850" cy="3571900"/>
          </a:xfrm>
          <a:prstGeom prst="rect">
            <a:avLst/>
          </a:prstGeom>
          <a:noFill/>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fa-IR" dirty="0"/>
          </a:p>
        </p:txBody>
      </p:sp>
      <p:sp>
        <p:nvSpPr>
          <p:cNvPr id="3" name="Content Placeholder 2"/>
          <p:cNvSpPr>
            <a:spLocks noGrp="1"/>
          </p:cNvSpPr>
          <p:nvPr>
            <p:ph sz="quarter" idx="1"/>
          </p:nvPr>
        </p:nvSpPr>
        <p:spPr>
          <a:xfrm>
            <a:off x="928662" y="2286000"/>
            <a:ext cx="7772400" cy="3857644"/>
          </a:xfrm>
        </p:spPr>
        <p:txBody>
          <a:bodyPr>
            <a:normAutofit fontScale="92500"/>
          </a:bodyPr>
          <a:lstStyle/>
          <a:p>
            <a:pPr algn="just"/>
            <a:r>
              <a:rPr lang="en-US" sz="4800" b="1" dirty="0" smtClean="0">
                <a:solidFill>
                  <a:srgbClr val="7030A0"/>
                </a:solidFill>
                <a:cs typeface="Far.Narenj" pitchFamily="2" charset="-78"/>
              </a:rPr>
              <a:t>  </a:t>
            </a:r>
            <a:r>
              <a:rPr lang="fa-IR" sz="4800" b="1" dirty="0" smtClean="0">
                <a:solidFill>
                  <a:srgbClr val="7030A0"/>
                </a:solidFill>
                <a:cs typeface="Far.Narenj" pitchFamily="2" charset="-78"/>
              </a:rPr>
              <a:t>مکانیسم اثر</a:t>
            </a:r>
            <a:endParaRPr lang="en-US" sz="4800" b="1" dirty="0" smtClean="0">
              <a:solidFill>
                <a:srgbClr val="7030A0"/>
              </a:solidFill>
              <a:cs typeface="Far.Narenj" pitchFamily="2" charset="-78"/>
            </a:endParaRPr>
          </a:p>
          <a:p>
            <a:pPr algn="just"/>
            <a:r>
              <a:rPr lang="fa-IR" b="1" dirty="0" smtClean="0">
                <a:cs typeface="B Kamran" pitchFamily="2" charset="-78"/>
              </a:rPr>
              <a:t>اصلی ترین ترکیبات موجود در چای سبز شامل پلی فنل ها، کافئین و اسید آمینه است</a:t>
            </a:r>
            <a:r>
              <a:rPr lang="en-US" b="1" dirty="0" smtClean="0">
                <a:cs typeface="B Kamran" pitchFamily="2" charset="-78"/>
              </a:rPr>
              <a:t>. </a:t>
            </a:r>
            <a:endParaRPr lang="fa-IR" b="1" dirty="0" smtClean="0">
              <a:cs typeface="B Kamran" pitchFamily="2" charset="-78"/>
            </a:endParaRPr>
          </a:p>
          <a:p>
            <a:pPr algn="just"/>
            <a:r>
              <a:rPr lang="fa-IR" b="1" dirty="0" smtClean="0">
                <a:cs typeface="B Kamran" pitchFamily="2" charset="-78"/>
              </a:rPr>
              <a:t>همچنین محتوی فلاونوئید است، که اثرات آشکار آنتی اکسیدان دارد</a:t>
            </a:r>
            <a:r>
              <a:rPr lang="en-US" b="1" dirty="0" smtClean="0">
                <a:cs typeface="B Kamran" pitchFamily="2" charset="-78"/>
              </a:rPr>
              <a:t>. </a:t>
            </a:r>
            <a:r>
              <a:rPr lang="fa-IR" b="1" dirty="0" smtClean="0">
                <a:cs typeface="B Kamran" pitchFamily="2" charset="-78"/>
              </a:rPr>
              <a:t>فلاونوئیدهای چای سبز اثر کاهش دهنده التهاب و خاصیت ضد باکتری دارند. و مانع از پوسیدگی دندان می شوند</a:t>
            </a:r>
            <a:r>
              <a:rPr lang="en-US" b="1" dirty="0" smtClean="0">
                <a:cs typeface="B Kamran" pitchFamily="2" charset="-78"/>
              </a:rPr>
              <a:t>. </a:t>
            </a:r>
            <a:endParaRPr lang="fa-IR" b="1" dirty="0" smtClean="0">
              <a:cs typeface="B Kamran" pitchFamily="2" charset="-78"/>
            </a:endParaRPr>
          </a:p>
          <a:p>
            <a:pPr algn="just"/>
            <a:r>
              <a:rPr lang="fa-IR" b="1" dirty="0" smtClean="0">
                <a:cs typeface="B Kamran" pitchFamily="2" charset="-78"/>
              </a:rPr>
              <a:t>مصرف این چای دارای خاصیت ادرار آور است که بعلت وجود کافئین موجود در آن است</a:t>
            </a:r>
            <a:r>
              <a:rPr lang="en-US" b="1" dirty="0" smtClean="0">
                <a:cs typeface="B Kamran" pitchFamily="2" charset="-78"/>
              </a:rPr>
              <a:t>. </a:t>
            </a:r>
            <a:endParaRPr lang="fa-IR" b="1" dirty="0" smtClean="0">
              <a:cs typeface="B Kamran" pitchFamily="2" charset="-78"/>
            </a:endParaRPr>
          </a:p>
          <a:p>
            <a:pPr algn="just"/>
            <a:r>
              <a:rPr lang="fa-IR" b="1" dirty="0" smtClean="0">
                <a:cs typeface="B Kamran" pitchFamily="2" charset="-78"/>
              </a:rPr>
              <a:t>چای سبز سرشار از پلی فنل ها از قبیل کاتشین </a:t>
            </a:r>
            <a:r>
              <a:rPr lang="en-US" b="1" dirty="0" smtClean="0">
                <a:cs typeface="B Kamran" pitchFamily="2" charset="-78"/>
              </a:rPr>
              <a:t>(</a:t>
            </a:r>
            <a:r>
              <a:rPr lang="en-US" b="1" dirty="0" err="1" smtClean="0">
                <a:cs typeface="B Kamran" pitchFamily="2" charset="-78"/>
              </a:rPr>
              <a:t>catechins</a:t>
            </a:r>
            <a:r>
              <a:rPr lang="en-US" b="1" dirty="0" smtClean="0">
                <a:cs typeface="B Kamran" pitchFamily="2" charset="-78"/>
              </a:rPr>
              <a:t>)</a:t>
            </a:r>
            <a:r>
              <a:rPr lang="fa-IR" b="1" dirty="0" smtClean="0">
                <a:cs typeface="B Kamran" pitchFamily="2" charset="-78"/>
              </a:rPr>
              <a:t>،  تئوفلاوین</a:t>
            </a:r>
            <a:r>
              <a:rPr lang="en-US" b="1" dirty="0" smtClean="0">
                <a:cs typeface="B Kamran" pitchFamily="2" charset="-78"/>
              </a:rPr>
              <a:t>(</a:t>
            </a:r>
            <a:r>
              <a:rPr lang="en-US" b="1" dirty="0" err="1" smtClean="0">
                <a:cs typeface="B Kamran" pitchFamily="2" charset="-78"/>
              </a:rPr>
              <a:t>theaflavins</a:t>
            </a:r>
            <a:r>
              <a:rPr lang="en-US" b="1" dirty="0" smtClean="0">
                <a:cs typeface="B Kamran" pitchFamily="2" charset="-78"/>
              </a:rPr>
              <a:t>) </a:t>
            </a:r>
            <a:r>
              <a:rPr lang="fa-IR" b="1" dirty="0" smtClean="0">
                <a:cs typeface="B Kamran" pitchFamily="2" charset="-78"/>
              </a:rPr>
              <a:t>و تیروبیگین</a:t>
            </a:r>
            <a:r>
              <a:rPr lang="en-US" b="1" dirty="0" smtClean="0">
                <a:cs typeface="B Kamran" pitchFamily="2" charset="-78"/>
              </a:rPr>
              <a:t>(</a:t>
            </a:r>
            <a:r>
              <a:rPr lang="en-US" b="1" dirty="0" err="1" smtClean="0">
                <a:cs typeface="B Kamran" pitchFamily="2" charset="-78"/>
              </a:rPr>
              <a:t>thearubigins</a:t>
            </a:r>
            <a:r>
              <a:rPr lang="en-US" b="1" dirty="0" smtClean="0">
                <a:cs typeface="B Kamran" pitchFamily="2" charset="-78"/>
              </a:rPr>
              <a:t>) </a:t>
            </a:r>
            <a:r>
              <a:rPr lang="fa-IR" b="1" dirty="0" smtClean="0">
                <a:cs typeface="B Kamran" pitchFamily="2" charset="-78"/>
              </a:rPr>
              <a:t>است که مسئول خواص مفید چای سبز می باشد</a:t>
            </a:r>
            <a:r>
              <a:rPr lang="en-US" b="1" dirty="0" smtClean="0">
                <a:cs typeface="B Kamran" pitchFamily="2" charset="-78"/>
              </a:rPr>
              <a:t>.</a:t>
            </a:r>
            <a:endParaRPr lang="fa-IR" b="1" dirty="0" smtClean="0">
              <a:cs typeface="B Kamran" pitchFamily="2" charset="-78"/>
            </a:endParaRPr>
          </a:p>
        </p:txBody>
      </p:sp>
      <p:pic>
        <p:nvPicPr>
          <p:cNvPr id="4" name="Picture 2" descr="E:\pic\چای سبز 1.jpg"/>
          <p:cNvPicPr>
            <a:picLocks noChangeAspect="1" noChangeArrowheads="1"/>
          </p:cNvPicPr>
          <p:nvPr/>
        </p:nvPicPr>
        <p:blipFill>
          <a:blip r:embed="rId2"/>
          <a:srcRect/>
          <a:stretch>
            <a:fillRect/>
          </a:stretch>
        </p:blipFill>
        <p:spPr bwMode="auto">
          <a:xfrm>
            <a:off x="3286116" y="357166"/>
            <a:ext cx="2857500" cy="21526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400">
              <a:cs typeface="B Kamran" pitchFamily="2" charset="-78"/>
            </a:endParaRPr>
          </a:p>
        </p:txBody>
      </p:sp>
      <p:graphicFrame>
        <p:nvGraphicFramePr>
          <p:cNvPr id="4" name="Content Placeholder 3"/>
          <p:cNvGraphicFramePr>
            <a:graphicFrameLocks noGrp="1"/>
          </p:cNvGraphicFramePr>
          <p:nvPr>
            <p:ph sz="quarter" idx="1"/>
          </p:nvPr>
        </p:nvGraphicFramePr>
        <p:xfrm>
          <a:off x="914400" y="1447800"/>
          <a:ext cx="7772400" cy="2484120"/>
        </p:xfrm>
        <a:graphic>
          <a:graphicData uri="http://schemas.openxmlformats.org/drawingml/2006/table">
            <a:tbl>
              <a:tblPr rtl="1" firstRow="1" bandRow="1">
                <a:tableStyleId>{5C22544A-7EE6-4342-B048-85BDC9FD1C3A}</a:tableStyleId>
              </a:tblPr>
              <a:tblGrid>
                <a:gridCol w="3525162"/>
                <a:gridCol w="4247238"/>
              </a:tblGrid>
              <a:tr h="370840">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نام تجاری دارو</a:t>
                      </a:r>
                      <a:endParaRPr lang="en-US" sz="4000"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تولیدکننده [</a:t>
                      </a:r>
                      <a:r>
                        <a:rPr lang="fa-IR" sz="2400" b="1" dirty="0" smtClean="0">
                          <a:solidFill>
                            <a:srgbClr val="333333"/>
                          </a:solidFill>
                          <a:latin typeface="Calibri"/>
                          <a:ea typeface="Times New Roman"/>
                          <a:cs typeface="B Lotus" pitchFamily="2" charset="-78"/>
                        </a:rPr>
                        <a:t>کشور</a:t>
                      </a:r>
                      <a:r>
                        <a:rPr lang="fa-IR" sz="2400" b="1" dirty="0">
                          <a:solidFill>
                            <a:srgbClr val="333333"/>
                          </a:solidFill>
                          <a:latin typeface="Times New Roman"/>
                          <a:ea typeface="Times New Roman"/>
                          <a:cs typeface="B Lotus" pitchFamily="2" charset="-78"/>
                        </a:rPr>
                        <a:t>]</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قرص گرین تیدین</a:t>
                      </a:r>
                      <a:endParaRPr lang="en-US" sz="40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دینه ایران(مجتمع صنایع) [ ایران ] </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a:solidFill>
                            <a:srgbClr val="000000"/>
                          </a:solidFill>
                          <a:latin typeface="Calibri"/>
                          <a:ea typeface="Times New Roman"/>
                          <a:cs typeface="B Lotus" pitchFamily="2" charset="-78"/>
                        </a:rPr>
                        <a:t>كپسول اسليم فول</a:t>
                      </a:r>
                      <a:endParaRPr lang="en-US" sz="400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سبز دارو [ ایران ] </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کام </a:t>
                      </a:r>
                      <a:r>
                        <a:rPr lang="fa-IR" sz="2400" dirty="0" smtClean="0">
                          <a:solidFill>
                            <a:srgbClr val="000000"/>
                          </a:solidFill>
                          <a:latin typeface="Calibri"/>
                          <a:ea typeface="Times New Roman"/>
                          <a:cs typeface="B Lotus" pitchFamily="2" charset="-78"/>
                        </a:rPr>
                        <a:t>گرین</a:t>
                      </a:r>
                      <a:r>
                        <a:rPr lang="en-US" sz="2400" dirty="0" smtClean="0">
                          <a:solidFill>
                            <a:srgbClr val="000000"/>
                          </a:solidFill>
                          <a:latin typeface="Times New Roman"/>
                          <a:ea typeface="Times New Roman"/>
                          <a:cs typeface="B Lotus" pitchFamily="2" charset="-78"/>
                        </a:rPr>
                        <a:t> </a:t>
                      </a:r>
                      <a:r>
                        <a:rPr lang="fa-IR" sz="2400" dirty="0" smtClean="0">
                          <a:solidFill>
                            <a:srgbClr val="000000"/>
                          </a:solidFill>
                          <a:latin typeface="Times New Roman"/>
                          <a:ea typeface="Times New Roman"/>
                          <a:cs typeface="B Lotus" pitchFamily="2" charset="-78"/>
                        </a:rPr>
                        <a:t>(</a:t>
                      </a:r>
                      <a:r>
                        <a:rPr lang="fa-IR" sz="2400" dirty="0" smtClean="0">
                          <a:solidFill>
                            <a:srgbClr val="000000"/>
                          </a:solidFill>
                          <a:latin typeface="Calibri"/>
                          <a:ea typeface="Times New Roman"/>
                          <a:cs typeface="B Lotus" pitchFamily="2" charset="-78"/>
                        </a:rPr>
                        <a:t>قرص </a:t>
                      </a:r>
                      <a:r>
                        <a:rPr lang="fa-IR" sz="2400" dirty="0">
                          <a:solidFill>
                            <a:srgbClr val="000000"/>
                          </a:solidFill>
                          <a:latin typeface="Calibri"/>
                          <a:ea typeface="Times New Roman"/>
                          <a:cs typeface="B Lotus" pitchFamily="2" charset="-78"/>
                        </a:rPr>
                        <a:t>چای </a:t>
                      </a:r>
                      <a:r>
                        <a:rPr lang="fa-IR" sz="2400" dirty="0" smtClean="0">
                          <a:solidFill>
                            <a:srgbClr val="000000"/>
                          </a:solidFill>
                          <a:latin typeface="Calibri"/>
                          <a:ea typeface="Times New Roman"/>
                          <a:cs typeface="B Lotus" pitchFamily="2" charset="-78"/>
                        </a:rPr>
                        <a:t>سبز</a:t>
                      </a:r>
                      <a:r>
                        <a:rPr lang="fa-IR" sz="2400" dirty="0">
                          <a:solidFill>
                            <a:srgbClr val="000000"/>
                          </a:solidFill>
                          <a:latin typeface="Times New Roman"/>
                          <a:ea typeface="Times New Roman"/>
                          <a:cs typeface="B Lotus" pitchFamily="2" charset="-78"/>
                        </a:rPr>
                        <a:t>)</a:t>
                      </a:r>
                      <a:endParaRPr lang="en-US" sz="40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گیاه اسانس [ ایران ] </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کام گرین (کپسول چای </a:t>
                      </a:r>
                      <a:r>
                        <a:rPr lang="fa-IR" sz="2400" dirty="0" smtClean="0">
                          <a:solidFill>
                            <a:srgbClr val="000000"/>
                          </a:solidFill>
                          <a:latin typeface="Calibri"/>
                          <a:ea typeface="Times New Roman"/>
                          <a:cs typeface="B Lotus" pitchFamily="2" charset="-78"/>
                        </a:rPr>
                        <a:t>سبز</a:t>
                      </a:r>
                      <a:r>
                        <a:rPr lang="fa-IR" sz="2400" dirty="0">
                          <a:solidFill>
                            <a:srgbClr val="000000"/>
                          </a:solidFill>
                          <a:latin typeface="Times New Roman"/>
                          <a:ea typeface="Times New Roman"/>
                          <a:cs typeface="B Lotus" pitchFamily="2" charset="-78"/>
                        </a:rPr>
                        <a:t>)</a:t>
                      </a:r>
                      <a:endParaRPr lang="en-US" sz="40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گیاه اسانس [ ایران ] </a:t>
                      </a:r>
                      <a:endParaRPr lang="en-US" sz="4000" dirty="0">
                        <a:latin typeface="Calibri"/>
                        <a:ea typeface="Calibri"/>
                        <a:cs typeface="B Lotus" pitchFamily="2" charset="-78"/>
                      </a:endParaRPr>
                    </a:p>
                  </a:txBody>
                  <a:tcPr marL="38100" marR="38100" marT="38100" marB="38100" anchor="ctr"/>
                </a:tc>
              </a:tr>
            </a:tbl>
          </a:graphicData>
        </a:graphic>
      </p:graphicFrame>
      <p:pic>
        <p:nvPicPr>
          <p:cNvPr id="12290" name="Picture 2" descr="E:\pic\چای.jpg"/>
          <p:cNvPicPr>
            <a:picLocks noChangeAspect="1" noChangeArrowheads="1"/>
          </p:cNvPicPr>
          <p:nvPr/>
        </p:nvPicPr>
        <p:blipFill>
          <a:blip r:embed="rId2"/>
          <a:srcRect/>
          <a:stretch>
            <a:fillRect/>
          </a:stretch>
        </p:blipFill>
        <p:spPr bwMode="auto">
          <a:xfrm>
            <a:off x="3571868" y="4143380"/>
            <a:ext cx="3188027" cy="2357430"/>
          </a:xfrm>
          <a:prstGeom prst="rect">
            <a:avLst/>
          </a:prstGeom>
          <a:noFill/>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8000" dirty="0" smtClean="0">
                <a:solidFill>
                  <a:srgbClr val="FF0000"/>
                </a:solidFill>
                <a:cs typeface="Far.Arash" pitchFamily="2" charset="-78"/>
              </a:rPr>
              <a:t>خارمریم </a:t>
            </a:r>
            <a:endParaRPr lang="fa-IR" sz="8000" dirty="0">
              <a:solidFill>
                <a:srgbClr val="FF0000"/>
              </a:solidFill>
              <a:cs typeface="Far.Arash" pitchFamily="2" charset="-78"/>
            </a:endParaRPr>
          </a:p>
        </p:txBody>
      </p:sp>
      <p:sp>
        <p:nvSpPr>
          <p:cNvPr id="3" name="Content Placeholder 2"/>
          <p:cNvSpPr>
            <a:spLocks noGrp="1"/>
          </p:cNvSpPr>
          <p:nvPr>
            <p:ph sz="quarter" idx="1"/>
          </p:nvPr>
        </p:nvSpPr>
        <p:spPr>
          <a:xfrm>
            <a:off x="285720" y="1857364"/>
            <a:ext cx="8501122" cy="4000528"/>
          </a:xfrm>
        </p:spPr>
        <p:txBody>
          <a:bodyPr>
            <a:noAutofit/>
          </a:bodyPr>
          <a:lstStyle/>
          <a:p>
            <a:r>
              <a:rPr lang="en-US" sz="2800" dirty="0" smtClean="0">
                <a:cs typeface="B Kamran" pitchFamily="2" charset="-78"/>
              </a:rPr>
              <a:t>  </a:t>
            </a:r>
            <a:r>
              <a:rPr lang="en-US" sz="4800" b="1" dirty="0" smtClean="0">
                <a:solidFill>
                  <a:srgbClr val="002060"/>
                </a:solidFill>
                <a:cs typeface="B Tabassom" pitchFamily="2" charset="-78"/>
              </a:rPr>
              <a:t> </a:t>
            </a:r>
            <a:r>
              <a:rPr lang="fa-IR" sz="4800" b="1" dirty="0" smtClean="0">
                <a:solidFill>
                  <a:srgbClr val="002060"/>
                </a:solidFill>
                <a:cs typeface="B Tabassom" pitchFamily="2" charset="-78"/>
              </a:rPr>
              <a:t>موارد مصرف</a:t>
            </a:r>
            <a:endParaRPr lang="en-US" sz="2800" b="1" dirty="0" smtClean="0">
              <a:solidFill>
                <a:srgbClr val="002060"/>
              </a:solidFill>
              <a:cs typeface="B Tabassom" pitchFamily="2" charset="-78"/>
            </a:endParaRPr>
          </a:p>
          <a:p>
            <a:pPr algn="just"/>
            <a:r>
              <a:rPr lang="fa-IR" sz="2400" b="1" dirty="0" smtClean="0">
                <a:cs typeface="B Kamran" pitchFamily="2" charset="-78"/>
              </a:rPr>
              <a:t>نام علمی گیاه:</a:t>
            </a:r>
            <a:r>
              <a:rPr lang="en-US" sz="2400" b="1" dirty="0" err="1" smtClean="0">
                <a:cs typeface="B Kamran" pitchFamily="2" charset="-78"/>
              </a:rPr>
              <a:t>Silybum</a:t>
            </a:r>
            <a:r>
              <a:rPr lang="en-US" sz="2400" b="1" dirty="0" smtClean="0">
                <a:cs typeface="B Kamran" pitchFamily="2" charset="-78"/>
              </a:rPr>
              <a:t> </a:t>
            </a:r>
            <a:r>
              <a:rPr lang="en-US" sz="2400" b="1" dirty="0" err="1" smtClean="0">
                <a:cs typeface="B Kamran" pitchFamily="2" charset="-78"/>
              </a:rPr>
              <a:t>marianum</a:t>
            </a:r>
            <a:r>
              <a:rPr lang="en-US" sz="2400" b="1" dirty="0" smtClean="0">
                <a:cs typeface="B Kamran" pitchFamily="2" charset="-78"/>
              </a:rPr>
              <a:t> </a:t>
            </a:r>
            <a:endParaRPr lang="fa-IR" sz="2400" b="1" dirty="0" smtClean="0">
              <a:cs typeface="B Kamran" pitchFamily="2" charset="-78"/>
            </a:endParaRPr>
          </a:p>
          <a:p>
            <a:pPr algn="just"/>
            <a:r>
              <a:rPr lang="fa-IR" sz="2400" b="1" dirty="0" smtClean="0">
                <a:cs typeface="B Kamran" pitchFamily="2" charset="-78"/>
              </a:rPr>
              <a:t>نام لاتین این گیاه:</a:t>
            </a:r>
            <a:r>
              <a:rPr lang="en-US" sz="2400" b="1" dirty="0" smtClean="0">
                <a:cs typeface="B Kamran" pitchFamily="2" charset="-78"/>
              </a:rPr>
              <a:t>milk thistle </a:t>
            </a:r>
            <a:endParaRPr lang="fa-IR" sz="2400" b="1" dirty="0" smtClean="0">
              <a:cs typeface="B Kamran" pitchFamily="2" charset="-78"/>
            </a:endParaRPr>
          </a:p>
          <a:p>
            <a:pPr algn="just"/>
            <a:r>
              <a:rPr lang="fa-IR" sz="2400" b="1" dirty="0" smtClean="0">
                <a:cs typeface="B Kamran" pitchFamily="2" charset="-78"/>
              </a:rPr>
              <a:t>اثر بخشی فوق العاده عصاره دانه(تخم) خارمریم بر روی بهبود عملکرد کبد در منابع مختلف تائید شده است</a:t>
            </a:r>
            <a:r>
              <a:rPr lang="en-US" sz="2400" b="1" dirty="0" smtClean="0">
                <a:cs typeface="B Kamran" pitchFamily="2" charset="-78"/>
              </a:rPr>
              <a:t>. </a:t>
            </a:r>
            <a:endParaRPr lang="fa-IR" sz="2400" b="1" dirty="0" smtClean="0">
              <a:cs typeface="B Kamran" pitchFamily="2" charset="-78"/>
            </a:endParaRPr>
          </a:p>
          <a:p>
            <a:pPr algn="just"/>
            <a:r>
              <a:rPr lang="fa-IR" sz="2400" b="1" dirty="0" smtClean="0">
                <a:cs typeface="B Kamran" pitchFamily="2" charset="-78"/>
              </a:rPr>
              <a:t>سيلی مارين فعاليت آنزيم</a:t>
            </a:r>
            <a:r>
              <a:rPr lang="en-US" sz="2400" b="1" dirty="0" smtClean="0">
                <a:cs typeface="B Kamran" pitchFamily="2" charset="-78"/>
              </a:rPr>
              <a:t> RNA </a:t>
            </a:r>
            <a:r>
              <a:rPr lang="fa-IR" sz="2400" b="1" dirty="0" smtClean="0">
                <a:cs typeface="B Kamran" pitchFamily="2" charset="-78"/>
              </a:rPr>
              <a:t>پلی مراز را درهسته سلولی افزايش داده موجب تحريک سنتز پروتئين های ريبوزومال ميشود که قدرت نوسازی سلول های کبد را افزايش می دهد</a:t>
            </a:r>
            <a:r>
              <a:rPr lang="en-US" sz="2400" b="1" dirty="0" smtClean="0">
                <a:cs typeface="B Kamran" pitchFamily="2" charset="-78"/>
              </a:rPr>
              <a:t>. </a:t>
            </a:r>
            <a:endParaRPr lang="fa-IR" sz="2400" b="1" dirty="0" smtClean="0">
              <a:cs typeface="B Kamran" pitchFamily="2" charset="-78"/>
            </a:endParaRPr>
          </a:p>
          <a:p>
            <a:pPr algn="just"/>
            <a:r>
              <a:rPr lang="fa-IR" sz="2400" b="1" dirty="0" smtClean="0">
                <a:cs typeface="B Kamran" pitchFamily="2" charset="-78"/>
              </a:rPr>
              <a:t>سيلی مارين در درمان هپاتيـت حاد و مزمن ويروسی موثر است. در سیروز و ایکتروز کبدی و در مشکلات کبدی افراد الکلی موثر است</a:t>
            </a:r>
            <a:r>
              <a:rPr lang="en-US" sz="2400" b="1" dirty="0" smtClean="0">
                <a:cs typeface="B Kamran" pitchFamily="2" charset="-78"/>
              </a:rPr>
              <a:t>. </a:t>
            </a:r>
            <a:endParaRPr lang="fa-IR" sz="2400" b="1" dirty="0" smtClean="0">
              <a:cs typeface="B Kamran" pitchFamily="2" charset="-78"/>
            </a:endParaRPr>
          </a:p>
          <a:p>
            <a:pPr algn="just"/>
            <a:r>
              <a:rPr lang="fa-IR" sz="2400" b="1" dirty="0" smtClean="0">
                <a:cs typeface="B Kamran" pitchFamily="2" charset="-78"/>
              </a:rPr>
              <a:t>اثرات آنتی اکسیدان و آنتی کارسینوژن گیاه خارمریم باعث مهار رادیکال های آزاد در درون سلول می شود</a:t>
            </a:r>
            <a:r>
              <a:rPr lang="en-US" sz="2400" b="1" dirty="0" smtClean="0">
                <a:cs typeface="B Kamran" pitchFamily="2" charset="-78"/>
              </a:rPr>
              <a:t>.</a:t>
            </a:r>
            <a:endParaRPr lang="fa-IR" sz="2400" b="1" dirty="0">
              <a:cs typeface="B Kamran" pitchFamily="2" charset="-78"/>
            </a:endParaRPr>
          </a:p>
        </p:txBody>
      </p:sp>
      <p:pic>
        <p:nvPicPr>
          <p:cNvPr id="13314" name="Picture 2" descr="E:\pic\خار مریم.jpg"/>
          <p:cNvPicPr>
            <a:picLocks noChangeAspect="1" noChangeArrowheads="1"/>
          </p:cNvPicPr>
          <p:nvPr/>
        </p:nvPicPr>
        <p:blipFill>
          <a:blip r:embed="rId2"/>
          <a:srcRect/>
          <a:stretch>
            <a:fillRect/>
          </a:stretch>
        </p:blipFill>
        <p:spPr bwMode="auto">
          <a:xfrm>
            <a:off x="571472" y="428604"/>
            <a:ext cx="2828925" cy="1905000"/>
          </a:xfrm>
          <a:prstGeom prst="rect">
            <a:avLst/>
          </a:prstGeom>
          <a:noFill/>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400" dirty="0">
              <a:cs typeface="B Kamran" pitchFamily="2" charset="-78"/>
            </a:endParaRPr>
          </a:p>
        </p:txBody>
      </p:sp>
      <p:graphicFrame>
        <p:nvGraphicFramePr>
          <p:cNvPr id="4" name="Content Placeholder 3"/>
          <p:cNvGraphicFramePr>
            <a:graphicFrameLocks noGrp="1"/>
          </p:cNvGraphicFramePr>
          <p:nvPr>
            <p:ph sz="quarter" idx="1"/>
          </p:nvPr>
        </p:nvGraphicFramePr>
        <p:xfrm>
          <a:off x="785786" y="4286256"/>
          <a:ext cx="7772400" cy="1987296"/>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نام تجاری دارو</a:t>
                      </a:r>
                      <a:endParaRPr lang="en-US" sz="4000"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تولیدکننده [</a:t>
                      </a:r>
                      <a:r>
                        <a:rPr lang="fa-IR" sz="2400" b="1" dirty="0" smtClean="0">
                          <a:solidFill>
                            <a:srgbClr val="333333"/>
                          </a:solidFill>
                          <a:latin typeface="Calibri"/>
                          <a:ea typeface="Times New Roman"/>
                          <a:cs typeface="B Lotus" pitchFamily="2" charset="-78"/>
                        </a:rPr>
                        <a:t>کشور</a:t>
                      </a:r>
                      <a:r>
                        <a:rPr lang="fa-IR" sz="2400" b="1" dirty="0">
                          <a:solidFill>
                            <a:srgbClr val="333333"/>
                          </a:solidFill>
                          <a:latin typeface="Times New Roman"/>
                          <a:ea typeface="Times New Roman"/>
                          <a:cs typeface="B Lotus" pitchFamily="2" charset="-78"/>
                        </a:rPr>
                        <a:t>]</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كپسول ليورهلث</a:t>
                      </a:r>
                      <a:endParaRPr lang="en-US" sz="40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a:solidFill>
                            <a:srgbClr val="333333"/>
                          </a:solidFill>
                          <a:latin typeface="Calibri"/>
                          <a:ea typeface="Times New Roman"/>
                          <a:cs typeface="B Lotus" pitchFamily="2" charset="-78"/>
                        </a:rPr>
                        <a:t>داروسازی سبز دارو [ ایران ] </a:t>
                      </a:r>
                      <a:endParaRPr lang="en-US" sz="400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a:solidFill>
                            <a:srgbClr val="000000"/>
                          </a:solidFill>
                          <a:latin typeface="Calibri"/>
                          <a:ea typeface="Times New Roman"/>
                          <a:cs typeface="B Lotus" pitchFamily="2" charset="-78"/>
                        </a:rPr>
                        <a:t>قرص لیورگل 70</a:t>
                      </a:r>
                      <a:endParaRPr lang="en-US" sz="400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گل دارو [ ایران ] </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a:solidFill>
                            <a:srgbClr val="000000"/>
                          </a:solidFill>
                          <a:latin typeface="Calibri"/>
                          <a:ea typeface="Times New Roman"/>
                          <a:cs typeface="B Lotus" pitchFamily="2" charset="-78"/>
                        </a:rPr>
                        <a:t>قرص لیورگل 140</a:t>
                      </a:r>
                      <a:endParaRPr lang="en-US" sz="400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گل دارو [ ایران ] </a:t>
                      </a:r>
                      <a:endParaRPr lang="en-US" sz="4000" dirty="0">
                        <a:latin typeface="Calibri"/>
                        <a:ea typeface="Calibri"/>
                        <a:cs typeface="B Lotus" pitchFamily="2" charset="-78"/>
                      </a:endParaRPr>
                    </a:p>
                  </a:txBody>
                  <a:tcPr marL="38100" marR="38100" marT="38100" marB="38100" anchor="ctr"/>
                </a:tc>
              </a:tr>
            </a:tbl>
          </a:graphicData>
        </a:graphic>
      </p:graphicFrame>
      <p:sp>
        <p:nvSpPr>
          <p:cNvPr id="5" name="Rectangle 4"/>
          <p:cNvSpPr/>
          <p:nvPr/>
        </p:nvSpPr>
        <p:spPr>
          <a:xfrm>
            <a:off x="785786" y="928670"/>
            <a:ext cx="7929618" cy="2308324"/>
          </a:xfrm>
          <a:prstGeom prst="rect">
            <a:avLst/>
          </a:prstGeom>
        </p:spPr>
        <p:txBody>
          <a:bodyPr wrap="square">
            <a:spAutoFit/>
          </a:bodyPr>
          <a:lstStyle/>
          <a:p>
            <a:r>
              <a:rPr lang="en-US" sz="2800" b="1" dirty="0" smtClean="0">
                <a:cs typeface="B Kamran" pitchFamily="2" charset="-78"/>
              </a:rPr>
              <a:t>   </a:t>
            </a:r>
            <a:r>
              <a:rPr lang="fa-IR" sz="6000" dirty="0" smtClean="0">
                <a:solidFill>
                  <a:srgbClr val="7030A0"/>
                </a:solidFill>
                <a:cs typeface="Far.Narenj" pitchFamily="2" charset="-78"/>
              </a:rPr>
              <a:t>مکانیسم اثر</a:t>
            </a:r>
            <a:endParaRPr lang="en-US" sz="2800" dirty="0" smtClean="0">
              <a:solidFill>
                <a:srgbClr val="7030A0"/>
              </a:solidFill>
              <a:cs typeface="Far.Narenj" pitchFamily="2" charset="-78"/>
            </a:endParaRPr>
          </a:p>
          <a:p>
            <a:r>
              <a:rPr lang="fa-IR" sz="2800" b="1" dirty="0" smtClean="0">
                <a:cs typeface="B Kamran" pitchFamily="2" charset="-78"/>
              </a:rPr>
              <a:t>کمپلکس سیلیمارین از اجزاء ذیل تشکیل شده است</a:t>
            </a:r>
            <a:r>
              <a:rPr lang="en-US" sz="2800" b="1" dirty="0" smtClean="0">
                <a:cs typeface="B Kamran" pitchFamily="2" charset="-78"/>
              </a:rPr>
              <a:t>: </a:t>
            </a:r>
            <a:br>
              <a:rPr lang="en-US" sz="2800" b="1" dirty="0" smtClean="0">
                <a:cs typeface="B Kamran" pitchFamily="2" charset="-78"/>
              </a:rPr>
            </a:br>
            <a:r>
              <a:rPr lang="fa-IR" sz="2800" b="1" dirty="0" smtClean="0">
                <a:cs typeface="B Kamran" pitchFamily="2" charset="-78"/>
              </a:rPr>
              <a:t>سیلی بینین</a:t>
            </a:r>
            <a:r>
              <a:rPr lang="en-US" sz="2800" b="1" dirty="0" smtClean="0">
                <a:cs typeface="B Kamran" pitchFamily="2" charset="-78"/>
              </a:rPr>
              <a:t>(</a:t>
            </a:r>
            <a:r>
              <a:rPr lang="en-US" sz="2800" b="1" dirty="0" err="1" smtClean="0">
                <a:cs typeface="B Kamran" pitchFamily="2" charset="-78"/>
              </a:rPr>
              <a:t>silibinin</a:t>
            </a:r>
            <a:r>
              <a:rPr lang="en-US" sz="2800" b="1" dirty="0" smtClean="0">
                <a:cs typeface="B Kamran" pitchFamily="2" charset="-78"/>
              </a:rPr>
              <a:t>) </a:t>
            </a:r>
            <a:r>
              <a:rPr lang="fa-IR" sz="2800" b="1" dirty="0" smtClean="0">
                <a:cs typeface="B Kamran" pitchFamily="2" charset="-78"/>
              </a:rPr>
              <a:t>، سیلی دیانین</a:t>
            </a:r>
            <a:r>
              <a:rPr lang="en-US" sz="2800" b="1" dirty="0" smtClean="0">
                <a:cs typeface="B Kamran" pitchFamily="2" charset="-78"/>
              </a:rPr>
              <a:t>(</a:t>
            </a:r>
            <a:r>
              <a:rPr lang="en-US" sz="2800" b="1" dirty="0" err="1" smtClean="0">
                <a:cs typeface="B Kamran" pitchFamily="2" charset="-78"/>
              </a:rPr>
              <a:t>silydianin</a:t>
            </a:r>
            <a:r>
              <a:rPr lang="en-US" sz="2800" b="1" dirty="0" smtClean="0">
                <a:cs typeface="B Kamran" pitchFamily="2" charset="-78"/>
              </a:rPr>
              <a:t>) </a:t>
            </a:r>
            <a:r>
              <a:rPr lang="fa-IR" sz="2800" b="1" dirty="0" smtClean="0">
                <a:cs typeface="B Kamran" pitchFamily="2" charset="-78"/>
              </a:rPr>
              <a:t>و سیلی کریستین(</a:t>
            </a:r>
            <a:r>
              <a:rPr lang="en-US" sz="2800" b="1" dirty="0" err="1" smtClean="0">
                <a:cs typeface="B Kamran" pitchFamily="2" charset="-78"/>
              </a:rPr>
              <a:t>silychristin</a:t>
            </a:r>
            <a:r>
              <a:rPr lang="fa-IR" sz="2800" b="1" dirty="0" smtClean="0">
                <a:cs typeface="B Kamran" pitchFamily="2" charset="-78"/>
              </a:rPr>
              <a:t>)</a:t>
            </a:r>
            <a:endParaRPr lang="fa-IR" sz="2800" b="1" dirty="0">
              <a:cs typeface="B Kamran" pitchFamily="2" charset="-78"/>
            </a:endParaRPr>
          </a:p>
        </p:txBody>
      </p:sp>
      <p:pic>
        <p:nvPicPr>
          <p:cNvPr id="14338" name="Picture 2" descr="E:\pic\livergol-140-fa.png"/>
          <p:cNvPicPr>
            <a:picLocks noChangeAspect="1" noChangeArrowheads="1"/>
          </p:cNvPicPr>
          <p:nvPr/>
        </p:nvPicPr>
        <p:blipFill>
          <a:blip r:embed="rId2"/>
          <a:srcRect/>
          <a:stretch>
            <a:fillRect/>
          </a:stretch>
        </p:blipFill>
        <p:spPr bwMode="auto">
          <a:xfrm>
            <a:off x="-214346" y="2500306"/>
            <a:ext cx="2762250" cy="2762250"/>
          </a:xfrm>
          <a:prstGeom prst="rect">
            <a:avLst/>
          </a:prstGeom>
          <a:noFill/>
        </p:spPr>
      </p:pic>
      <p:pic>
        <p:nvPicPr>
          <p:cNvPr id="14339" name="Picture 3" descr="E:\pic\لیورهلث.jpg"/>
          <p:cNvPicPr>
            <a:picLocks noChangeAspect="1" noChangeArrowheads="1"/>
          </p:cNvPicPr>
          <p:nvPr/>
        </p:nvPicPr>
        <p:blipFill>
          <a:blip r:embed="rId3" cstate="print"/>
          <a:srcRect/>
          <a:stretch>
            <a:fillRect/>
          </a:stretch>
        </p:blipFill>
        <p:spPr bwMode="auto">
          <a:xfrm>
            <a:off x="0" y="0"/>
            <a:ext cx="2928958" cy="2286016"/>
          </a:xfrm>
          <a:prstGeom prst="rect">
            <a:avLst/>
          </a:prstGeom>
          <a:noFill/>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24" y="214290"/>
            <a:ext cx="7772400" cy="917596"/>
          </a:xfrm>
        </p:spPr>
        <p:txBody>
          <a:bodyPr>
            <a:normAutofit/>
          </a:bodyPr>
          <a:lstStyle/>
          <a:p>
            <a:pPr algn="ctr"/>
            <a:r>
              <a:rPr lang="fa-IR" dirty="0" smtClean="0">
                <a:solidFill>
                  <a:srgbClr val="C00000"/>
                </a:solidFill>
                <a:cs typeface="Far.Arash" pitchFamily="2" charset="-78"/>
              </a:rPr>
              <a:t>علف چای-گل راعي </a:t>
            </a:r>
            <a:endParaRPr lang="fa-IR" dirty="0">
              <a:solidFill>
                <a:srgbClr val="C00000"/>
              </a:solidFill>
              <a:cs typeface="Far.Arash" pitchFamily="2" charset="-78"/>
            </a:endParaRPr>
          </a:p>
        </p:txBody>
      </p:sp>
      <p:sp>
        <p:nvSpPr>
          <p:cNvPr id="3" name="Content Placeholder 2"/>
          <p:cNvSpPr>
            <a:spLocks noGrp="1"/>
          </p:cNvSpPr>
          <p:nvPr>
            <p:ph sz="quarter" idx="1"/>
          </p:nvPr>
        </p:nvSpPr>
        <p:spPr>
          <a:xfrm>
            <a:off x="714348" y="1000108"/>
            <a:ext cx="8001056" cy="4805378"/>
          </a:xfrm>
        </p:spPr>
        <p:txBody>
          <a:bodyPr>
            <a:normAutofit/>
          </a:bodyPr>
          <a:lstStyle/>
          <a:p>
            <a:r>
              <a:rPr lang="fa-IR" sz="2800" b="1" dirty="0" smtClean="0">
                <a:cs typeface="B Kamran" pitchFamily="2" charset="-78"/>
              </a:rPr>
              <a:t>نام علمی گیاه:</a:t>
            </a:r>
            <a:r>
              <a:rPr lang="en-US" sz="2800" b="1" dirty="0" err="1" smtClean="0">
                <a:cs typeface="B Kamran" pitchFamily="2" charset="-78"/>
              </a:rPr>
              <a:t>Hypericum</a:t>
            </a:r>
            <a:r>
              <a:rPr lang="en-US" sz="2800" b="1" dirty="0" smtClean="0">
                <a:cs typeface="B Kamran" pitchFamily="2" charset="-78"/>
              </a:rPr>
              <a:t> </a:t>
            </a:r>
            <a:r>
              <a:rPr lang="en-US" sz="2800" b="1" dirty="0" err="1" smtClean="0">
                <a:cs typeface="B Kamran" pitchFamily="2" charset="-78"/>
              </a:rPr>
              <a:t>perforatum</a:t>
            </a:r>
            <a:r>
              <a:rPr lang="en-US" sz="2800" b="1" dirty="0" smtClean="0">
                <a:cs typeface="B Kamran" pitchFamily="2" charset="-78"/>
              </a:rPr>
              <a:t> </a:t>
            </a:r>
            <a:br>
              <a:rPr lang="en-US" sz="2800" b="1" dirty="0" smtClean="0">
                <a:cs typeface="B Kamran" pitchFamily="2" charset="-78"/>
              </a:rPr>
            </a:br>
            <a:r>
              <a:rPr lang="fa-IR" sz="2800" b="1" dirty="0" smtClean="0">
                <a:cs typeface="B Kamran" pitchFamily="2" charset="-78"/>
              </a:rPr>
              <a:t>نام انگلیسی:</a:t>
            </a:r>
            <a:r>
              <a:rPr lang="en-US" sz="2800" b="1" dirty="0" smtClean="0">
                <a:cs typeface="B Kamran" pitchFamily="2" charset="-78"/>
              </a:rPr>
              <a:t>St. John’s </a:t>
            </a:r>
            <a:r>
              <a:rPr lang="en-US" sz="2800" b="1" dirty="0" err="1" smtClean="0">
                <a:cs typeface="B Kamran" pitchFamily="2" charset="-78"/>
              </a:rPr>
              <a:t>wort</a:t>
            </a:r>
            <a:r>
              <a:rPr lang="en-US" sz="2800" b="1" dirty="0" smtClean="0">
                <a:cs typeface="B Kamran" pitchFamily="2" charset="-78"/>
              </a:rPr>
              <a:t> </a:t>
            </a:r>
            <a:br>
              <a:rPr lang="en-US" sz="2800" b="1" dirty="0" smtClean="0">
                <a:cs typeface="B Kamran" pitchFamily="2" charset="-78"/>
              </a:rPr>
            </a:br>
            <a:r>
              <a:rPr lang="fa-IR" sz="2800" b="1" dirty="0" smtClean="0">
                <a:cs typeface="B Kamran" pitchFamily="2" charset="-78"/>
              </a:rPr>
              <a:t>گیاه علف چای اثرات درمانی و سمی فراوانی دارد که امروزه لازم است پزشکان از خواص آن مطلع باشند</a:t>
            </a:r>
            <a:r>
              <a:rPr lang="en-US" sz="2800" b="1" dirty="0" smtClean="0">
                <a:cs typeface="B Kamran" pitchFamily="2" charset="-78"/>
              </a:rPr>
              <a:t> </a:t>
            </a:r>
            <a:br>
              <a:rPr lang="en-US" sz="2800" b="1" dirty="0" smtClean="0">
                <a:cs typeface="B Kamran" pitchFamily="2" charset="-78"/>
              </a:rPr>
            </a:br>
            <a:r>
              <a:rPr lang="fa-IR" sz="2800" b="1" dirty="0" smtClean="0">
                <a:cs typeface="B Kamran" pitchFamily="2" charset="-78"/>
              </a:rPr>
              <a:t>مهمترین خاصیت علف چای خاصیت ضدافسردگی آن است</a:t>
            </a:r>
            <a:r>
              <a:rPr lang="en-US" sz="2800" b="1" dirty="0" smtClean="0">
                <a:cs typeface="B Kamran" pitchFamily="2" charset="-78"/>
              </a:rPr>
              <a:t>. </a:t>
            </a:r>
            <a:br>
              <a:rPr lang="en-US" sz="2800" b="1" dirty="0" smtClean="0">
                <a:cs typeface="B Kamran" pitchFamily="2" charset="-78"/>
              </a:rPr>
            </a:br>
            <a:r>
              <a:rPr lang="fa-IR" sz="2800" b="1" dirty="0" smtClean="0">
                <a:cs typeface="B Kamran" pitchFamily="2" charset="-78"/>
              </a:rPr>
              <a:t>اصلی ترین مواد موثره موجود در این گیاه : هایپریسین</a:t>
            </a:r>
            <a:r>
              <a:rPr lang="en-US" sz="2800" b="1" dirty="0" smtClean="0">
                <a:cs typeface="B Kamran" pitchFamily="2" charset="-78"/>
              </a:rPr>
              <a:t>(</a:t>
            </a:r>
            <a:r>
              <a:rPr lang="en-US" sz="2800" b="1" dirty="0" err="1" smtClean="0">
                <a:cs typeface="B Kamran" pitchFamily="2" charset="-78"/>
              </a:rPr>
              <a:t>Hypericin</a:t>
            </a:r>
            <a:r>
              <a:rPr lang="en-US" sz="2800" b="1" dirty="0" smtClean="0">
                <a:cs typeface="B Kamran" pitchFamily="2" charset="-78"/>
              </a:rPr>
              <a:t>) </a:t>
            </a:r>
            <a:r>
              <a:rPr lang="fa-IR" sz="2800" b="1" dirty="0" smtClean="0">
                <a:cs typeface="B Kamran" pitchFamily="2" charset="-78"/>
              </a:rPr>
              <a:t>، فلاوونوئیدهای موجود در عصاره علف چای از نظر ساختار شبیه مهارکننده های منو آمینو اکسیداز صناعی هستند. </a:t>
            </a:r>
            <a:r>
              <a:rPr lang="fa-IR" sz="2800" b="1" dirty="0" smtClean="0">
                <a:cs typeface="B Kamran" pitchFamily="2" charset="-78"/>
              </a:rPr>
              <a:t>وجود </a:t>
            </a:r>
            <a:r>
              <a:rPr lang="fa-IR" sz="2800" b="1" dirty="0" smtClean="0">
                <a:cs typeface="B Kamran" pitchFamily="2" charset="-78"/>
              </a:rPr>
              <a:t>دارد</a:t>
            </a:r>
            <a:r>
              <a:rPr lang="fa-IR" sz="2400" dirty="0" smtClean="0">
                <a:cs typeface="B Kamran" pitchFamily="2" charset="-78"/>
              </a:rPr>
              <a:t>. </a:t>
            </a:r>
            <a:r>
              <a:rPr lang="en-US" sz="2400" dirty="0" smtClean="0">
                <a:cs typeface="B Kamran" pitchFamily="2" charset="-78"/>
              </a:rPr>
              <a:t/>
            </a:r>
            <a:br>
              <a:rPr lang="en-US" sz="2400" dirty="0" smtClean="0">
                <a:cs typeface="B Kamran" pitchFamily="2" charset="-78"/>
              </a:rPr>
            </a:br>
            <a:endParaRPr lang="fa-IR" sz="2400" dirty="0">
              <a:cs typeface="B Kamran" pitchFamily="2" charset="-78"/>
            </a:endParaRPr>
          </a:p>
        </p:txBody>
      </p:sp>
      <p:pic>
        <p:nvPicPr>
          <p:cNvPr id="15362" name="Picture 2" descr="E:\pic\علف چای.png"/>
          <p:cNvPicPr>
            <a:picLocks noChangeAspect="1" noChangeArrowheads="1"/>
          </p:cNvPicPr>
          <p:nvPr/>
        </p:nvPicPr>
        <p:blipFill>
          <a:blip r:embed="rId2"/>
          <a:srcRect/>
          <a:stretch>
            <a:fillRect/>
          </a:stretch>
        </p:blipFill>
        <p:spPr bwMode="auto">
          <a:xfrm>
            <a:off x="428596" y="4071942"/>
            <a:ext cx="3990970" cy="2682190"/>
          </a:xfrm>
          <a:prstGeom prst="rect">
            <a:avLst/>
          </a:prstGeom>
          <a:noFill/>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24" y="285728"/>
            <a:ext cx="7772400" cy="2714636"/>
          </a:xfrm>
        </p:spPr>
        <p:txBody>
          <a:bodyPr>
            <a:noAutofit/>
          </a:bodyPr>
          <a:lstStyle/>
          <a:p>
            <a:pPr algn="r"/>
            <a:r>
              <a:rPr lang="fa-IR" sz="2800" dirty="0" smtClean="0">
                <a:cs typeface="B Kamran" pitchFamily="2" charset="-78"/>
              </a:rPr>
              <a:t>عوارض جانبی</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مطالعات گسترده نشان دهنده این است که 2.4% افراد مصرف کننده علف چای عوارض جانبی گزارش نموده اند که عمده این عوارض عبارتند از: تحریکات گوارشی، حساسیت، خستگی. البته این عوارض ملایم و بسیار نزدیک به پلاسبو است</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تدارخلات داروئی</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با داروهای مهار کننده منو آمینو اکسیداز تداخل دارد</a:t>
            </a:r>
            <a:r>
              <a:rPr lang="en-US" sz="2800" dirty="0" smtClean="0">
                <a:cs typeface="B Kamran" pitchFamily="2" charset="-78"/>
              </a:rPr>
              <a:t>.</a:t>
            </a:r>
            <a:endParaRPr lang="fa-IR" sz="2800" dirty="0">
              <a:cs typeface="B Kamran" pitchFamily="2" charset="-78"/>
            </a:endParaRPr>
          </a:p>
        </p:txBody>
      </p:sp>
      <p:graphicFrame>
        <p:nvGraphicFramePr>
          <p:cNvPr id="4" name="Content Placeholder 3"/>
          <p:cNvGraphicFramePr>
            <a:graphicFrameLocks noGrp="1"/>
          </p:cNvGraphicFramePr>
          <p:nvPr>
            <p:ph sz="quarter" idx="1"/>
          </p:nvPr>
        </p:nvGraphicFramePr>
        <p:xfrm>
          <a:off x="2428860" y="3071810"/>
          <a:ext cx="6415078" cy="1630680"/>
        </p:xfrm>
        <a:graphic>
          <a:graphicData uri="http://schemas.openxmlformats.org/drawingml/2006/table">
            <a:tbl>
              <a:tblPr rtl="1" firstRow="1" bandRow="1">
                <a:tableStyleId>{5C22544A-7EE6-4342-B048-85BDC9FD1C3A}</a:tableStyleId>
              </a:tblPr>
              <a:tblGrid>
                <a:gridCol w="3207539"/>
                <a:gridCol w="3207539"/>
              </a:tblGrid>
              <a:tr h="370840">
                <a:tc>
                  <a:txBody>
                    <a:bodyPr/>
                    <a:lstStyle/>
                    <a:p>
                      <a:pPr algn="ctr" rtl="1">
                        <a:lnSpc>
                          <a:spcPct val="115000"/>
                        </a:lnSpc>
                        <a:spcAft>
                          <a:spcPts val="0"/>
                        </a:spcAft>
                      </a:pPr>
                      <a:r>
                        <a:rPr lang="fa-IR" sz="2000" b="1" dirty="0">
                          <a:solidFill>
                            <a:srgbClr val="333333"/>
                          </a:solidFill>
                          <a:latin typeface="Calibri"/>
                          <a:ea typeface="Times New Roman"/>
                          <a:cs typeface="B Lotus" pitchFamily="2" charset="-78"/>
                        </a:rPr>
                        <a:t>نام تجاری دارو</a:t>
                      </a:r>
                      <a:endParaRPr lang="en-US" sz="3600"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000" b="1" dirty="0">
                          <a:solidFill>
                            <a:srgbClr val="333333"/>
                          </a:solidFill>
                          <a:latin typeface="Calibri"/>
                          <a:ea typeface="Times New Roman"/>
                          <a:cs typeface="B Lotus" pitchFamily="2" charset="-78"/>
                        </a:rPr>
                        <a:t>تولیدکننده [</a:t>
                      </a:r>
                      <a:r>
                        <a:rPr lang="fa-IR" sz="2000" b="1" dirty="0" smtClean="0">
                          <a:solidFill>
                            <a:srgbClr val="333333"/>
                          </a:solidFill>
                          <a:latin typeface="Calibri"/>
                          <a:ea typeface="Times New Roman"/>
                          <a:cs typeface="B Lotus" pitchFamily="2" charset="-78"/>
                        </a:rPr>
                        <a:t>کشور</a:t>
                      </a:r>
                      <a:r>
                        <a:rPr lang="fa-IR" sz="2000" b="1" dirty="0">
                          <a:solidFill>
                            <a:srgbClr val="333333"/>
                          </a:solidFill>
                          <a:latin typeface="Times New Roman"/>
                          <a:ea typeface="Times New Roman"/>
                          <a:cs typeface="B Lotus" pitchFamily="2" charset="-78"/>
                        </a:rPr>
                        <a:t>]</a:t>
                      </a:r>
                      <a:endParaRPr lang="en-US" sz="36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000" dirty="0">
                          <a:solidFill>
                            <a:srgbClr val="000000"/>
                          </a:solidFill>
                          <a:latin typeface="Calibri"/>
                          <a:ea typeface="Times New Roman"/>
                          <a:cs typeface="B Lotus" pitchFamily="2" charset="-78"/>
                        </a:rPr>
                        <a:t>قطره هایپیران</a:t>
                      </a:r>
                      <a:endParaRPr lang="en-US" sz="36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000" dirty="0">
                          <a:solidFill>
                            <a:srgbClr val="333333"/>
                          </a:solidFill>
                          <a:latin typeface="Calibri"/>
                          <a:ea typeface="Times New Roman"/>
                          <a:cs typeface="B Lotus" pitchFamily="2" charset="-78"/>
                        </a:rPr>
                        <a:t>داروسازی پور سینا [ ایران ] </a:t>
                      </a:r>
                      <a:endParaRPr lang="en-US" sz="36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000">
                          <a:solidFill>
                            <a:srgbClr val="000000"/>
                          </a:solidFill>
                          <a:latin typeface="Calibri"/>
                          <a:ea typeface="Times New Roman"/>
                          <a:cs typeface="B Lotus" pitchFamily="2" charset="-78"/>
                        </a:rPr>
                        <a:t>قرص نروکسین</a:t>
                      </a:r>
                      <a:endParaRPr lang="en-US" sz="360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000" dirty="0">
                          <a:solidFill>
                            <a:srgbClr val="284775"/>
                          </a:solidFill>
                          <a:latin typeface="Calibri"/>
                          <a:ea typeface="Times New Roman"/>
                          <a:cs typeface="B Lotus" pitchFamily="2" charset="-78"/>
                        </a:rPr>
                        <a:t>داروسازی دینه ایران(مجتمع صنایع) [ ایران ] </a:t>
                      </a:r>
                      <a:endParaRPr lang="en-US" sz="3600" dirty="0">
                        <a:latin typeface="Calibri"/>
                        <a:ea typeface="Calibri"/>
                        <a:cs typeface="B Lotus" pitchFamily="2" charset="-78"/>
                      </a:endParaRPr>
                    </a:p>
                  </a:txBody>
                  <a:tcPr marL="38100" marR="38100" marT="38100" marB="38100" anchor="ctr"/>
                </a:tc>
              </a:tr>
            </a:tbl>
          </a:graphicData>
        </a:graphic>
      </p:graphicFrame>
      <p:pic>
        <p:nvPicPr>
          <p:cNvPr id="16386" name="Picture 2" descr="E:\pic\hypiran.png"/>
          <p:cNvPicPr>
            <a:picLocks noChangeAspect="1" noChangeArrowheads="1"/>
          </p:cNvPicPr>
          <p:nvPr/>
        </p:nvPicPr>
        <p:blipFill>
          <a:blip r:embed="rId2"/>
          <a:srcRect/>
          <a:stretch>
            <a:fillRect/>
          </a:stretch>
        </p:blipFill>
        <p:spPr bwMode="auto">
          <a:xfrm>
            <a:off x="285720" y="3071810"/>
            <a:ext cx="2059019" cy="2705104"/>
          </a:xfrm>
          <a:prstGeom prst="rect">
            <a:avLst/>
          </a:prstGeom>
          <a:noFill/>
        </p:spPr>
      </p:pic>
      <p:pic>
        <p:nvPicPr>
          <p:cNvPr id="16387" name="Picture 3" descr="E:\pic\علف چای.jpg"/>
          <p:cNvPicPr>
            <a:picLocks noChangeAspect="1" noChangeArrowheads="1"/>
          </p:cNvPicPr>
          <p:nvPr/>
        </p:nvPicPr>
        <p:blipFill>
          <a:blip r:embed="rId3" cstate="print"/>
          <a:srcRect/>
          <a:stretch>
            <a:fillRect/>
          </a:stretch>
        </p:blipFill>
        <p:spPr bwMode="auto">
          <a:xfrm>
            <a:off x="3929058" y="4357694"/>
            <a:ext cx="3449831" cy="2214578"/>
          </a:xfrm>
          <a:prstGeom prst="rect">
            <a:avLst/>
          </a:prstGeom>
          <a:noFill/>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24" y="71414"/>
            <a:ext cx="7772400" cy="1143000"/>
          </a:xfrm>
        </p:spPr>
        <p:txBody>
          <a:bodyPr>
            <a:normAutofit/>
          </a:bodyPr>
          <a:lstStyle/>
          <a:p>
            <a:pPr algn="ctr"/>
            <a:r>
              <a:rPr lang="fa-IR" sz="4400" dirty="0" smtClean="0">
                <a:solidFill>
                  <a:srgbClr val="C00000"/>
                </a:solidFill>
                <a:cs typeface="Far.Arash" pitchFamily="2" charset="-78"/>
              </a:rPr>
              <a:t>پنج انگشت </a:t>
            </a:r>
            <a:endParaRPr lang="fa-IR" sz="4400" dirty="0">
              <a:solidFill>
                <a:srgbClr val="C00000"/>
              </a:solidFill>
              <a:cs typeface="Far.Arash" pitchFamily="2" charset="-78"/>
            </a:endParaRPr>
          </a:p>
        </p:txBody>
      </p:sp>
      <p:sp>
        <p:nvSpPr>
          <p:cNvPr id="3" name="Content Placeholder 2"/>
          <p:cNvSpPr>
            <a:spLocks noGrp="1"/>
          </p:cNvSpPr>
          <p:nvPr>
            <p:ph sz="quarter" idx="1"/>
          </p:nvPr>
        </p:nvSpPr>
        <p:spPr>
          <a:xfrm>
            <a:off x="3357554" y="1071546"/>
            <a:ext cx="5329246" cy="4572000"/>
          </a:xfrm>
        </p:spPr>
        <p:txBody>
          <a:bodyPr>
            <a:noAutofit/>
          </a:bodyPr>
          <a:lstStyle/>
          <a:p>
            <a:pPr algn="just"/>
            <a:r>
              <a:rPr lang="en-US" sz="2400" b="1" dirty="0" smtClean="0">
                <a:cs typeface="B Kamran" pitchFamily="2" charset="-78"/>
              </a:rPr>
              <a:t>   </a:t>
            </a:r>
            <a:r>
              <a:rPr lang="fa-IR" sz="2800" b="1" dirty="0" smtClean="0">
                <a:solidFill>
                  <a:srgbClr val="002060"/>
                </a:solidFill>
                <a:cs typeface="B Tabassom" pitchFamily="2" charset="-78"/>
              </a:rPr>
              <a:t>موارد مصرف</a:t>
            </a:r>
            <a:endParaRPr lang="en-US" sz="2400" b="1" dirty="0" smtClean="0">
              <a:solidFill>
                <a:srgbClr val="002060"/>
              </a:solidFill>
              <a:cs typeface="B Tabassom" pitchFamily="2" charset="-78"/>
            </a:endParaRPr>
          </a:p>
          <a:p>
            <a:pPr algn="just"/>
            <a:r>
              <a:rPr lang="fa-IR" sz="2400" b="1" dirty="0" smtClean="0">
                <a:cs typeface="B Kamran" pitchFamily="2" charset="-78"/>
              </a:rPr>
              <a:t>نام علمی گیاه:</a:t>
            </a:r>
            <a:r>
              <a:rPr lang="en-US" sz="2400" b="1" dirty="0" err="1" smtClean="0">
                <a:cs typeface="B Kamran" pitchFamily="2" charset="-78"/>
              </a:rPr>
              <a:t>Vitex</a:t>
            </a:r>
            <a:r>
              <a:rPr lang="en-US" sz="2400" b="1" dirty="0" smtClean="0">
                <a:cs typeface="B Kamran" pitchFamily="2" charset="-78"/>
              </a:rPr>
              <a:t> </a:t>
            </a:r>
            <a:r>
              <a:rPr lang="en-US" sz="2400" b="1" dirty="0" err="1" smtClean="0">
                <a:cs typeface="B Kamran" pitchFamily="2" charset="-78"/>
              </a:rPr>
              <a:t>negondo</a:t>
            </a:r>
            <a:r>
              <a:rPr lang="en-US" sz="2400" b="1" dirty="0" smtClean="0">
                <a:cs typeface="B Kamran" pitchFamily="2" charset="-78"/>
              </a:rPr>
              <a:t> </a:t>
            </a:r>
            <a:endParaRPr lang="fa-IR" sz="2400" b="1" dirty="0" smtClean="0">
              <a:cs typeface="B Kamran" pitchFamily="2" charset="-78"/>
            </a:endParaRPr>
          </a:p>
          <a:p>
            <a:pPr algn="just"/>
            <a:r>
              <a:rPr lang="fa-IR" sz="2400" b="1" dirty="0" smtClean="0">
                <a:cs typeface="B Kamran" pitchFamily="2" charset="-78"/>
              </a:rPr>
              <a:t>میوه این گیاه قابض است و به بهبود عملکرد دستگاه گوارش کمک می کند</a:t>
            </a:r>
            <a:r>
              <a:rPr lang="en-US" sz="2400" b="1" dirty="0" smtClean="0">
                <a:cs typeface="B Kamran" pitchFamily="2" charset="-78"/>
              </a:rPr>
              <a:t>. </a:t>
            </a:r>
            <a:r>
              <a:rPr lang="fa-IR" sz="2400" b="1" dirty="0" smtClean="0">
                <a:cs typeface="B Kamran" pitchFamily="2" charset="-78"/>
              </a:rPr>
              <a:t>افرادی که دچار بواسیر یا شقاق باشند می توانند از اثرات درمانی آن سود بجویند و در جوشانده این گیاه بنشینند تا عارضه برطرف شود. میوه و برگ آن ادرار را افزایش می دهد و مقدار زیاد آن برای کلیه مضر است. این گیاه در درمان سر درد هم مفید است. این دارو جهت رفع اختلالات قاعدگی و یائسگی به کار می‌رود. پنج انگشت، گیاه بسیار مؤثری برای درمان اختلالات قاعدگی است</a:t>
            </a:r>
            <a:r>
              <a:rPr lang="en-US" sz="2400" b="1" dirty="0" smtClean="0">
                <a:cs typeface="B Kamran" pitchFamily="2" charset="-78"/>
              </a:rPr>
              <a:t>. </a:t>
            </a:r>
            <a:r>
              <a:rPr lang="fa-IR" sz="2400" b="1" dirty="0" smtClean="0">
                <a:cs typeface="B Kamran" pitchFamily="2" charset="-78"/>
              </a:rPr>
              <a:t>میوه این گیاه اثرات درمانی زیادی برای رحم دارد. قاعدگی را تنظیم می‌کند و برگ این گیاه ورم‌های رحمی را بهبود می بخشد و عفونت را پاک می سازد</a:t>
            </a:r>
            <a:r>
              <a:rPr lang="en-US" sz="2400" b="1" dirty="0" smtClean="0">
                <a:cs typeface="B Kamran" pitchFamily="2" charset="-78"/>
              </a:rPr>
              <a:t>. </a:t>
            </a:r>
            <a:r>
              <a:rPr lang="fa-IR" sz="2400" b="1" dirty="0" smtClean="0">
                <a:cs typeface="B Kamran" pitchFamily="2" charset="-78"/>
              </a:rPr>
              <a:t>فواید آن به قدری زیاد است که از این گیاه در قرص‌های گیاهی مورداستفاده برای تنظیم قاعدگی و کاهش خونریزی استفاده می شود.</a:t>
            </a:r>
          </a:p>
          <a:p>
            <a:pPr algn="just">
              <a:buNone/>
            </a:pPr>
            <a:endParaRPr lang="fa-IR" sz="2400" b="1" dirty="0">
              <a:cs typeface="B Kamran" pitchFamily="2" charset="-78"/>
            </a:endParaRPr>
          </a:p>
        </p:txBody>
      </p:sp>
      <p:pic>
        <p:nvPicPr>
          <p:cNvPr id="17410" name="Picture 2" descr="E:\pic\پنج انگشت.png"/>
          <p:cNvPicPr>
            <a:picLocks noChangeAspect="1" noChangeArrowheads="1"/>
          </p:cNvPicPr>
          <p:nvPr/>
        </p:nvPicPr>
        <p:blipFill>
          <a:blip r:embed="rId2" cstate="print"/>
          <a:srcRect l="9668" t="10579" r="6610" b="4834"/>
          <a:stretch>
            <a:fillRect/>
          </a:stretch>
        </p:blipFill>
        <p:spPr bwMode="auto">
          <a:xfrm>
            <a:off x="214282" y="1643050"/>
            <a:ext cx="3143304" cy="44291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914400" y="214290"/>
            <a:ext cx="7772400" cy="5805510"/>
          </a:xfrm>
        </p:spPr>
        <p:txBody>
          <a:bodyPr>
            <a:normAutofit/>
          </a:bodyPr>
          <a:lstStyle/>
          <a:p>
            <a:pPr algn="just"/>
            <a:r>
              <a:rPr lang="en-US" sz="2400" dirty="0" smtClean="0">
                <a:cs typeface="B Kamran" pitchFamily="2" charset="-78"/>
              </a:rPr>
              <a:t> </a:t>
            </a:r>
            <a:r>
              <a:rPr lang="en-US" sz="5400" dirty="0" smtClean="0">
                <a:cs typeface="Far.Narenj" pitchFamily="2" charset="-78"/>
              </a:rPr>
              <a:t>  </a:t>
            </a:r>
            <a:r>
              <a:rPr lang="fa-IR" sz="5400" b="1" dirty="0" smtClean="0">
                <a:solidFill>
                  <a:srgbClr val="C00000"/>
                </a:solidFill>
                <a:cs typeface="Far.Narenj" pitchFamily="2" charset="-78"/>
              </a:rPr>
              <a:t>مکانیسم اثر</a:t>
            </a:r>
            <a:endParaRPr lang="en-US" sz="2400" b="1" dirty="0" smtClean="0">
              <a:solidFill>
                <a:srgbClr val="C00000"/>
              </a:solidFill>
              <a:cs typeface="Far.Narenj" pitchFamily="2" charset="-78"/>
            </a:endParaRPr>
          </a:p>
          <a:p>
            <a:pPr algn="just"/>
            <a:r>
              <a:rPr lang="fa-IR" sz="2400" dirty="0" smtClean="0">
                <a:cs typeface="B Kamran" pitchFamily="2" charset="-78"/>
              </a:rPr>
              <a:t>مکانیسم دقیق اثر این گیاه مشخص نیست ولی مطالعات نشان داده است که این گیاه تحریک کننده</a:t>
            </a:r>
            <a:r>
              <a:rPr lang="en-US" sz="2400" dirty="0" smtClean="0">
                <a:cs typeface="B Kamran" pitchFamily="2" charset="-78"/>
              </a:rPr>
              <a:t>(agonist) </a:t>
            </a:r>
            <a:r>
              <a:rPr lang="fa-IR" sz="2400" dirty="0" smtClean="0">
                <a:cs typeface="B Kamran" pitchFamily="2" charset="-78"/>
              </a:rPr>
              <a:t>گیرنده‌های دوپامین نوع دوم</a:t>
            </a:r>
            <a:r>
              <a:rPr lang="en-US" sz="2400" dirty="0" smtClean="0">
                <a:cs typeface="B Kamran" pitchFamily="2" charset="-78"/>
              </a:rPr>
              <a:t>(D2) </a:t>
            </a:r>
            <a:r>
              <a:rPr lang="fa-IR" sz="2400" dirty="0" smtClean="0">
                <a:cs typeface="B Kamran" pitchFamily="2" charset="-78"/>
              </a:rPr>
              <a:t>است و باعث کاهش ترشح پرولاکتین می شود. به نظرمی‌رسد گیاه پنج انگشت با اثر بر محور هیپوتالاموس ـ هیپوفیز اثر خود را اعمال می‌کند. این گیاه باعث کاهش آزاد شدن</a:t>
            </a:r>
            <a:r>
              <a:rPr lang="en-US" sz="2400" dirty="0" smtClean="0">
                <a:cs typeface="B Kamran" pitchFamily="2" charset="-78"/>
              </a:rPr>
              <a:t> FSH </a:t>
            </a:r>
            <a:r>
              <a:rPr lang="fa-IR" sz="2400" dirty="0" smtClean="0">
                <a:cs typeface="B Kamran" pitchFamily="2" charset="-78"/>
              </a:rPr>
              <a:t>و افزایش آزاد شدن</a:t>
            </a:r>
            <a:r>
              <a:rPr lang="en-US" sz="2400" dirty="0" smtClean="0">
                <a:cs typeface="B Kamran" pitchFamily="2" charset="-78"/>
              </a:rPr>
              <a:t> LH </a:t>
            </a:r>
            <a:r>
              <a:rPr lang="fa-IR" sz="2400" dirty="0" smtClean="0">
                <a:cs typeface="B Kamran" pitchFamily="2" charset="-78"/>
              </a:rPr>
              <a:t>و پرولاکتین از هیپوفیز می‌گردد. هورمون‌های</a:t>
            </a:r>
            <a:r>
              <a:rPr lang="en-US" sz="2400" dirty="0" smtClean="0">
                <a:cs typeface="B Kamran" pitchFamily="2" charset="-78"/>
              </a:rPr>
              <a:t> FSH </a:t>
            </a:r>
            <a:r>
              <a:rPr lang="fa-IR" sz="2400" dirty="0" smtClean="0">
                <a:cs typeface="B Kamran" pitchFamily="2" charset="-78"/>
              </a:rPr>
              <a:t>و</a:t>
            </a:r>
            <a:r>
              <a:rPr lang="en-US" sz="2400" dirty="0" smtClean="0">
                <a:cs typeface="B Kamran" pitchFamily="2" charset="-78"/>
              </a:rPr>
              <a:t> LH </a:t>
            </a:r>
            <a:r>
              <a:rPr lang="fa-IR" sz="2400" dirty="0" smtClean="0">
                <a:cs typeface="B Kamran" pitchFamily="2" charset="-78"/>
              </a:rPr>
              <a:t>در تولید استروژن ( هورمون جنسی زنانه ) از تخمدان‌ها و دوره تخمک گذاری در خانم‌ها موثرند. مطالعات نشان داده است که گیاه پنج‌انگشت حاوی ترکیبات استروژنیک نمی‌باشد و مستقیماً بر روی تخمدان‌ها تاثیر نمی‌گذارد. برخی مطالعات هم اثر این گیاه بر گیرنده‌های اوپیوئیدی را نشان داده اند.</a:t>
            </a:r>
          </a:p>
          <a:p>
            <a:pPr algn="just">
              <a:buNone/>
            </a:pPr>
            <a:endParaRPr lang="fa-IR" sz="2400" dirty="0">
              <a:cs typeface="B Kamran" pitchFamily="2" charset="-78"/>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400">
              <a:cs typeface="B Kamran" pitchFamily="2" charset="-78"/>
            </a:endParaRPr>
          </a:p>
        </p:txBody>
      </p:sp>
      <p:graphicFrame>
        <p:nvGraphicFramePr>
          <p:cNvPr id="4" name="Content Placeholder 3"/>
          <p:cNvGraphicFramePr>
            <a:graphicFrameLocks noGrp="1"/>
          </p:cNvGraphicFramePr>
          <p:nvPr>
            <p:ph sz="quarter" idx="1"/>
          </p:nvPr>
        </p:nvGraphicFramePr>
        <p:xfrm>
          <a:off x="914400" y="1447800"/>
          <a:ext cx="7772400" cy="1706880"/>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2000" b="1" dirty="0">
                          <a:solidFill>
                            <a:srgbClr val="333333"/>
                          </a:solidFill>
                          <a:latin typeface="Calibri"/>
                          <a:ea typeface="Times New Roman"/>
                          <a:cs typeface="B Lotus" pitchFamily="2" charset="-78"/>
                        </a:rPr>
                        <a:t>نام تجاری دارو</a:t>
                      </a:r>
                      <a:endParaRPr lang="en-US" sz="3600"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000" b="1" dirty="0">
                          <a:solidFill>
                            <a:srgbClr val="333333"/>
                          </a:solidFill>
                          <a:latin typeface="Calibri"/>
                          <a:ea typeface="Times New Roman"/>
                          <a:cs typeface="B Lotus" pitchFamily="2" charset="-78"/>
                        </a:rPr>
                        <a:t>تولیدکننده [</a:t>
                      </a:r>
                      <a:r>
                        <a:rPr lang="fa-IR" sz="2000" b="1" dirty="0" smtClean="0">
                          <a:solidFill>
                            <a:srgbClr val="333333"/>
                          </a:solidFill>
                          <a:latin typeface="Calibri"/>
                          <a:ea typeface="Times New Roman"/>
                          <a:cs typeface="B Lotus" pitchFamily="2" charset="-78"/>
                        </a:rPr>
                        <a:t>کشور</a:t>
                      </a:r>
                      <a:r>
                        <a:rPr lang="fa-IR" sz="2000" b="1" dirty="0">
                          <a:solidFill>
                            <a:srgbClr val="333333"/>
                          </a:solidFill>
                          <a:latin typeface="Times New Roman"/>
                          <a:ea typeface="Times New Roman"/>
                          <a:cs typeface="B Lotus" pitchFamily="2" charset="-78"/>
                        </a:rPr>
                        <a:t>]</a:t>
                      </a:r>
                      <a:endParaRPr lang="en-US" sz="36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000" dirty="0">
                          <a:solidFill>
                            <a:srgbClr val="000000"/>
                          </a:solidFill>
                          <a:latin typeface="Calibri"/>
                          <a:ea typeface="Times New Roman"/>
                          <a:cs typeface="B Lotus" pitchFamily="2" charset="-78"/>
                        </a:rPr>
                        <a:t>قطره ویتاگنوس</a:t>
                      </a:r>
                      <a:endParaRPr lang="en-US" sz="36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000">
                          <a:solidFill>
                            <a:srgbClr val="333333"/>
                          </a:solidFill>
                          <a:latin typeface="Calibri"/>
                          <a:ea typeface="Times New Roman"/>
                          <a:cs typeface="B Lotus" pitchFamily="2" charset="-78"/>
                        </a:rPr>
                        <a:t>داروسازی پور سینا [ ایران ] </a:t>
                      </a:r>
                      <a:endParaRPr lang="en-US" sz="360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000" dirty="0">
                          <a:solidFill>
                            <a:srgbClr val="000000"/>
                          </a:solidFill>
                          <a:latin typeface="Calibri"/>
                          <a:ea typeface="Times New Roman"/>
                          <a:cs typeface="B Lotus" pitchFamily="2" charset="-78"/>
                        </a:rPr>
                        <a:t>قرص ویتاگنوس</a:t>
                      </a:r>
                      <a:endParaRPr lang="en-US" sz="36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000" dirty="0">
                          <a:solidFill>
                            <a:srgbClr val="284775"/>
                          </a:solidFill>
                          <a:latin typeface="Calibri"/>
                          <a:ea typeface="Times New Roman"/>
                          <a:cs typeface="B Lotus" pitchFamily="2" charset="-78"/>
                        </a:rPr>
                        <a:t>داروسازی پور سینا [ ایران ] </a:t>
                      </a:r>
                      <a:endParaRPr lang="en-US" sz="36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000">
                          <a:solidFill>
                            <a:srgbClr val="000000"/>
                          </a:solidFill>
                          <a:latin typeface="Calibri"/>
                          <a:ea typeface="Times New Roman"/>
                          <a:cs typeface="B Lotus" pitchFamily="2" charset="-78"/>
                        </a:rPr>
                        <a:t>قطره آنتی ميگرن</a:t>
                      </a:r>
                      <a:endParaRPr lang="en-US" sz="360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000" dirty="0">
                          <a:solidFill>
                            <a:srgbClr val="333333"/>
                          </a:solidFill>
                          <a:latin typeface="Calibri"/>
                          <a:ea typeface="Times New Roman"/>
                          <a:cs typeface="B Lotus" pitchFamily="2" charset="-78"/>
                        </a:rPr>
                        <a:t>داروسازی گل دارو [ ایران ] </a:t>
                      </a:r>
                      <a:endParaRPr lang="en-US" sz="3600" dirty="0">
                        <a:latin typeface="Calibri"/>
                        <a:ea typeface="Calibri"/>
                        <a:cs typeface="B Lotus" pitchFamily="2" charset="-78"/>
                      </a:endParaRPr>
                    </a:p>
                  </a:txBody>
                  <a:tcPr marL="38100" marR="38100" marT="38100" marB="38100" anchor="ctr"/>
                </a:tc>
              </a:tr>
            </a:tbl>
          </a:graphicData>
        </a:graphic>
      </p:graphicFrame>
      <p:pic>
        <p:nvPicPr>
          <p:cNvPr id="18434" name="Picture 2" descr="E:\pic\قرص-ویتاگنوس.jpg"/>
          <p:cNvPicPr>
            <a:picLocks noChangeAspect="1" noChangeArrowheads="1"/>
          </p:cNvPicPr>
          <p:nvPr/>
        </p:nvPicPr>
        <p:blipFill>
          <a:blip r:embed="rId2"/>
          <a:srcRect/>
          <a:stretch>
            <a:fillRect/>
          </a:stretch>
        </p:blipFill>
        <p:spPr bwMode="auto">
          <a:xfrm>
            <a:off x="357158" y="3571876"/>
            <a:ext cx="3571900" cy="2778144"/>
          </a:xfrm>
          <a:prstGeom prst="rect">
            <a:avLst/>
          </a:prstGeom>
          <a:noFill/>
        </p:spPr>
      </p:pic>
      <p:pic>
        <p:nvPicPr>
          <p:cNvPr id="5" name="Picture 4" descr="E:\pic\antimigrain-fa1.png"/>
          <p:cNvPicPr>
            <a:picLocks noChangeAspect="1" noChangeArrowheads="1"/>
          </p:cNvPicPr>
          <p:nvPr/>
        </p:nvPicPr>
        <p:blipFill>
          <a:blip r:embed="rId3"/>
          <a:srcRect/>
          <a:stretch>
            <a:fillRect/>
          </a:stretch>
        </p:blipFill>
        <p:spPr bwMode="auto">
          <a:xfrm>
            <a:off x="5461000" y="2857496"/>
            <a:ext cx="3683000" cy="368300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a:cs typeface="B Kamran" pitchFamily="2" charset="-78"/>
            </a:endParaRPr>
          </a:p>
        </p:txBody>
      </p:sp>
      <p:sp>
        <p:nvSpPr>
          <p:cNvPr id="3" name="Content Placeholder 2"/>
          <p:cNvSpPr>
            <a:spLocks noGrp="1"/>
          </p:cNvSpPr>
          <p:nvPr>
            <p:ph sz="quarter" idx="1"/>
          </p:nvPr>
        </p:nvSpPr>
        <p:spPr>
          <a:xfrm>
            <a:off x="914400" y="571480"/>
            <a:ext cx="7772400" cy="5572164"/>
          </a:xfrm>
        </p:spPr>
        <p:txBody>
          <a:bodyPr>
            <a:normAutofit/>
          </a:bodyPr>
          <a:lstStyle/>
          <a:p>
            <a:pPr algn="just"/>
            <a:r>
              <a:rPr lang="en-US" sz="2800" dirty="0">
                <a:cs typeface="B Kamran" pitchFamily="2" charset="-78"/>
              </a:rPr>
              <a:t>   </a:t>
            </a:r>
            <a:r>
              <a:rPr lang="fa-IR" sz="4800" i="1" dirty="0">
                <a:solidFill>
                  <a:srgbClr val="C00000"/>
                </a:solidFill>
                <a:cs typeface="B Tabassom" pitchFamily="2" charset="-78"/>
              </a:rPr>
              <a:t>موارد منع </a:t>
            </a:r>
            <a:r>
              <a:rPr lang="fa-IR" sz="4800" i="1" dirty="0" smtClean="0">
                <a:solidFill>
                  <a:srgbClr val="C00000"/>
                </a:solidFill>
                <a:cs typeface="B Tabassom" pitchFamily="2" charset="-78"/>
              </a:rPr>
              <a:t>مصرف</a:t>
            </a:r>
          </a:p>
          <a:p>
            <a:pPr algn="just"/>
            <a:endParaRPr lang="fa-IR" sz="2800" dirty="0" smtClean="0">
              <a:cs typeface="B Kamran" pitchFamily="2" charset="-78"/>
            </a:endParaRPr>
          </a:p>
          <a:p>
            <a:pPr algn="just"/>
            <a:r>
              <a:rPr lang="fa-IR" sz="2800" dirty="0" smtClean="0">
                <a:cs typeface="B Kamran" pitchFamily="2" charset="-78"/>
              </a:rPr>
              <a:t>عفونت </a:t>
            </a:r>
            <a:r>
              <a:rPr lang="fa-IR" sz="2800" dirty="0">
                <a:cs typeface="B Kamran" pitchFamily="2" charset="-78"/>
              </a:rPr>
              <a:t>کنترل نشده، با ترشح قابل مشاهده و یا با قرمزی زخم با پهنای 3 سانتیمتر</a:t>
            </a:r>
            <a:r>
              <a:rPr lang="en-US" sz="2800" dirty="0">
                <a:cs typeface="B Kamran" pitchFamily="2" charset="-78"/>
              </a:rPr>
              <a:t>. </a:t>
            </a:r>
            <a:endParaRPr lang="fa-IR" sz="2800" dirty="0" smtClean="0">
              <a:cs typeface="B Kamran" pitchFamily="2" charset="-78"/>
            </a:endParaRPr>
          </a:p>
          <a:p>
            <a:pPr algn="just"/>
            <a:r>
              <a:rPr lang="fa-IR" sz="2800" dirty="0" smtClean="0">
                <a:cs typeface="B Kamran" pitchFamily="2" charset="-78"/>
              </a:rPr>
              <a:t>درگیری </a:t>
            </a:r>
            <a:r>
              <a:rPr lang="fa-IR" sz="2800" dirty="0">
                <a:cs typeface="B Kamran" pitchFamily="2" charset="-78"/>
              </a:rPr>
              <a:t>استخوان در ناحیه زخم و یا وجود استئومیلیت (عفونت </a:t>
            </a:r>
            <a:r>
              <a:rPr lang="fa-IR" sz="2800" dirty="0" smtClean="0">
                <a:cs typeface="B Kamran" pitchFamily="2" charset="-78"/>
              </a:rPr>
              <a:t>استخوانی).</a:t>
            </a:r>
          </a:p>
          <a:p>
            <a:pPr algn="just"/>
            <a:r>
              <a:rPr lang="fa-IR" sz="2800" dirty="0" smtClean="0">
                <a:cs typeface="B Kamran" pitchFamily="2" charset="-78"/>
              </a:rPr>
              <a:t>بارداری </a:t>
            </a:r>
            <a:r>
              <a:rPr lang="fa-IR" sz="2800" dirty="0">
                <a:cs typeface="B Kamran" pitchFamily="2" charset="-78"/>
              </a:rPr>
              <a:t>و شیردهی</a:t>
            </a:r>
            <a:r>
              <a:rPr lang="en-US" sz="2800" dirty="0">
                <a:cs typeface="B Kamran" pitchFamily="2" charset="-78"/>
              </a:rPr>
              <a:t>. </a:t>
            </a:r>
            <a:endParaRPr lang="fa-IR" sz="2800" dirty="0" smtClean="0">
              <a:cs typeface="B Kamran" pitchFamily="2" charset="-78"/>
            </a:endParaRPr>
          </a:p>
          <a:p>
            <a:pPr algn="just">
              <a:buNone/>
            </a:pPr>
            <a:r>
              <a:rPr lang="fa-IR" sz="2800" dirty="0" smtClean="0">
                <a:cs typeface="B Kamran" pitchFamily="2" charset="-78"/>
              </a:rPr>
              <a:t>هرگونه </a:t>
            </a:r>
            <a:r>
              <a:rPr lang="fa-IR" sz="2800" dirty="0">
                <a:cs typeface="B Kamran" pitchFamily="2" charset="-78"/>
              </a:rPr>
              <a:t>سابقه آلرژی به دارو</a:t>
            </a:r>
            <a:r>
              <a:rPr lang="en-US" sz="2800" dirty="0">
                <a:cs typeface="B Kamran" pitchFamily="2" charset="-78"/>
              </a:rPr>
              <a:t>. </a:t>
            </a:r>
            <a:endParaRPr lang="fa-IR" sz="2800" dirty="0" smtClean="0">
              <a:cs typeface="B Kamran" pitchFamily="2" charset="-78"/>
            </a:endParaRPr>
          </a:p>
          <a:p>
            <a:pPr algn="just">
              <a:buNone/>
            </a:pPr>
            <a:r>
              <a:rPr lang="fa-IR" sz="2800" dirty="0" smtClean="0">
                <a:cs typeface="B Kamran" pitchFamily="2" charset="-78"/>
              </a:rPr>
              <a:t>نارسایی </a:t>
            </a:r>
            <a:r>
              <a:rPr lang="fa-IR" sz="2800" dirty="0">
                <a:cs typeface="B Kamran" pitchFamily="2" charset="-78"/>
              </a:rPr>
              <a:t>کلیه در سطحی که مقدار کراتینین خون به بیش از 5/2 برسد (در صورتی که کراتینین بین 5/2-5/1 باشد به جای روزانه دو کپسول، روزی 1 کپسول استفاده </a:t>
            </a:r>
            <a:r>
              <a:rPr lang="fa-IR" sz="2800" dirty="0" smtClean="0">
                <a:cs typeface="B Kamran" pitchFamily="2" charset="-78"/>
              </a:rPr>
              <a:t>شود.</a:t>
            </a:r>
          </a:p>
          <a:p>
            <a:pPr algn="just">
              <a:buNone/>
            </a:pPr>
            <a:r>
              <a:rPr lang="fa-IR" sz="2800" dirty="0" smtClean="0">
                <a:cs typeface="B Kamran" pitchFamily="2" charset="-78"/>
              </a:rPr>
              <a:t>بچه </a:t>
            </a:r>
            <a:r>
              <a:rPr lang="fa-IR" sz="2800" dirty="0">
                <a:cs typeface="B Kamran" pitchFamily="2" charset="-78"/>
              </a:rPr>
              <a:t>های زیر 15 </a:t>
            </a:r>
            <a:r>
              <a:rPr lang="fa-IR" sz="2800" dirty="0" smtClean="0">
                <a:cs typeface="B Kamran" pitchFamily="2" charset="-78"/>
              </a:rPr>
              <a:t>سال</a:t>
            </a: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5400" dirty="0" smtClean="0">
                <a:solidFill>
                  <a:srgbClr val="C00000"/>
                </a:solidFill>
                <a:cs typeface="Far.Arash" pitchFamily="2" charset="-78"/>
              </a:rPr>
              <a:t>کرفس </a:t>
            </a:r>
            <a:endParaRPr lang="fa-IR" sz="5400" dirty="0">
              <a:solidFill>
                <a:srgbClr val="C00000"/>
              </a:solidFill>
              <a:cs typeface="Far.Arash" pitchFamily="2" charset="-78"/>
            </a:endParaRPr>
          </a:p>
        </p:txBody>
      </p:sp>
      <p:sp>
        <p:nvSpPr>
          <p:cNvPr id="3" name="Content Placeholder 2"/>
          <p:cNvSpPr>
            <a:spLocks noGrp="1"/>
          </p:cNvSpPr>
          <p:nvPr>
            <p:ph sz="quarter" idx="1"/>
          </p:nvPr>
        </p:nvSpPr>
        <p:spPr>
          <a:xfrm>
            <a:off x="642910" y="1714464"/>
            <a:ext cx="8272466" cy="5143536"/>
          </a:xfrm>
        </p:spPr>
        <p:txBody>
          <a:bodyPr>
            <a:normAutofit fontScale="92500" lnSpcReduction="20000"/>
          </a:bodyPr>
          <a:lstStyle/>
          <a:p>
            <a:r>
              <a:rPr lang="en-US" sz="2400" b="1" dirty="0" smtClean="0">
                <a:cs typeface="B Kamran" pitchFamily="2" charset="-78"/>
              </a:rPr>
              <a:t> </a:t>
            </a:r>
            <a:r>
              <a:rPr lang="en-US" sz="3100" b="1" dirty="0" smtClean="0">
                <a:cs typeface="B Kamran" pitchFamily="2" charset="-78"/>
              </a:rPr>
              <a:t>  </a:t>
            </a:r>
            <a:r>
              <a:rPr lang="fa-IR" sz="6300" b="1" dirty="0" smtClean="0">
                <a:solidFill>
                  <a:srgbClr val="7030A0"/>
                </a:solidFill>
                <a:cs typeface="Far.Narenj" pitchFamily="2" charset="-78"/>
              </a:rPr>
              <a:t>موارد مصرف</a:t>
            </a:r>
            <a:endParaRPr lang="en-US" sz="3100" b="1" dirty="0" smtClean="0">
              <a:solidFill>
                <a:srgbClr val="7030A0"/>
              </a:solidFill>
              <a:cs typeface="Far.Narenj" pitchFamily="2" charset="-78"/>
            </a:endParaRPr>
          </a:p>
          <a:p>
            <a:r>
              <a:rPr lang="fa-IR" sz="3100" b="1" dirty="0" smtClean="0">
                <a:cs typeface="B Kamran" pitchFamily="2" charset="-78"/>
              </a:rPr>
              <a:t>نام علمی گیاه:</a:t>
            </a:r>
            <a:r>
              <a:rPr lang="en-US" sz="3100" b="1" dirty="0" err="1" smtClean="0">
                <a:cs typeface="B Kamran" pitchFamily="2" charset="-78"/>
              </a:rPr>
              <a:t>Apium</a:t>
            </a:r>
            <a:r>
              <a:rPr lang="en-US" sz="3100" b="1" dirty="0" smtClean="0">
                <a:cs typeface="B Kamran" pitchFamily="2" charset="-78"/>
              </a:rPr>
              <a:t> </a:t>
            </a:r>
            <a:r>
              <a:rPr lang="en-US" sz="3100" b="1" dirty="0" err="1" smtClean="0">
                <a:cs typeface="B Kamran" pitchFamily="2" charset="-78"/>
              </a:rPr>
              <a:t>graveolens</a:t>
            </a:r>
            <a:r>
              <a:rPr lang="en-US" sz="3100" b="1" dirty="0" smtClean="0">
                <a:cs typeface="B Kamran" pitchFamily="2" charset="-78"/>
              </a:rPr>
              <a:t> </a:t>
            </a:r>
            <a:br>
              <a:rPr lang="en-US" sz="3100" b="1" dirty="0" smtClean="0">
                <a:cs typeface="B Kamran" pitchFamily="2" charset="-78"/>
              </a:rPr>
            </a:br>
            <a:r>
              <a:rPr lang="fa-IR" sz="3100" b="1" dirty="0" smtClean="0">
                <a:cs typeface="B Kamran" pitchFamily="2" charset="-78"/>
              </a:rPr>
              <a:t>نام انگلیسی گیاه:</a:t>
            </a:r>
            <a:r>
              <a:rPr lang="en-US" sz="3100" b="1" dirty="0" smtClean="0">
                <a:cs typeface="B Kamran" pitchFamily="2" charset="-78"/>
              </a:rPr>
              <a:t>Celery </a:t>
            </a:r>
            <a:br>
              <a:rPr lang="en-US" sz="3100" b="1" dirty="0" smtClean="0">
                <a:cs typeface="B Kamran" pitchFamily="2" charset="-78"/>
              </a:rPr>
            </a:br>
            <a:r>
              <a:rPr lang="fa-IR" sz="3100" b="1" dirty="0" smtClean="0">
                <a:cs typeface="B Kamran" pitchFamily="2" charset="-78"/>
              </a:rPr>
              <a:t>بخش مورد استفاده: تخم</a:t>
            </a:r>
            <a:r>
              <a:rPr lang="en-US" sz="3100" b="1" dirty="0" smtClean="0">
                <a:cs typeface="B Kamran" pitchFamily="2" charset="-78"/>
              </a:rPr>
              <a:t> </a:t>
            </a:r>
            <a:br>
              <a:rPr lang="en-US" sz="3100" b="1" dirty="0" smtClean="0">
                <a:cs typeface="B Kamran" pitchFamily="2" charset="-78"/>
              </a:rPr>
            </a:br>
            <a:r>
              <a:rPr lang="fa-IR" sz="3100" b="1" dirty="0" smtClean="0">
                <a:cs typeface="B Kamran" pitchFamily="2" charset="-78"/>
              </a:rPr>
              <a:t>اثرات درمانی گیاه کرفس</a:t>
            </a:r>
            <a:r>
              <a:rPr lang="en-US" sz="3100" b="1" dirty="0" smtClean="0">
                <a:cs typeface="B Kamran" pitchFamily="2" charset="-78"/>
              </a:rPr>
              <a:t>: </a:t>
            </a:r>
            <a:br>
              <a:rPr lang="en-US" sz="3100" b="1" dirty="0" smtClean="0">
                <a:cs typeface="B Kamran" pitchFamily="2" charset="-78"/>
              </a:rPr>
            </a:br>
            <a:r>
              <a:rPr lang="fa-IR" sz="3100" b="1" dirty="0" smtClean="0">
                <a:cs typeface="B Kamran" pitchFamily="2" charset="-78"/>
              </a:rPr>
              <a:t>محرک تمایلات جنسی، ضد انگل، آنتی اسپاسمودیک، ضد نفخ، دیورتیک، به عنوان داروئی که قاعدگی را جلو می اندازد</a:t>
            </a:r>
            <a:r>
              <a:rPr lang="en-US" sz="3100" b="1" dirty="0" smtClean="0">
                <a:cs typeface="B Kamran" pitchFamily="2" charset="-78"/>
              </a:rPr>
              <a:t>(</a:t>
            </a:r>
            <a:r>
              <a:rPr lang="en-US" sz="3100" b="1" dirty="0" err="1" smtClean="0">
                <a:cs typeface="B Kamran" pitchFamily="2" charset="-78"/>
              </a:rPr>
              <a:t>emmenagogue</a:t>
            </a:r>
            <a:r>
              <a:rPr lang="en-US" sz="3100" b="1" dirty="0" smtClean="0">
                <a:cs typeface="B Kamran" pitchFamily="2" charset="-78"/>
              </a:rPr>
              <a:t>)</a:t>
            </a:r>
            <a:r>
              <a:rPr lang="fa-IR" sz="3100" b="1" dirty="0" smtClean="0">
                <a:cs typeface="B Kamran" pitchFamily="2" charset="-78"/>
              </a:rPr>
              <a:t>، ملین، آرامبخش و تنظیم کننده فشار خون است</a:t>
            </a:r>
            <a:r>
              <a:rPr lang="en-US" sz="3100" b="1" dirty="0" smtClean="0">
                <a:cs typeface="B Kamran" pitchFamily="2" charset="-78"/>
              </a:rPr>
              <a:t>. </a:t>
            </a:r>
            <a:br>
              <a:rPr lang="en-US" sz="3100" b="1" dirty="0" smtClean="0">
                <a:cs typeface="B Kamran" pitchFamily="2" charset="-78"/>
              </a:rPr>
            </a:br>
            <a:r>
              <a:rPr lang="fa-IR" sz="3100" b="1" dirty="0" smtClean="0">
                <a:cs typeface="B Kamran" pitchFamily="2" charset="-78"/>
              </a:rPr>
              <a:t>کرفس به عنوان دیورتیک ملایم و ضد عفونی کننده مجاری ادارای شناخته شده است و علائم آنفلوانزا و دردهای سرماخوردگی را کاهش می دهد</a:t>
            </a:r>
            <a:r>
              <a:rPr lang="en-US" sz="3100" b="1" dirty="0" smtClean="0">
                <a:cs typeface="B Kamran" pitchFamily="2" charset="-78"/>
              </a:rPr>
              <a:t>. </a:t>
            </a:r>
            <a:br>
              <a:rPr lang="en-US" sz="3100" b="1" dirty="0" smtClean="0">
                <a:cs typeface="B Kamran" pitchFamily="2" charset="-78"/>
              </a:rPr>
            </a:br>
            <a:r>
              <a:rPr lang="fa-IR" sz="3100" b="1" dirty="0" smtClean="0">
                <a:cs typeface="B Kamran" pitchFamily="2" charset="-78"/>
              </a:rPr>
              <a:t>اثرات ملایمی در دردهای با منشاء عصبی دارد</a:t>
            </a:r>
            <a:r>
              <a:rPr lang="en-US" sz="3100" b="1" dirty="0" smtClean="0">
                <a:cs typeface="B Kamran" pitchFamily="2" charset="-78"/>
              </a:rPr>
              <a:t>. </a:t>
            </a:r>
            <a:br>
              <a:rPr lang="en-US" sz="3100" b="1" dirty="0" smtClean="0">
                <a:cs typeface="B Kamran" pitchFamily="2" charset="-78"/>
              </a:rPr>
            </a:br>
            <a:r>
              <a:rPr lang="fa-IR" sz="3100" b="1" dirty="0" smtClean="0">
                <a:cs typeface="B Kamran" pitchFamily="2" charset="-78"/>
              </a:rPr>
              <a:t>دانشمندان بر روی اثرات ضد سرطان کرفس در حال مطالعه هستند</a:t>
            </a:r>
            <a:r>
              <a:rPr lang="en-US" sz="3100" b="1" dirty="0" smtClean="0">
                <a:cs typeface="B Kamran" pitchFamily="2" charset="-78"/>
              </a:rPr>
              <a:t>.</a:t>
            </a:r>
            <a:endParaRPr lang="en-US" sz="3100" b="1" dirty="0">
              <a:cs typeface="B Kamran" pitchFamily="2" charset="-78"/>
            </a:endParaRPr>
          </a:p>
        </p:txBody>
      </p:sp>
      <p:pic>
        <p:nvPicPr>
          <p:cNvPr id="19458" name="Picture 2" descr="E:\pic\Apium_graveolens_seeds.jpg"/>
          <p:cNvPicPr>
            <a:picLocks noChangeAspect="1" noChangeArrowheads="1"/>
          </p:cNvPicPr>
          <p:nvPr/>
        </p:nvPicPr>
        <p:blipFill>
          <a:blip r:embed="rId2" cstate="print"/>
          <a:srcRect/>
          <a:stretch>
            <a:fillRect/>
          </a:stretch>
        </p:blipFill>
        <p:spPr bwMode="auto">
          <a:xfrm>
            <a:off x="214282" y="0"/>
            <a:ext cx="4643470" cy="2357430"/>
          </a:xfrm>
          <a:prstGeom prst="rect">
            <a:avLst/>
          </a:prstGeom>
          <a:noFill/>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400">
              <a:cs typeface="B Kamran" pitchFamily="2" charset="-78"/>
            </a:endParaRPr>
          </a:p>
        </p:txBody>
      </p:sp>
      <p:graphicFrame>
        <p:nvGraphicFramePr>
          <p:cNvPr id="4" name="Content Placeholder 3"/>
          <p:cNvGraphicFramePr>
            <a:graphicFrameLocks noGrp="1"/>
          </p:cNvGraphicFramePr>
          <p:nvPr>
            <p:ph sz="quarter" idx="1"/>
          </p:nvPr>
        </p:nvGraphicFramePr>
        <p:xfrm>
          <a:off x="914400" y="1447800"/>
          <a:ext cx="7772400" cy="1766888"/>
        </p:xfrm>
        <a:graphic>
          <a:graphicData uri="http://schemas.openxmlformats.org/drawingml/2006/table">
            <a:tbl>
              <a:tblPr rtl="1" firstRow="1" bandRow="1">
                <a:tableStyleId>{5C22544A-7EE6-4342-B048-85BDC9FD1C3A}</a:tableStyleId>
              </a:tblPr>
              <a:tblGrid>
                <a:gridCol w="3886200"/>
                <a:gridCol w="3886200"/>
              </a:tblGrid>
              <a:tr h="441722">
                <a:tc>
                  <a:txBody>
                    <a:bodyPr/>
                    <a:lstStyle/>
                    <a:p>
                      <a:pPr algn="ctr" rtl="1">
                        <a:lnSpc>
                          <a:spcPct val="115000"/>
                        </a:lnSpc>
                        <a:spcAft>
                          <a:spcPts val="0"/>
                        </a:spcAft>
                      </a:pPr>
                      <a:r>
                        <a:rPr lang="fa-IR" sz="2000" b="1" dirty="0">
                          <a:solidFill>
                            <a:srgbClr val="333333"/>
                          </a:solidFill>
                          <a:latin typeface="Calibri"/>
                          <a:ea typeface="Times New Roman"/>
                          <a:cs typeface="B Lotus" pitchFamily="2" charset="-78"/>
                        </a:rPr>
                        <a:t>نام تجاری دارو</a:t>
                      </a:r>
                      <a:endParaRPr lang="en-US" sz="3600"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000" b="1" dirty="0">
                          <a:solidFill>
                            <a:srgbClr val="333333"/>
                          </a:solidFill>
                          <a:latin typeface="Calibri"/>
                          <a:ea typeface="Times New Roman"/>
                          <a:cs typeface="B Lotus" pitchFamily="2" charset="-78"/>
                        </a:rPr>
                        <a:t>تولیدکننده [</a:t>
                      </a:r>
                      <a:r>
                        <a:rPr lang="fa-IR" sz="2000" b="1" dirty="0" smtClean="0">
                          <a:solidFill>
                            <a:srgbClr val="333333"/>
                          </a:solidFill>
                          <a:latin typeface="Calibri"/>
                          <a:ea typeface="Times New Roman"/>
                          <a:cs typeface="B Lotus" pitchFamily="2" charset="-78"/>
                        </a:rPr>
                        <a:t>کشور</a:t>
                      </a:r>
                      <a:r>
                        <a:rPr lang="fa-IR" sz="2000" b="1" dirty="0">
                          <a:solidFill>
                            <a:srgbClr val="333333"/>
                          </a:solidFill>
                          <a:latin typeface="Times New Roman"/>
                          <a:ea typeface="Times New Roman"/>
                          <a:cs typeface="B Lotus" pitchFamily="2" charset="-78"/>
                        </a:rPr>
                        <a:t>]</a:t>
                      </a:r>
                      <a:endParaRPr lang="en-US" sz="3600" dirty="0">
                        <a:latin typeface="Calibri"/>
                        <a:ea typeface="Calibri"/>
                        <a:cs typeface="B Lotus" pitchFamily="2" charset="-78"/>
                      </a:endParaRPr>
                    </a:p>
                  </a:txBody>
                  <a:tcPr marL="38100" marR="38100" marT="38100" marB="38100" anchor="ctr"/>
                </a:tc>
              </a:tr>
              <a:tr h="441722">
                <a:tc>
                  <a:txBody>
                    <a:bodyPr/>
                    <a:lstStyle/>
                    <a:p>
                      <a:pPr algn="r" rtl="1">
                        <a:lnSpc>
                          <a:spcPct val="115000"/>
                        </a:lnSpc>
                        <a:spcAft>
                          <a:spcPts val="0"/>
                        </a:spcAft>
                      </a:pPr>
                      <a:r>
                        <a:rPr lang="fa-IR" sz="2000" dirty="0">
                          <a:solidFill>
                            <a:srgbClr val="000000"/>
                          </a:solidFill>
                          <a:latin typeface="Calibri"/>
                          <a:ea typeface="Times New Roman"/>
                          <a:cs typeface="B Lotus" pitchFamily="2" charset="-78"/>
                        </a:rPr>
                        <a:t>لوسيون موضعي سي ام</a:t>
                      </a:r>
                      <a:endParaRPr lang="en-US" sz="36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000" dirty="0">
                          <a:solidFill>
                            <a:srgbClr val="333333"/>
                          </a:solidFill>
                          <a:latin typeface="Calibri"/>
                          <a:ea typeface="Times New Roman"/>
                          <a:cs typeface="B Lotus" pitchFamily="2" charset="-78"/>
                        </a:rPr>
                        <a:t>داروسازی باریج اسانس [ ایران ] </a:t>
                      </a:r>
                      <a:endParaRPr lang="en-US" sz="3600" dirty="0">
                        <a:latin typeface="Calibri"/>
                        <a:ea typeface="Calibri"/>
                        <a:cs typeface="B Lotus" pitchFamily="2" charset="-78"/>
                      </a:endParaRPr>
                    </a:p>
                  </a:txBody>
                  <a:tcPr marL="38100" marR="38100" marT="38100" marB="38100" anchor="ctr"/>
                </a:tc>
              </a:tr>
              <a:tr h="441722">
                <a:tc>
                  <a:txBody>
                    <a:bodyPr/>
                    <a:lstStyle/>
                    <a:p>
                      <a:pPr algn="r" rtl="1">
                        <a:lnSpc>
                          <a:spcPct val="115000"/>
                        </a:lnSpc>
                        <a:spcAft>
                          <a:spcPts val="0"/>
                        </a:spcAft>
                      </a:pPr>
                      <a:r>
                        <a:rPr lang="fa-IR" sz="2000">
                          <a:solidFill>
                            <a:srgbClr val="000000"/>
                          </a:solidFill>
                          <a:latin typeface="Calibri"/>
                          <a:ea typeface="Times New Roman"/>
                          <a:cs typeface="B Lotus" pitchFamily="2" charset="-78"/>
                        </a:rPr>
                        <a:t>قرص کارویل 500 میلی گرم</a:t>
                      </a:r>
                      <a:endParaRPr lang="en-US" sz="360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000" dirty="0">
                          <a:solidFill>
                            <a:srgbClr val="284775"/>
                          </a:solidFill>
                          <a:latin typeface="Calibri"/>
                          <a:ea typeface="Times New Roman"/>
                          <a:cs typeface="B Lotus" pitchFamily="2" charset="-78"/>
                        </a:rPr>
                        <a:t>داروسازی حکیم مومن تیریزی [ ایران ] </a:t>
                      </a:r>
                      <a:endParaRPr lang="en-US" sz="3600" dirty="0">
                        <a:latin typeface="Calibri"/>
                        <a:ea typeface="Calibri"/>
                        <a:cs typeface="B Lotus" pitchFamily="2" charset="-78"/>
                      </a:endParaRPr>
                    </a:p>
                  </a:txBody>
                  <a:tcPr marL="38100" marR="38100" marT="38100" marB="38100" anchor="ctr"/>
                </a:tc>
              </a:tr>
              <a:tr h="441722">
                <a:tc>
                  <a:txBody>
                    <a:bodyPr/>
                    <a:lstStyle/>
                    <a:p>
                      <a:pPr algn="r" rtl="1">
                        <a:lnSpc>
                          <a:spcPct val="115000"/>
                        </a:lnSpc>
                        <a:spcAft>
                          <a:spcPts val="0"/>
                        </a:spcAft>
                      </a:pPr>
                      <a:r>
                        <a:rPr lang="fa-IR" sz="2000">
                          <a:solidFill>
                            <a:srgbClr val="000000"/>
                          </a:solidFill>
                          <a:latin typeface="Calibri"/>
                          <a:ea typeface="Times New Roman"/>
                          <a:cs typeface="B Lotus" pitchFamily="2" charset="-78"/>
                        </a:rPr>
                        <a:t>کپسول اسلیم مکس</a:t>
                      </a:r>
                      <a:endParaRPr lang="en-US" sz="360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000" dirty="0">
                          <a:solidFill>
                            <a:srgbClr val="333333"/>
                          </a:solidFill>
                          <a:latin typeface="Calibri"/>
                          <a:ea typeface="Times New Roman"/>
                          <a:cs typeface="B Lotus" pitchFamily="2" charset="-78"/>
                        </a:rPr>
                        <a:t>شرکت داروسازی قائم دارو [ ایران ] </a:t>
                      </a:r>
                      <a:endParaRPr lang="en-US" sz="3600" dirty="0">
                        <a:latin typeface="Calibri"/>
                        <a:ea typeface="Calibri"/>
                        <a:cs typeface="B Lotus" pitchFamily="2" charset="-78"/>
                      </a:endParaRPr>
                    </a:p>
                  </a:txBody>
                  <a:tcPr marL="38100" marR="38100" marT="38100" marB="38100" anchor="ctr"/>
                </a:tc>
              </a:tr>
            </a:tbl>
          </a:graphicData>
        </a:graphic>
      </p:graphicFrame>
      <p:pic>
        <p:nvPicPr>
          <p:cNvPr id="20482" name="Picture 2" descr="E:\pic\karoyil2.jpg"/>
          <p:cNvPicPr>
            <a:picLocks noChangeAspect="1" noChangeArrowheads="1"/>
          </p:cNvPicPr>
          <p:nvPr/>
        </p:nvPicPr>
        <p:blipFill>
          <a:blip r:embed="rId2"/>
          <a:srcRect/>
          <a:stretch>
            <a:fillRect/>
          </a:stretch>
        </p:blipFill>
        <p:spPr bwMode="auto">
          <a:xfrm>
            <a:off x="3857620" y="3286124"/>
            <a:ext cx="2428892" cy="32385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6000" dirty="0" smtClean="0">
                <a:solidFill>
                  <a:srgbClr val="C00000"/>
                </a:solidFill>
                <a:cs typeface="Far.Arash" pitchFamily="2" charset="-78"/>
              </a:rPr>
              <a:t>رازیانه </a:t>
            </a:r>
            <a:endParaRPr lang="fa-IR" sz="6000" dirty="0">
              <a:solidFill>
                <a:srgbClr val="C00000"/>
              </a:solidFill>
              <a:cs typeface="Far.Arash" pitchFamily="2" charset="-78"/>
            </a:endParaRPr>
          </a:p>
        </p:txBody>
      </p:sp>
      <p:sp>
        <p:nvSpPr>
          <p:cNvPr id="3" name="Content Placeholder 2"/>
          <p:cNvSpPr>
            <a:spLocks noGrp="1"/>
          </p:cNvSpPr>
          <p:nvPr>
            <p:ph sz="quarter" idx="1"/>
          </p:nvPr>
        </p:nvSpPr>
        <p:spPr/>
        <p:txBody>
          <a:bodyPr>
            <a:normAutofit/>
          </a:bodyPr>
          <a:lstStyle/>
          <a:p>
            <a:r>
              <a:rPr lang="fa-IR" sz="3200" b="1" dirty="0" smtClean="0">
                <a:cs typeface="B Kamran" pitchFamily="2" charset="-78"/>
              </a:rPr>
              <a:t>نام علمی گیاه:</a:t>
            </a:r>
            <a:r>
              <a:rPr lang="en-US" sz="3200" b="1" dirty="0" err="1" smtClean="0">
                <a:cs typeface="B Kamran" pitchFamily="2" charset="-78"/>
              </a:rPr>
              <a:t>Foeniculum</a:t>
            </a:r>
            <a:r>
              <a:rPr lang="en-US" sz="3200" b="1" dirty="0" smtClean="0">
                <a:cs typeface="B Kamran" pitchFamily="2" charset="-78"/>
              </a:rPr>
              <a:t> </a:t>
            </a:r>
            <a:r>
              <a:rPr lang="en-US" sz="3200" b="1" dirty="0" err="1" smtClean="0">
                <a:cs typeface="B Kamran" pitchFamily="2" charset="-78"/>
              </a:rPr>
              <a:t>vulgare</a:t>
            </a:r>
            <a:r>
              <a:rPr lang="en-US" sz="3200" b="1" dirty="0" smtClean="0">
                <a:cs typeface="B Kamran" pitchFamily="2" charset="-78"/>
              </a:rPr>
              <a:t> </a:t>
            </a:r>
            <a:br>
              <a:rPr lang="en-US" sz="3200" b="1" dirty="0" smtClean="0">
                <a:cs typeface="B Kamran" pitchFamily="2" charset="-78"/>
              </a:rPr>
            </a:br>
            <a:r>
              <a:rPr lang="fa-IR" sz="3200" b="1" dirty="0" smtClean="0">
                <a:cs typeface="B Kamran" pitchFamily="2" charset="-78"/>
              </a:rPr>
              <a:t>نام انگلیسی گیاه:</a:t>
            </a:r>
            <a:r>
              <a:rPr lang="en-US" sz="3200" b="1" dirty="0" smtClean="0">
                <a:cs typeface="B Kamran" pitchFamily="2" charset="-78"/>
              </a:rPr>
              <a:t>Fennel </a:t>
            </a:r>
            <a:br>
              <a:rPr lang="en-US" sz="3200" b="1" dirty="0" smtClean="0">
                <a:cs typeface="B Kamran" pitchFamily="2" charset="-78"/>
              </a:rPr>
            </a:br>
            <a:r>
              <a:rPr lang="fa-IR" sz="3200" b="1" dirty="0" smtClean="0">
                <a:cs typeface="B Kamran" pitchFamily="2" charset="-78"/>
              </a:rPr>
              <a:t>ضد نفخ، خلط آور ملایم،ضد اسپاسم، آرامبخش</a:t>
            </a:r>
            <a:r>
              <a:rPr lang="en-US" sz="3200" b="1" dirty="0" smtClean="0">
                <a:cs typeface="B Kamran" pitchFamily="2" charset="-78"/>
              </a:rPr>
              <a:t> </a:t>
            </a:r>
            <a:br>
              <a:rPr lang="en-US" sz="3200" b="1" dirty="0" smtClean="0">
                <a:cs typeface="B Kamran" pitchFamily="2" charset="-78"/>
              </a:rPr>
            </a:br>
            <a:r>
              <a:rPr lang="fa-IR" sz="3200" b="1" dirty="0" smtClean="0">
                <a:cs typeface="B Kamran" pitchFamily="2" charset="-78"/>
              </a:rPr>
              <a:t>افزایش دهنده ترشح شیر مادر</a:t>
            </a:r>
            <a:r>
              <a:rPr lang="en-US" sz="3200" b="1" dirty="0" smtClean="0">
                <a:cs typeface="B Kamran" pitchFamily="2" charset="-78"/>
              </a:rPr>
              <a:t> </a:t>
            </a:r>
            <a:br>
              <a:rPr lang="en-US" sz="3200" b="1" dirty="0" smtClean="0">
                <a:cs typeface="B Kamran" pitchFamily="2" charset="-78"/>
              </a:rPr>
            </a:br>
            <a:r>
              <a:rPr lang="fa-IR" sz="3200" b="1" dirty="0" smtClean="0">
                <a:cs typeface="B Kamran" pitchFamily="2" charset="-78"/>
              </a:rPr>
              <a:t>کاهش التهاب غشاء مخاطی دستگاه تنفسی</a:t>
            </a:r>
            <a:r>
              <a:rPr lang="en-US" sz="3200" b="1" dirty="0" smtClean="0">
                <a:cs typeface="B Kamran" pitchFamily="2" charset="-78"/>
              </a:rPr>
              <a:t> </a:t>
            </a:r>
            <a:br>
              <a:rPr lang="en-US" sz="3200" b="1" dirty="0" smtClean="0">
                <a:cs typeface="B Kamran" pitchFamily="2" charset="-78"/>
              </a:rPr>
            </a:br>
            <a:r>
              <a:rPr lang="fa-IR" sz="3200" b="1" dirty="0" smtClean="0">
                <a:cs typeface="B Kamran" pitchFamily="2" charset="-78"/>
              </a:rPr>
              <a:t>متسع‌کننده نای و برونشها</a:t>
            </a:r>
            <a:r>
              <a:rPr lang="en-US" sz="3200" b="1" dirty="0" smtClean="0">
                <a:cs typeface="B Kamran" pitchFamily="2" charset="-78"/>
              </a:rPr>
              <a:t> </a:t>
            </a:r>
            <a:br>
              <a:rPr lang="en-US" sz="3200" b="1" dirty="0" smtClean="0">
                <a:cs typeface="B Kamran" pitchFamily="2" charset="-78"/>
              </a:rPr>
            </a:br>
            <a:r>
              <a:rPr lang="fa-IR" sz="3200" b="1" dirty="0" smtClean="0">
                <a:cs typeface="B Kamran" pitchFamily="2" charset="-78"/>
              </a:rPr>
              <a:t>اثرات ضد میکروبی</a:t>
            </a:r>
            <a:r>
              <a:rPr lang="en-US" sz="3200" b="1" dirty="0" smtClean="0">
                <a:cs typeface="B Kamran" pitchFamily="2" charset="-78"/>
              </a:rPr>
              <a:t> </a:t>
            </a:r>
            <a:br>
              <a:rPr lang="en-US" sz="3200" b="1" dirty="0" smtClean="0">
                <a:cs typeface="B Kamran" pitchFamily="2" charset="-78"/>
              </a:rPr>
            </a:br>
            <a:r>
              <a:rPr lang="fa-IR" sz="3200" b="1" dirty="0" smtClean="0">
                <a:cs typeface="B Kamran" pitchFamily="2" charset="-78"/>
              </a:rPr>
              <a:t>ضد التهاب پلک و ملتحمه</a:t>
            </a:r>
            <a:r>
              <a:rPr lang="en-US" sz="3200" b="1" dirty="0" smtClean="0">
                <a:cs typeface="B Kamran" pitchFamily="2" charset="-78"/>
              </a:rPr>
              <a:t> </a:t>
            </a:r>
            <a:br>
              <a:rPr lang="en-US" sz="3200" b="1" dirty="0" smtClean="0">
                <a:cs typeface="B Kamran" pitchFamily="2" charset="-78"/>
              </a:rPr>
            </a:br>
            <a:r>
              <a:rPr lang="fa-IR" sz="3200" b="1" dirty="0" smtClean="0">
                <a:cs typeface="B Kamran" pitchFamily="2" charset="-78"/>
              </a:rPr>
              <a:t>موثر در دفع سنگ کلیه</a:t>
            </a:r>
            <a:endParaRPr lang="fa-IR" sz="3200" b="1" dirty="0">
              <a:cs typeface="B Kamran" pitchFamily="2" charset="-78"/>
            </a:endParaRPr>
          </a:p>
        </p:txBody>
      </p:sp>
      <p:pic>
        <p:nvPicPr>
          <p:cNvPr id="21506" name="Picture 2" descr="E:\pic\FoeniculumVulgare.jpg"/>
          <p:cNvPicPr>
            <a:picLocks noChangeAspect="1" noChangeArrowheads="1"/>
          </p:cNvPicPr>
          <p:nvPr/>
        </p:nvPicPr>
        <p:blipFill>
          <a:blip r:embed="rId2"/>
          <a:srcRect/>
          <a:stretch>
            <a:fillRect/>
          </a:stretch>
        </p:blipFill>
        <p:spPr bwMode="auto">
          <a:xfrm>
            <a:off x="785786" y="1652601"/>
            <a:ext cx="2286000" cy="3705225"/>
          </a:xfrm>
          <a:prstGeom prst="rect">
            <a:avLst/>
          </a:prstGeom>
          <a:noFill/>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400">
              <a:cs typeface="B Kamran" pitchFamily="2" charset="-78"/>
            </a:endParaRPr>
          </a:p>
        </p:txBody>
      </p:sp>
      <p:graphicFrame>
        <p:nvGraphicFramePr>
          <p:cNvPr id="4" name="Content Placeholder 3"/>
          <p:cNvGraphicFramePr>
            <a:graphicFrameLocks noGrp="1"/>
          </p:cNvGraphicFramePr>
          <p:nvPr>
            <p:ph sz="quarter" idx="1"/>
          </p:nvPr>
        </p:nvGraphicFramePr>
        <p:xfrm>
          <a:off x="857224" y="642918"/>
          <a:ext cx="7772400" cy="2980944"/>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نام تجاری دارو</a:t>
                      </a:r>
                      <a:endParaRPr lang="en-US" sz="4000"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تولیدکننده [</a:t>
                      </a:r>
                      <a:r>
                        <a:rPr lang="fa-IR" sz="2400" b="1" dirty="0" smtClean="0">
                          <a:solidFill>
                            <a:srgbClr val="333333"/>
                          </a:solidFill>
                          <a:latin typeface="Calibri"/>
                          <a:ea typeface="Times New Roman"/>
                          <a:cs typeface="B Lotus" pitchFamily="2" charset="-78"/>
                        </a:rPr>
                        <a:t>کشور</a:t>
                      </a:r>
                      <a:r>
                        <a:rPr lang="fa-IR" sz="2400" b="1" dirty="0">
                          <a:solidFill>
                            <a:srgbClr val="333333"/>
                          </a:solidFill>
                          <a:latin typeface="Times New Roman"/>
                          <a:ea typeface="Times New Roman"/>
                          <a:cs typeface="B Lotus" pitchFamily="2" charset="-78"/>
                        </a:rPr>
                        <a:t>]</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کپسول نرم فنلین 30 میلی گرم</a:t>
                      </a:r>
                      <a:endParaRPr lang="en-US" sz="40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a:solidFill>
                            <a:srgbClr val="333333"/>
                          </a:solidFill>
                          <a:latin typeface="Calibri"/>
                          <a:ea typeface="Times New Roman"/>
                          <a:cs typeface="B Lotus" pitchFamily="2" charset="-78"/>
                        </a:rPr>
                        <a:t>داروسازی باریج اسانس [ ایران ] </a:t>
                      </a:r>
                      <a:endParaRPr lang="en-US" sz="400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a:solidFill>
                            <a:srgbClr val="000000"/>
                          </a:solidFill>
                          <a:latin typeface="Calibri"/>
                          <a:ea typeface="Times New Roman"/>
                          <a:cs typeface="B Lotus" pitchFamily="2" charset="-78"/>
                        </a:rPr>
                        <a:t>کپسول شیرافزا</a:t>
                      </a:r>
                      <a:endParaRPr lang="en-US" sz="400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گل دارو [ ایران ] </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a:solidFill>
                            <a:srgbClr val="000000"/>
                          </a:solidFill>
                          <a:latin typeface="Calibri"/>
                          <a:ea typeface="Times New Roman"/>
                          <a:cs typeface="B Lotus" pitchFamily="2" charset="-78"/>
                        </a:rPr>
                        <a:t>قطره سنکل</a:t>
                      </a:r>
                      <a:endParaRPr lang="en-US" sz="400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گل دارو [ ایران ] </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a:solidFill>
                            <a:srgbClr val="000000"/>
                          </a:solidFill>
                          <a:latin typeface="Calibri"/>
                          <a:ea typeface="Times New Roman"/>
                          <a:cs typeface="B Lotus" pitchFamily="2" charset="-78"/>
                        </a:rPr>
                        <a:t>قطره گاسترولان</a:t>
                      </a:r>
                      <a:endParaRPr lang="en-US" sz="400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گل دارو [ ایران ] </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a:solidFill>
                            <a:srgbClr val="000000"/>
                          </a:solidFill>
                          <a:latin typeface="Calibri"/>
                          <a:ea typeface="Times New Roman"/>
                          <a:cs typeface="B Lotus" pitchFamily="2" charset="-78"/>
                        </a:rPr>
                        <a:t>قطره شیرافزا</a:t>
                      </a:r>
                      <a:endParaRPr lang="en-US" sz="400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گل دارو [ ایران ] </a:t>
                      </a:r>
                      <a:endParaRPr lang="en-US" sz="4000" dirty="0">
                        <a:latin typeface="Calibri"/>
                        <a:ea typeface="Calibri"/>
                        <a:cs typeface="B Lotus" pitchFamily="2" charset="-78"/>
                      </a:endParaRPr>
                    </a:p>
                  </a:txBody>
                  <a:tcPr marL="38100" marR="38100" marT="38100" marB="38100" anchor="ctr"/>
                </a:tc>
              </a:tr>
            </a:tbl>
          </a:graphicData>
        </a:graphic>
      </p:graphicFrame>
      <p:pic>
        <p:nvPicPr>
          <p:cNvPr id="22530" name="Picture 2" descr="E:\pic\gasterolan-fa2.png"/>
          <p:cNvPicPr>
            <a:picLocks noChangeAspect="1" noChangeArrowheads="1"/>
          </p:cNvPicPr>
          <p:nvPr/>
        </p:nvPicPr>
        <p:blipFill>
          <a:blip r:embed="rId3"/>
          <a:srcRect/>
          <a:stretch>
            <a:fillRect/>
          </a:stretch>
        </p:blipFill>
        <p:spPr bwMode="auto">
          <a:xfrm>
            <a:off x="357158" y="3571876"/>
            <a:ext cx="3286124" cy="3286124"/>
          </a:xfrm>
          <a:prstGeom prst="rect">
            <a:avLst/>
          </a:prstGeom>
          <a:noFill/>
        </p:spPr>
      </p:pic>
      <p:pic>
        <p:nvPicPr>
          <p:cNvPr id="22531" name="Picture 3" descr="E:\pic\Shirafza-tablet-fa.png"/>
          <p:cNvPicPr>
            <a:picLocks noChangeAspect="1" noChangeArrowheads="1"/>
          </p:cNvPicPr>
          <p:nvPr/>
        </p:nvPicPr>
        <p:blipFill>
          <a:blip r:embed="rId4"/>
          <a:srcRect/>
          <a:stretch>
            <a:fillRect/>
          </a:stretch>
        </p:blipFill>
        <p:spPr bwMode="auto">
          <a:xfrm>
            <a:off x="3286116" y="3786190"/>
            <a:ext cx="2762250" cy="2762250"/>
          </a:xfrm>
          <a:prstGeom prst="rect">
            <a:avLst/>
          </a:prstGeom>
          <a:noFill/>
        </p:spPr>
      </p:pic>
      <p:pic>
        <p:nvPicPr>
          <p:cNvPr id="22533" name="Picture 5" descr="E:\pic\fenellin.jpg"/>
          <p:cNvPicPr>
            <a:picLocks noChangeAspect="1" noChangeArrowheads="1"/>
          </p:cNvPicPr>
          <p:nvPr/>
        </p:nvPicPr>
        <p:blipFill>
          <a:blip r:embed="rId5"/>
          <a:srcRect/>
          <a:stretch>
            <a:fillRect/>
          </a:stretch>
        </p:blipFill>
        <p:spPr bwMode="auto">
          <a:xfrm>
            <a:off x="6500826" y="3714752"/>
            <a:ext cx="2147591" cy="2789233"/>
          </a:xfrm>
          <a:prstGeom prst="rect">
            <a:avLst/>
          </a:prstGeom>
          <a:noFill/>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7200" dirty="0" smtClean="0">
                <a:solidFill>
                  <a:srgbClr val="C00000"/>
                </a:solidFill>
                <a:cs typeface="Far.Arash" pitchFamily="2" charset="-78"/>
              </a:rPr>
              <a:t>زرشک </a:t>
            </a:r>
            <a:endParaRPr lang="fa-IR" sz="7200" dirty="0">
              <a:solidFill>
                <a:srgbClr val="C00000"/>
              </a:solidFill>
              <a:cs typeface="Far.Arash" pitchFamily="2" charset="-78"/>
            </a:endParaRPr>
          </a:p>
        </p:txBody>
      </p:sp>
      <p:sp>
        <p:nvSpPr>
          <p:cNvPr id="3" name="Content Placeholder 2"/>
          <p:cNvSpPr>
            <a:spLocks noGrp="1"/>
          </p:cNvSpPr>
          <p:nvPr>
            <p:ph sz="quarter" idx="1"/>
          </p:nvPr>
        </p:nvSpPr>
        <p:spPr>
          <a:xfrm>
            <a:off x="357158" y="1071546"/>
            <a:ext cx="8329642" cy="5357850"/>
          </a:xfrm>
        </p:spPr>
        <p:txBody>
          <a:bodyPr>
            <a:noAutofit/>
          </a:bodyPr>
          <a:lstStyle/>
          <a:p>
            <a:r>
              <a:rPr lang="en-US" sz="2400" b="1" dirty="0" smtClean="0">
                <a:cs typeface="B Kamran" pitchFamily="2" charset="-78"/>
              </a:rPr>
              <a:t>   </a:t>
            </a:r>
            <a:r>
              <a:rPr lang="fa-IR" sz="2400" b="1" dirty="0" smtClean="0">
                <a:cs typeface="B Kamran" pitchFamily="2" charset="-78"/>
              </a:rPr>
              <a:t>موارد مصرف</a:t>
            </a:r>
            <a:endParaRPr lang="en-US" sz="2400" b="1" dirty="0" smtClean="0">
              <a:cs typeface="B Kamran" pitchFamily="2" charset="-78"/>
            </a:endParaRPr>
          </a:p>
          <a:p>
            <a:r>
              <a:rPr lang="fa-IR" sz="2400" b="1" dirty="0" smtClean="0">
                <a:cs typeface="B Kamran" pitchFamily="2" charset="-78"/>
              </a:rPr>
              <a:t>نام علمی گیاه:</a:t>
            </a:r>
            <a:r>
              <a:rPr lang="en-US" sz="2400" b="1" dirty="0" err="1" smtClean="0">
                <a:cs typeface="B Kamran" pitchFamily="2" charset="-78"/>
              </a:rPr>
              <a:t>Berberis</a:t>
            </a:r>
            <a:r>
              <a:rPr lang="en-US" sz="2400" b="1" dirty="0" smtClean="0">
                <a:cs typeface="B Kamran" pitchFamily="2" charset="-78"/>
              </a:rPr>
              <a:t> </a:t>
            </a:r>
            <a:r>
              <a:rPr lang="en-US" sz="2400" b="1" dirty="0" err="1" smtClean="0">
                <a:cs typeface="B Kamran" pitchFamily="2" charset="-78"/>
              </a:rPr>
              <a:t>vulgaris</a:t>
            </a:r>
            <a:r>
              <a:rPr lang="en-US" sz="2400" b="1" dirty="0" smtClean="0">
                <a:cs typeface="B Kamran" pitchFamily="2" charset="-78"/>
              </a:rPr>
              <a:t> </a:t>
            </a:r>
            <a:br>
              <a:rPr lang="en-US" sz="2400" b="1" dirty="0" smtClean="0">
                <a:cs typeface="B Kamran" pitchFamily="2" charset="-78"/>
              </a:rPr>
            </a:br>
            <a:r>
              <a:rPr lang="fa-IR" sz="2400" b="1" dirty="0" smtClean="0">
                <a:cs typeface="B Kamran" pitchFamily="2" charset="-78"/>
              </a:rPr>
              <a:t>نام لاتین آن</a:t>
            </a:r>
            <a:r>
              <a:rPr lang="en-US" sz="2400" b="1" dirty="0" smtClean="0">
                <a:cs typeface="B Kamran" pitchFamily="2" charset="-78"/>
              </a:rPr>
              <a:t> Barberry </a:t>
            </a:r>
            <a:r>
              <a:rPr lang="fa-IR" sz="2400" b="1" dirty="0" smtClean="0">
                <a:cs typeface="B Kamran" pitchFamily="2" charset="-78"/>
              </a:rPr>
              <a:t>است</a:t>
            </a:r>
            <a:r>
              <a:rPr lang="en-US" sz="2400" b="1" dirty="0" smtClean="0">
                <a:cs typeface="B Kamran" pitchFamily="2" charset="-78"/>
              </a:rPr>
              <a:t>. </a:t>
            </a:r>
            <a:br>
              <a:rPr lang="en-US" sz="2400" b="1" dirty="0" smtClean="0">
                <a:cs typeface="B Kamran" pitchFamily="2" charset="-78"/>
              </a:rPr>
            </a:br>
            <a:r>
              <a:rPr lang="fa-IR" sz="2400" b="1" dirty="0" smtClean="0">
                <a:cs typeface="B Kamran" pitchFamily="2" charset="-78"/>
              </a:rPr>
              <a:t>زرشک محتوی مقادیر زیادی ویتامین</a:t>
            </a:r>
            <a:r>
              <a:rPr lang="en-US" sz="2400" b="1" dirty="0" smtClean="0">
                <a:cs typeface="B Kamran" pitchFamily="2" charset="-78"/>
              </a:rPr>
              <a:t> C </a:t>
            </a:r>
            <a:r>
              <a:rPr lang="fa-IR" sz="2400" b="1" dirty="0" smtClean="0">
                <a:cs typeface="B Kamran" pitchFamily="2" charset="-78"/>
              </a:rPr>
              <a:t>است. سایر اجزاء گیاه زرشک بجز میوه تا خدودی سمی است و اثرات داروئی و مسمومیت دارا می باشد</a:t>
            </a:r>
            <a:r>
              <a:rPr lang="en-US" sz="2400" b="1" dirty="0" smtClean="0">
                <a:cs typeface="B Kamran" pitchFamily="2" charset="-78"/>
              </a:rPr>
              <a:t>. </a:t>
            </a:r>
            <a:br>
              <a:rPr lang="en-US" sz="2400" b="1" dirty="0" smtClean="0">
                <a:cs typeface="B Kamran" pitchFamily="2" charset="-78"/>
              </a:rPr>
            </a:br>
            <a:r>
              <a:rPr lang="fa-IR" sz="2400" b="1" dirty="0" smtClean="0">
                <a:cs typeface="B Kamran" pitchFamily="2" charset="-78"/>
              </a:rPr>
              <a:t>قسمت مورد استفاده این گیاه ریشه، پوست ریشه و ساقه، برگ، گل و میوه آن است</a:t>
            </a:r>
            <a:r>
              <a:rPr lang="en-US" sz="2400" b="1" dirty="0" smtClean="0">
                <a:cs typeface="B Kamran" pitchFamily="2" charset="-78"/>
              </a:rPr>
              <a:t>. </a:t>
            </a:r>
            <a:br>
              <a:rPr lang="en-US" sz="2400" b="1" dirty="0" smtClean="0">
                <a:cs typeface="B Kamran" pitchFamily="2" charset="-78"/>
              </a:rPr>
            </a:br>
            <a:r>
              <a:rPr lang="fa-IR" sz="2400" b="1" dirty="0" smtClean="0">
                <a:cs typeface="B Kamran" pitchFamily="2" charset="-78"/>
              </a:rPr>
              <a:t>برگ، پوست و چوب این گیاه حاوی بربرین است</a:t>
            </a:r>
            <a:r>
              <a:rPr lang="en-US" sz="2400" b="1" dirty="0" smtClean="0">
                <a:cs typeface="B Kamran" pitchFamily="2" charset="-78"/>
              </a:rPr>
              <a:t>. </a:t>
            </a:r>
            <a:br>
              <a:rPr lang="en-US" sz="2400" b="1" dirty="0" smtClean="0">
                <a:cs typeface="B Kamran" pitchFamily="2" charset="-78"/>
              </a:rPr>
            </a:br>
            <a:r>
              <a:rPr lang="fa-IR" sz="2400" b="1" dirty="0" smtClean="0">
                <a:cs typeface="B Kamran" pitchFamily="2" charset="-78"/>
              </a:rPr>
              <a:t>خواص درمانی: ریشه و پوست ساقه زرشک از داروهای تلخ محسوب می شوند. اثر مقوی، صفرابر و مسهل دارد. پوست ثانویه ریشه و ساقه از مقوی های تلخ بشمار آمده اثر تصفیه کننده خون، ضدعفونی کننده و کمی مسهلی دارد. پوست ریشه و ساقه زرشک را در بی نظمی های دستگاه گوارش و سوء هاضمه همراه با بی اشتهائی استفاده می کنند</a:t>
            </a:r>
            <a:r>
              <a:rPr lang="en-US" sz="2400" b="1" dirty="0" smtClean="0">
                <a:cs typeface="B Kamran" pitchFamily="2" charset="-78"/>
              </a:rPr>
              <a:t>. </a:t>
            </a:r>
            <a:br>
              <a:rPr lang="en-US" sz="2400" b="1" dirty="0" smtClean="0">
                <a:cs typeface="B Kamran" pitchFamily="2" charset="-78"/>
              </a:rPr>
            </a:br>
            <a:r>
              <a:rPr lang="fa-IR" sz="2400" b="1" dirty="0" smtClean="0">
                <a:cs typeface="B Kamran" pitchFamily="2" charset="-78"/>
              </a:rPr>
              <a:t>در طب سنتی استرالیا برای بیماری های تنفسی، سرماخوردگی، تب و عفونت استفاده می شود</a:t>
            </a:r>
            <a:r>
              <a:rPr lang="en-US" sz="2400" b="1" dirty="0" smtClean="0">
                <a:cs typeface="B Kamran" pitchFamily="2" charset="-78"/>
              </a:rPr>
              <a:t>.</a:t>
            </a:r>
            <a:endParaRPr lang="fa-IR" sz="2400" b="1" dirty="0" smtClean="0">
              <a:cs typeface="B Kamran" pitchFamily="2" charset="-78"/>
            </a:endParaRPr>
          </a:p>
        </p:txBody>
      </p:sp>
      <p:pic>
        <p:nvPicPr>
          <p:cNvPr id="23554" name="Picture 2" descr="E:\pic\زرشک.jpg"/>
          <p:cNvPicPr>
            <a:picLocks noChangeAspect="1" noChangeArrowheads="1"/>
          </p:cNvPicPr>
          <p:nvPr/>
        </p:nvPicPr>
        <p:blipFill>
          <a:blip r:embed="rId2"/>
          <a:srcRect/>
          <a:stretch>
            <a:fillRect/>
          </a:stretch>
        </p:blipFill>
        <p:spPr bwMode="auto">
          <a:xfrm>
            <a:off x="600462" y="214290"/>
            <a:ext cx="2779842" cy="2071702"/>
          </a:xfrm>
          <a:prstGeom prst="rect">
            <a:avLst/>
          </a:prstGeom>
          <a:noFill/>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400">
              <a:cs typeface="B Kamran" pitchFamily="2" charset="-78"/>
            </a:endParaRPr>
          </a:p>
        </p:txBody>
      </p:sp>
      <p:graphicFrame>
        <p:nvGraphicFramePr>
          <p:cNvPr id="4" name="Content Placeholder 3"/>
          <p:cNvGraphicFramePr>
            <a:graphicFrameLocks noGrp="1"/>
          </p:cNvGraphicFramePr>
          <p:nvPr>
            <p:ph sz="quarter" idx="1"/>
          </p:nvPr>
        </p:nvGraphicFramePr>
        <p:xfrm>
          <a:off x="914400" y="1447800"/>
          <a:ext cx="7772400" cy="1490472"/>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نام تجاری دارو</a:t>
                      </a:r>
                      <a:endParaRPr lang="en-US" sz="4000"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تولیدکننده [</a:t>
                      </a:r>
                      <a:r>
                        <a:rPr lang="fa-IR" sz="2400" b="1" dirty="0" smtClean="0">
                          <a:solidFill>
                            <a:srgbClr val="333333"/>
                          </a:solidFill>
                          <a:latin typeface="Calibri"/>
                          <a:ea typeface="Times New Roman"/>
                          <a:cs typeface="B Lotus" pitchFamily="2" charset="-78"/>
                        </a:rPr>
                        <a:t>کشور</a:t>
                      </a:r>
                      <a:r>
                        <a:rPr lang="fa-IR" sz="2400" b="1" dirty="0">
                          <a:solidFill>
                            <a:srgbClr val="333333"/>
                          </a:solidFill>
                          <a:latin typeface="Times New Roman"/>
                          <a:ea typeface="Times New Roman"/>
                          <a:cs typeface="B Lotus" pitchFamily="2" charset="-78"/>
                        </a:rPr>
                        <a:t>]</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محلول خوراکی رها</a:t>
                      </a:r>
                      <a:endParaRPr lang="en-US" sz="40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گل دارو [ ایران ] </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a:solidFill>
                            <a:srgbClr val="000000"/>
                          </a:solidFill>
                          <a:latin typeface="Calibri"/>
                          <a:ea typeface="Times New Roman"/>
                          <a:cs typeface="B Lotus" pitchFamily="2" charset="-78"/>
                        </a:rPr>
                        <a:t>کپسول رها</a:t>
                      </a:r>
                      <a:endParaRPr lang="en-US" sz="400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گل دارو [ ایران ] </a:t>
                      </a:r>
                      <a:endParaRPr lang="en-US" sz="4000" dirty="0">
                        <a:latin typeface="Calibri"/>
                        <a:ea typeface="Calibri"/>
                        <a:cs typeface="B Lotus" pitchFamily="2" charset="-78"/>
                      </a:endParaRPr>
                    </a:p>
                  </a:txBody>
                  <a:tcPr marL="38100" marR="38100" marT="38100" marB="38100" anchor="ctr"/>
                </a:tc>
              </a:tr>
            </a:tbl>
          </a:graphicData>
        </a:graphic>
      </p:graphicFrame>
      <p:pic>
        <p:nvPicPr>
          <p:cNvPr id="24578" name="Picture 2" descr="E:\pic\Rahafa1.png"/>
          <p:cNvPicPr>
            <a:picLocks noChangeAspect="1" noChangeArrowheads="1"/>
          </p:cNvPicPr>
          <p:nvPr/>
        </p:nvPicPr>
        <p:blipFill>
          <a:blip r:embed="rId2"/>
          <a:srcRect l="11638" t="17457" r="12715"/>
          <a:stretch>
            <a:fillRect/>
          </a:stretch>
        </p:blipFill>
        <p:spPr bwMode="auto">
          <a:xfrm>
            <a:off x="5429256" y="3071810"/>
            <a:ext cx="2786082" cy="30400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4579" name="Picture 3" descr="E:\pic\Raha-fa.png"/>
          <p:cNvPicPr>
            <a:picLocks noChangeAspect="1" noChangeArrowheads="1"/>
          </p:cNvPicPr>
          <p:nvPr/>
        </p:nvPicPr>
        <p:blipFill>
          <a:blip r:embed="rId3"/>
          <a:srcRect/>
          <a:stretch>
            <a:fillRect/>
          </a:stretch>
        </p:blipFill>
        <p:spPr bwMode="auto">
          <a:xfrm>
            <a:off x="1071538" y="3214686"/>
            <a:ext cx="2762250" cy="2762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5400" dirty="0" smtClean="0">
                <a:solidFill>
                  <a:srgbClr val="C00000"/>
                </a:solidFill>
                <a:cs typeface="Far.Arash" pitchFamily="2" charset="-78"/>
              </a:rPr>
              <a:t>بابونه شیرازی </a:t>
            </a:r>
            <a:endParaRPr lang="fa-IR" sz="5400" dirty="0">
              <a:solidFill>
                <a:srgbClr val="C00000"/>
              </a:solidFill>
              <a:cs typeface="Far.Arash" pitchFamily="2" charset="-78"/>
            </a:endParaRPr>
          </a:p>
        </p:txBody>
      </p:sp>
      <p:sp>
        <p:nvSpPr>
          <p:cNvPr id="3" name="Content Placeholder 2"/>
          <p:cNvSpPr>
            <a:spLocks noGrp="1"/>
          </p:cNvSpPr>
          <p:nvPr>
            <p:ph sz="quarter" idx="1"/>
          </p:nvPr>
        </p:nvSpPr>
        <p:spPr/>
        <p:txBody>
          <a:bodyPr>
            <a:noAutofit/>
          </a:bodyPr>
          <a:lstStyle/>
          <a:p>
            <a:pPr algn="just"/>
            <a:r>
              <a:rPr lang="fa-IR" sz="2400" b="1" dirty="0" smtClean="0">
                <a:cs typeface="B Kamran" pitchFamily="2" charset="-78"/>
              </a:rPr>
              <a:t>نام علمی گیاه:</a:t>
            </a:r>
            <a:r>
              <a:rPr lang="en-US" sz="2400" b="1" dirty="0" err="1" smtClean="0">
                <a:cs typeface="B Kamran" pitchFamily="2" charset="-78"/>
              </a:rPr>
              <a:t>Matricaria</a:t>
            </a:r>
            <a:r>
              <a:rPr lang="en-US" sz="2400" b="1" dirty="0" smtClean="0">
                <a:cs typeface="B Kamran" pitchFamily="2" charset="-78"/>
              </a:rPr>
              <a:t> </a:t>
            </a:r>
            <a:r>
              <a:rPr lang="en-US" sz="2400" b="1" dirty="0" err="1" smtClean="0">
                <a:cs typeface="B Kamran" pitchFamily="2" charset="-78"/>
              </a:rPr>
              <a:t>chamomilla</a:t>
            </a:r>
            <a:r>
              <a:rPr lang="en-US" sz="2400" b="1" dirty="0" smtClean="0">
                <a:cs typeface="B Kamran" pitchFamily="2" charset="-78"/>
              </a:rPr>
              <a:t> </a:t>
            </a:r>
            <a:endParaRPr lang="fa-IR" sz="2400" b="1" dirty="0" smtClean="0">
              <a:cs typeface="B Kamran" pitchFamily="2" charset="-78"/>
            </a:endParaRPr>
          </a:p>
          <a:p>
            <a:pPr algn="just"/>
            <a:r>
              <a:rPr lang="fa-IR" sz="2400" b="1" dirty="0" smtClean="0">
                <a:cs typeface="B Kamran" pitchFamily="2" charset="-78"/>
              </a:rPr>
              <a:t>بهبود خواب: مصرف دو فنجان چای بابونه شیرازی اثرات خواب آور 10 دقیقه پس از نوشیدن نشان می دهد که در بیماران قلبی همراه با افزایش اندکی در فشار آئورت می گردد و عارضه دیگری گزارش نشده است</a:t>
            </a:r>
            <a:r>
              <a:rPr lang="en-US" sz="2400" b="1" dirty="0" smtClean="0">
                <a:cs typeface="B Kamran" pitchFamily="2" charset="-78"/>
              </a:rPr>
              <a:t>. </a:t>
            </a:r>
            <a:endParaRPr lang="fa-IR" sz="2400" b="1" dirty="0" smtClean="0">
              <a:cs typeface="B Kamran" pitchFamily="2" charset="-78"/>
            </a:endParaRPr>
          </a:p>
          <a:p>
            <a:pPr algn="just"/>
            <a:r>
              <a:rPr lang="fa-IR" sz="2400" b="1" dirty="0" smtClean="0">
                <a:cs typeface="B Kamran" pitchFamily="2" charset="-78"/>
              </a:rPr>
              <a:t>اسهال: در کودکان ترکیب عصاره بابونه شیرازی و پکتین باعث کاهش مدت بیماری اسهال می گردد</a:t>
            </a:r>
            <a:r>
              <a:rPr lang="en-US" sz="2400" b="1" dirty="0" smtClean="0">
                <a:cs typeface="B Kamran" pitchFamily="2" charset="-78"/>
              </a:rPr>
              <a:t>. </a:t>
            </a:r>
            <a:endParaRPr lang="fa-IR" sz="2400" b="1" dirty="0" smtClean="0">
              <a:cs typeface="B Kamran" pitchFamily="2" charset="-78"/>
            </a:endParaRPr>
          </a:p>
          <a:p>
            <a:pPr algn="just"/>
            <a:r>
              <a:rPr lang="fa-IR" sz="2400" b="1" dirty="0" smtClean="0">
                <a:cs typeface="B Kamran" pitchFamily="2" charset="-78"/>
              </a:rPr>
              <a:t>در درمان قولنج، اگزما و پوشش زخم کابرد دارد</a:t>
            </a:r>
            <a:r>
              <a:rPr lang="en-US" sz="2400" b="1" dirty="0" smtClean="0">
                <a:cs typeface="B Kamran" pitchFamily="2" charset="-78"/>
              </a:rPr>
              <a:t>. </a:t>
            </a:r>
            <a:endParaRPr lang="fa-IR" sz="2400" b="1" dirty="0" smtClean="0">
              <a:cs typeface="B Kamran" pitchFamily="2" charset="-78"/>
            </a:endParaRPr>
          </a:p>
          <a:p>
            <a:pPr algn="just"/>
            <a:r>
              <a:rPr lang="fa-IR" sz="2400" b="1" dirty="0" smtClean="0">
                <a:cs typeface="B Kamran" pitchFamily="2" charset="-78"/>
              </a:rPr>
              <a:t>موکوزیت: زخم های دستگاه گوارش که از دهان تا مقعد ممکن است گسترده شده باشد و در اثر پرتودرمانی و شیمی درمانی ایجاد می شود با عصاره این گیاه بهبود می یابد</a:t>
            </a:r>
            <a:r>
              <a:rPr lang="en-US" sz="2400" b="1" dirty="0" smtClean="0">
                <a:cs typeface="B Kamran" pitchFamily="2" charset="-78"/>
              </a:rPr>
              <a:t>. </a:t>
            </a:r>
            <a:endParaRPr lang="fa-IR" sz="2400" b="1" dirty="0" smtClean="0">
              <a:cs typeface="B Kamran" pitchFamily="2" charset="-78"/>
            </a:endParaRPr>
          </a:p>
          <a:p>
            <a:pPr algn="just"/>
            <a:r>
              <a:rPr lang="fa-IR" sz="2400" b="1" dirty="0" smtClean="0">
                <a:cs typeface="B Kamran" pitchFamily="2" charset="-78"/>
              </a:rPr>
              <a:t>عصاره هیدروالکلی بابونه شیرازی جهت استفاده برای شستشو و حمام های موضعی در التهابات پوستی و بافت پیوندی، زخم های عفونی و درمان زخم های باز، آبسه ها، بثورات جلدی و زخم بستر. همچنین در موارد عمل جراحی در ناحیه مقعد، التهابات واژن و درمان زخم ها م محل بخیه در اعمال جراحی زنان کاربرد دارد</a:t>
            </a:r>
            <a:r>
              <a:rPr lang="en-US" sz="2400" b="1" dirty="0" smtClean="0">
                <a:cs typeface="B Kamran" pitchFamily="2" charset="-78"/>
              </a:rPr>
              <a:t>.</a:t>
            </a:r>
            <a:endParaRPr lang="fa-IR" sz="2400" b="1" dirty="0">
              <a:cs typeface="B Kamran" pitchFamily="2" charset="-78"/>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400">
              <a:cs typeface="B Kamran" pitchFamily="2" charset="-78"/>
            </a:endParaRPr>
          </a:p>
        </p:txBody>
      </p:sp>
      <p:graphicFrame>
        <p:nvGraphicFramePr>
          <p:cNvPr id="4" name="Content Placeholder 3"/>
          <p:cNvGraphicFramePr>
            <a:graphicFrameLocks noGrp="1"/>
          </p:cNvGraphicFramePr>
          <p:nvPr>
            <p:ph sz="quarter" idx="1"/>
          </p:nvPr>
        </p:nvGraphicFramePr>
        <p:xfrm>
          <a:off x="914400" y="1447800"/>
          <a:ext cx="7772400" cy="1133856"/>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2800" b="1" dirty="0" smtClean="0">
                          <a:solidFill>
                            <a:srgbClr val="333333"/>
                          </a:solidFill>
                          <a:latin typeface="Calibri"/>
                          <a:ea typeface="Times New Roman"/>
                          <a:cs typeface="B Lotus" pitchFamily="2" charset="-78"/>
                        </a:rPr>
                        <a:t>نام تجاری دارو</a:t>
                      </a:r>
                      <a:endParaRPr lang="en-US" sz="4400"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800" b="1" dirty="0">
                          <a:solidFill>
                            <a:srgbClr val="333333"/>
                          </a:solidFill>
                          <a:latin typeface="Calibri"/>
                          <a:ea typeface="Times New Roman"/>
                          <a:cs typeface="B Lotus" pitchFamily="2" charset="-78"/>
                        </a:rPr>
                        <a:t>تولیدکننده [</a:t>
                      </a:r>
                      <a:r>
                        <a:rPr lang="fa-IR" sz="2800" b="1" dirty="0" smtClean="0">
                          <a:solidFill>
                            <a:srgbClr val="333333"/>
                          </a:solidFill>
                          <a:latin typeface="Calibri"/>
                          <a:ea typeface="Times New Roman"/>
                          <a:cs typeface="B Lotus" pitchFamily="2" charset="-78"/>
                        </a:rPr>
                        <a:t>کشور</a:t>
                      </a:r>
                      <a:r>
                        <a:rPr lang="fa-IR" sz="2800" b="1" dirty="0">
                          <a:solidFill>
                            <a:srgbClr val="333333"/>
                          </a:solidFill>
                          <a:latin typeface="Times New Roman"/>
                          <a:ea typeface="Times New Roman"/>
                          <a:cs typeface="B Lotus" pitchFamily="2" charset="-78"/>
                        </a:rPr>
                        <a:t>]</a:t>
                      </a:r>
                      <a:endParaRPr lang="en-US" sz="44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800">
                          <a:solidFill>
                            <a:srgbClr val="000000"/>
                          </a:solidFill>
                          <a:latin typeface="Calibri"/>
                          <a:ea typeface="Times New Roman"/>
                          <a:cs typeface="B Lotus" pitchFamily="2" charset="-78"/>
                        </a:rPr>
                        <a:t>محلول موضعی کامیلوگل</a:t>
                      </a:r>
                      <a:endParaRPr lang="en-US" sz="440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800" dirty="0">
                          <a:solidFill>
                            <a:srgbClr val="333333"/>
                          </a:solidFill>
                          <a:latin typeface="Calibri"/>
                          <a:ea typeface="Times New Roman"/>
                          <a:cs typeface="B Lotus" pitchFamily="2" charset="-78"/>
                        </a:rPr>
                        <a:t>داروسازی گل دارو [ ایران ] </a:t>
                      </a:r>
                      <a:endParaRPr lang="en-US" sz="4400" dirty="0">
                        <a:latin typeface="Calibri"/>
                        <a:ea typeface="Calibri"/>
                        <a:cs typeface="B Lotus" pitchFamily="2" charset="-78"/>
                      </a:endParaRPr>
                    </a:p>
                  </a:txBody>
                  <a:tcPr marL="38100" marR="38100" marT="38100" marB="38100" anchor="ctr"/>
                </a:tc>
              </a:tr>
            </a:tbl>
          </a:graphicData>
        </a:graphic>
      </p:graphicFrame>
      <p:pic>
        <p:nvPicPr>
          <p:cNvPr id="25602" name="Picture 2" descr="E:\pic\Kamilogol-fa1.png"/>
          <p:cNvPicPr>
            <a:picLocks noChangeAspect="1" noChangeArrowheads="1"/>
          </p:cNvPicPr>
          <p:nvPr/>
        </p:nvPicPr>
        <p:blipFill>
          <a:blip r:embed="rId2"/>
          <a:srcRect/>
          <a:stretch>
            <a:fillRect/>
          </a:stretch>
        </p:blipFill>
        <p:spPr bwMode="auto">
          <a:xfrm>
            <a:off x="3643306" y="2857496"/>
            <a:ext cx="2762250" cy="2762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24" y="214290"/>
            <a:ext cx="7772400" cy="928710"/>
          </a:xfrm>
        </p:spPr>
        <p:txBody>
          <a:bodyPr>
            <a:normAutofit/>
          </a:bodyPr>
          <a:lstStyle/>
          <a:p>
            <a:pPr algn="ctr"/>
            <a:r>
              <a:rPr lang="fa-IR" dirty="0" smtClean="0">
                <a:solidFill>
                  <a:srgbClr val="C00000"/>
                </a:solidFill>
                <a:cs typeface="Far.Arash" pitchFamily="2" charset="-78"/>
              </a:rPr>
              <a:t>گزنه+تانسی+نسترن </a:t>
            </a:r>
            <a:endParaRPr lang="fa-IR" dirty="0">
              <a:solidFill>
                <a:srgbClr val="C00000"/>
              </a:solidFill>
              <a:cs typeface="Far.Arash" pitchFamily="2" charset="-78"/>
            </a:endParaRPr>
          </a:p>
        </p:txBody>
      </p:sp>
      <p:sp>
        <p:nvSpPr>
          <p:cNvPr id="3" name="Content Placeholder 2"/>
          <p:cNvSpPr>
            <a:spLocks noGrp="1"/>
          </p:cNvSpPr>
          <p:nvPr>
            <p:ph sz="quarter" idx="1"/>
          </p:nvPr>
        </p:nvSpPr>
        <p:spPr>
          <a:xfrm>
            <a:off x="642910" y="1214422"/>
            <a:ext cx="8072494" cy="5072098"/>
          </a:xfrm>
        </p:spPr>
        <p:txBody>
          <a:bodyPr>
            <a:normAutofit fontScale="70000" lnSpcReduction="20000"/>
          </a:bodyPr>
          <a:lstStyle/>
          <a:p>
            <a:r>
              <a:rPr lang="en-US" sz="2400" dirty="0" smtClean="0">
                <a:cs typeface="B Kamran" pitchFamily="2" charset="-78"/>
              </a:rPr>
              <a:t> </a:t>
            </a:r>
            <a:r>
              <a:rPr lang="en-US" sz="3400" b="1" dirty="0" smtClean="0">
                <a:cs typeface="B Kamran" pitchFamily="2" charset="-78"/>
              </a:rPr>
              <a:t>  </a:t>
            </a:r>
            <a:r>
              <a:rPr lang="fa-IR" sz="5700" b="1" dirty="0" smtClean="0">
                <a:solidFill>
                  <a:srgbClr val="7030A0"/>
                </a:solidFill>
                <a:cs typeface="Far.Narenj" pitchFamily="2" charset="-78"/>
              </a:rPr>
              <a:t>موارد مصرف</a:t>
            </a:r>
            <a:endParaRPr lang="en-US" sz="3400" b="1" dirty="0" smtClean="0">
              <a:solidFill>
                <a:srgbClr val="7030A0"/>
              </a:solidFill>
              <a:cs typeface="Far.Narenj" pitchFamily="2" charset="-78"/>
            </a:endParaRPr>
          </a:p>
          <a:p>
            <a:r>
              <a:rPr lang="fa-IR" sz="3400" b="1" dirty="0" smtClean="0">
                <a:cs typeface="B Kamran" pitchFamily="2" charset="-78"/>
              </a:rPr>
              <a:t>در بیماران مبتلا به بیماری ایدز که مرحله نهفتگی را طی کرده و بیماری ایدز در آنها نمود یافته است مصرف میشود</a:t>
            </a:r>
            <a:r>
              <a:rPr lang="en-US" sz="3400" b="1" dirty="0" smtClean="0">
                <a:cs typeface="B Kamran" pitchFamily="2" charset="-78"/>
              </a:rPr>
              <a:t>. </a:t>
            </a:r>
            <a:br>
              <a:rPr lang="en-US" sz="3400" b="1" dirty="0" smtClean="0">
                <a:cs typeface="B Kamran" pitchFamily="2" charset="-78"/>
              </a:rPr>
            </a:br>
            <a:r>
              <a:rPr lang="fa-IR" sz="3400" b="1" dirty="0" smtClean="0">
                <a:cs typeface="B Kamran" pitchFamily="2" charset="-78"/>
              </a:rPr>
              <a:t>دارو باید تحت نظر پزشک مصررف شود، اما دوز معمول بدین ترتیب است</a:t>
            </a:r>
            <a:r>
              <a:rPr lang="en-US" sz="3400" b="1" dirty="0" smtClean="0">
                <a:cs typeface="B Kamran" pitchFamily="2" charset="-78"/>
              </a:rPr>
              <a:t>: </a:t>
            </a:r>
            <a:br>
              <a:rPr lang="en-US" sz="3400" b="1" dirty="0" smtClean="0">
                <a:cs typeface="B Kamran" pitchFamily="2" charset="-78"/>
              </a:rPr>
            </a:br>
            <a:r>
              <a:rPr lang="fa-IR" sz="3400" b="1" dirty="0" smtClean="0">
                <a:cs typeface="B Kamran" pitchFamily="2" charset="-78"/>
              </a:rPr>
              <a:t>دوز روزانه ایمود، 1 ویال 4 میلی لیتری است که در حداقل 100 میلی لیتر محلول دکستروز 5% رقیق شده و بصورت داخل وریدی میباشد. هر دوره درمانی بطور معمول 90 روز طول میکشد اما این مدت با نظر پزشک معالج قابل افزایش است</a:t>
            </a:r>
            <a:r>
              <a:rPr lang="en-US" sz="2400" dirty="0" smtClean="0">
                <a:cs typeface="B Kamran" pitchFamily="2" charset="-78"/>
              </a:rPr>
              <a:t/>
            </a:r>
            <a:br>
              <a:rPr lang="en-US" sz="2400" dirty="0" smtClean="0">
                <a:cs typeface="B Kamran" pitchFamily="2" charset="-78"/>
              </a:rPr>
            </a:br>
            <a:r>
              <a:rPr lang="en-US" sz="2400" dirty="0" smtClean="0">
                <a:cs typeface="B Kamran" pitchFamily="2" charset="-78"/>
              </a:rPr>
              <a:t/>
            </a:r>
            <a:br>
              <a:rPr lang="en-US" sz="2400" dirty="0" smtClean="0">
                <a:cs typeface="B Kamran" pitchFamily="2" charset="-78"/>
              </a:rPr>
            </a:br>
            <a:r>
              <a:rPr lang="en-US" sz="2400" dirty="0" smtClean="0">
                <a:cs typeface="B Kamran" pitchFamily="2" charset="-78"/>
              </a:rPr>
              <a:t> </a:t>
            </a:r>
            <a:r>
              <a:rPr lang="en-US" dirty="0" smtClean="0">
                <a:cs typeface="B Kamran" pitchFamily="2" charset="-78"/>
              </a:rPr>
              <a:t>  </a:t>
            </a:r>
            <a:r>
              <a:rPr lang="fa-IR" sz="5700" b="1" dirty="0" smtClean="0">
                <a:solidFill>
                  <a:srgbClr val="7030A0"/>
                </a:solidFill>
                <a:cs typeface="Far.Narenj" pitchFamily="2" charset="-78"/>
              </a:rPr>
              <a:t>مکانیسم اثر</a:t>
            </a:r>
            <a:endParaRPr lang="en-US" sz="3100" b="1" dirty="0" smtClean="0">
              <a:solidFill>
                <a:srgbClr val="7030A0"/>
              </a:solidFill>
              <a:cs typeface="Far.Narenj" pitchFamily="2" charset="-78"/>
            </a:endParaRPr>
          </a:p>
          <a:p>
            <a:r>
              <a:rPr lang="en-US" sz="3100" b="1" dirty="0" smtClean="0">
                <a:cs typeface="B Kamran" pitchFamily="2" charset="-78"/>
              </a:rPr>
              <a:t/>
            </a:r>
            <a:br>
              <a:rPr lang="en-US" sz="3100" b="1" dirty="0" smtClean="0">
                <a:cs typeface="B Kamran" pitchFamily="2" charset="-78"/>
              </a:rPr>
            </a:br>
            <a:r>
              <a:rPr lang="fa-IR" sz="3100" b="1" dirty="0" smtClean="0">
                <a:cs typeface="B Kamran" pitchFamily="2" charset="-78"/>
              </a:rPr>
              <a:t>ایمود دارای عصاره گیاهان تانسی، گزنه و نسترن میباشد. ایمود دارای اثرات تعدیل‌کنندگی سیستم ایمنی است که توانایی سلولهای دفاعی</a:t>
            </a:r>
            <a:r>
              <a:rPr lang="en-US" sz="3100" b="1" dirty="0" smtClean="0">
                <a:cs typeface="B Kamran" pitchFamily="2" charset="-78"/>
              </a:rPr>
              <a:t> CD4 </a:t>
            </a:r>
            <a:r>
              <a:rPr lang="fa-IR" sz="3100" b="1" dirty="0" smtClean="0">
                <a:cs typeface="B Kamran" pitchFamily="2" charset="-78"/>
              </a:rPr>
              <a:t>را افزایش میدهد بطوریکه با وجود افزایش اندک سلولهای</a:t>
            </a:r>
            <a:r>
              <a:rPr lang="en-US" sz="3100" b="1" dirty="0" smtClean="0">
                <a:cs typeface="B Kamran" pitchFamily="2" charset="-78"/>
              </a:rPr>
              <a:t> CD4</a:t>
            </a:r>
            <a:r>
              <a:rPr lang="fa-IR" sz="3100" b="1" dirty="0" smtClean="0">
                <a:cs typeface="B Kamran" pitchFamily="2" charset="-78"/>
              </a:rPr>
              <a:t>، بطور چشمگیری بر کیفیت زندگی بیماران میفزاید</a:t>
            </a:r>
            <a:r>
              <a:rPr lang="en-US" sz="3100" b="1" dirty="0" smtClean="0">
                <a:cs typeface="B Kamran" pitchFamily="2" charset="-78"/>
              </a:rPr>
              <a:t> (Quality of life) </a:t>
            </a:r>
            <a:r>
              <a:rPr lang="fa-IR" sz="3100" b="1" dirty="0" smtClean="0">
                <a:cs typeface="B Kamran" pitchFamily="2" charset="-78"/>
              </a:rPr>
              <a:t>و میزان بروز عفونتهای فرصت طلب</a:t>
            </a:r>
            <a:r>
              <a:rPr lang="en-US" sz="3100" b="1" dirty="0" smtClean="0">
                <a:cs typeface="B Kamran" pitchFamily="2" charset="-78"/>
              </a:rPr>
              <a:t> (opportunistic infections) </a:t>
            </a:r>
            <a:r>
              <a:rPr lang="fa-IR" sz="3100" b="1" dirty="0" smtClean="0">
                <a:cs typeface="B Kamran" pitchFamily="2" charset="-78"/>
              </a:rPr>
              <a:t>را در آنها کاهش میدهد</a:t>
            </a:r>
            <a:r>
              <a:rPr lang="en-US" sz="3100" b="1" dirty="0" smtClean="0">
                <a:cs typeface="B Kamran" pitchFamily="2" charset="-78"/>
              </a:rPr>
              <a:t>.</a:t>
            </a:r>
            <a:endParaRPr lang="fa-IR" sz="2400" dirty="0">
              <a:cs typeface="B Kamran" pitchFamily="2" charset="-78"/>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400">
              <a:cs typeface="B Kamran" pitchFamily="2" charset="-78"/>
            </a:endParaRPr>
          </a:p>
        </p:txBody>
      </p:sp>
      <p:sp>
        <p:nvSpPr>
          <p:cNvPr id="3" name="Content Placeholder 2"/>
          <p:cNvSpPr>
            <a:spLocks noGrp="1"/>
          </p:cNvSpPr>
          <p:nvPr>
            <p:ph sz="quarter" idx="1"/>
          </p:nvPr>
        </p:nvSpPr>
        <p:spPr/>
        <p:txBody>
          <a:bodyPr>
            <a:normAutofit fontScale="92500" lnSpcReduction="10000"/>
          </a:bodyPr>
          <a:lstStyle/>
          <a:p>
            <a:r>
              <a:rPr lang="en-US" sz="2400" dirty="0" smtClean="0">
                <a:cs typeface="B Kamran" pitchFamily="2" charset="-78"/>
              </a:rPr>
              <a:t>   </a:t>
            </a:r>
            <a:r>
              <a:rPr lang="fa-IR" sz="2800" b="1" dirty="0" smtClean="0">
                <a:cs typeface="B Kamran" pitchFamily="2" charset="-78"/>
              </a:rPr>
              <a:t>عوارض جانبي</a:t>
            </a:r>
            <a:endParaRPr lang="en-US" sz="2800" b="1" dirty="0" smtClean="0">
              <a:cs typeface="B Kamran" pitchFamily="2" charset="-78"/>
            </a:endParaRPr>
          </a:p>
          <a:p>
            <a:r>
              <a:rPr lang="fa-IR" sz="2800" b="1" dirty="0" smtClean="0">
                <a:cs typeface="B Kamran" pitchFamily="2" charset="-78"/>
              </a:rPr>
              <a:t>اگرچه عوارض این دارو همیشه و در همه افراد دیده نمیشود، اما ممکن است شامل واکنشهای حساسیتی به گیاهان موجود در دارو باشد، در غیر اینصورت هیچ عارضه جانبی خاصی حین مصرف این دارو گزارش نشده است</a:t>
            </a:r>
            <a:r>
              <a:rPr lang="en-US" sz="2800" b="1" dirty="0" smtClean="0">
                <a:cs typeface="B Kamran" pitchFamily="2" charset="-78"/>
              </a:rPr>
              <a:t>.</a:t>
            </a:r>
            <a:br>
              <a:rPr lang="en-US" sz="2800" b="1" dirty="0" smtClean="0">
                <a:cs typeface="B Kamran" pitchFamily="2" charset="-78"/>
              </a:rPr>
            </a:br>
            <a:r>
              <a:rPr lang="fa-IR" sz="2800" b="1" dirty="0" smtClean="0">
                <a:cs typeface="B Kamran" pitchFamily="2" charset="-78"/>
              </a:rPr>
              <a:t> </a:t>
            </a:r>
            <a:endParaRPr lang="en-US" sz="2800" b="1" dirty="0" smtClean="0">
              <a:cs typeface="B Kamran" pitchFamily="2" charset="-78"/>
            </a:endParaRPr>
          </a:p>
          <a:p>
            <a:r>
              <a:rPr lang="en-US" sz="2800" b="1" dirty="0" smtClean="0">
                <a:cs typeface="B Kamran" pitchFamily="2" charset="-78"/>
              </a:rPr>
              <a:t>   </a:t>
            </a:r>
            <a:r>
              <a:rPr lang="fa-IR" sz="2800" b="1" dirty="0" smtClean="0">
                <a:cs typeface="B Kamran" pitchFamily="2" charset="-78"/>
              </a:rPr>
              <a:t>تداخل دارویی</a:t>
            </a:r>
            <a:endParaRPr lang="en-US" sz="2800" b="1" dirty="0" smtClean="0">
              <a:cs typeface="B Kamran" pitchFamily="2" charset="-78"/>
            </a:endParaRPr>
          </a:p>
          <a:p>
            <a:r>
              <a:rPr lang="fa-IR" sz="2800" b="1" dirty="0" smtClean="0">
                <a:cs typeface="B Kamran" pitchFamily="2" charset="-78"/>
              </a:rPr>
              <a:t>ایمود تداخل دارویی ندارد و میتواند همزمان با داروهای آنتی ویرال (که معمولا مبتلایان به ایدز مصرف میکنند) استفاده شود</a:t>
            </a:r>
            <a:r>
              <a:rPr lang="en-US" sz="2800" b="1" dirty="0" smtClean="0">
                <a:cs typeface="B Kamran" pitchFamily="2" charset="-78"/>
              </a:rPr>
              <a:t>.</a:t>
            </a:r>
            <a:br>
              <a:rPr lang="en-US" sz="2800" b="1" dirty="0" smtClean="0">
                <a:cs typeface="B Kamran" pitchFamily="2" charset="-78"/>
              </a:rPr>
            </a:br>
            <a:r>
              <a:rPr lang="en-US" sz="2800" b="1" smtClean="0">
                <a:cs typeface="B Kamran" pitchFamily="2" charset="-78"/>
              </a:rPr>
              <a:t/>
            </a:r>
            <a:br>
              <a:rPr lang="en-US" sz="2800" b="1" smtClean="0">
                <a:cs typeface="B Kamran" pitchFamily="2" charset="-78"/>
              </a:rPr>
            </a:br>
            <a:r>
              <a:rPr lang="fa-IR" sz="2800" b="1" smtClean="0">
                <a:cs typeface="B Kamran" pitchFamily="2" charset="-78"/>
              </a:rPr>
              <a:t>دارو </a:t>
            </a:r>
            <a:r>
              <a:rPr lang="fa-IR" sz="2800" b="1" dirty="0" smtClean="0">
                <a:cs typeface="B Kamran" pitchFamily="2" charset="-78"/>
              </a:rPr>
              <a:t>را دور از نور مستقیم، رطوبت و دسترسی اطفال نگهدارید</a:t>
            </a:r>
            <a:r>
              <a:rPr lang="en-US" sz="2800" b="1" dirty="0" smtClean="0">
                <a:cs typeface="B Kamran" pitchFamily="2" charset="-78"/>
              </a:rPr>
              <a:t/>
            </a:r>
            <a:br>
              <a:rPr lang="en-US" sz="2800" b="1" dirty="0" smtClean="0">
                <a:cs typeface="B Kamran" pitchFamily="2" charset="-78"/>
              </a:rPr>
            </a:br>
            <a:r>
              <a:rPr lang="en-US" sz="2400" dirty="0" smtClean="0">
                <a:cs typeface="B Kamran" pitchFamily="2" charset="-78"/>
              </a:rPr>
              <a:t/>
            </a:r>
            <a:br>
              <a:rPr lang="en-US" sz="2400" dirty="0" smtClean="0">
                <a:cs typeface="B Kamran" pitchFamily="2" charset="-78"/>
              </a:rPr>
            </a:br>
            <a:endParaRPr lang="en-US" sz="2400" dirty="0" smtClean="0">
              <a:cs typeface="B Kamran" pitchFamily="2" charset="-78"/>
            </a:endParaRPr>
          </a:p>
          <a:p>
            <a:endParaRPr lang="fa-IR" sz="2400" dirty="0">
              <a:cs typeface="B Kamran" pitchFamily="2" charset="-78"/>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100" y="500042"/>
            <a:ext cx="7772400" cy="1143000"/>
          </a:xfrm>
        </p:spPr>
        <p:txBody>
          <a:bodyPr>
            <a:noAutofit/>
          </a:bodyPr>
          <a:lstStyle/>
          <a:p>
            <a:pPr algn="ctr"/>
            <a:r>
              <a:rPr lang="en-US" sz="9600" b="1" dirty="0" smtClean="0">
                <a:solidFill>
                  <a:srgbClr val="C00000"/>
                </a:solidFill>
                <a:cs typeface="B Narenj" pitchFamily="2" charset="-78"/>
              </a:rPr>
              <a:t> </a:t>
            </a:r>
            <a:r>
              <a:rPr lang="fa-IR" sz="9600" b="1" dirty="0" smtClean="0">
                <a:solidFill>
                  <a:srgbClr val="C00000"/>
                </a:solidFill>
                <a:cs typeface="B Narenj" pitchFamily="2" charset="-78"/>
              </a:rPr>
              <a:t>هشدارها</a:t>
            </a:r>
            <a:endParaRPr lang="fa-IR" sz="9600" b="1" dirty="0">
              <a:solidFill>
                <a:srgbClr val="C00000"/>
              </a:solidFill>
              <a:cs typeface="B Narenj" pitchFamily="2" charset="-78"/>
            </a:endParaRPr>
          </a:p>
        </p:txBody>
      </p:sp>
      <p:sp>
        <p:nvSpPr>
          <p:cNvPr id="3" name="Content Placeholder 2"/>
          <p:cNvSpPr>
            <a:spLocks noGrp="1"/>
          </p:cNvSpPr>
          <p:nvPr>
            <p:ph sz="quarter" idx="1"/>
          </p:nvPr>
        </p:nvSpPr>
        <p:spPr/>
        <p:txBody>
          <a:bodyPr>
            <a:normAutofit fontScale="85000" lnSpcReduction="20000"/>
          </a:bodyPr>
          <a:lstStyle/>
          <a:p>
            <a:pPr>
              <a:buNone/>
            </a:pPr>
            <a:r>
              <a:rPr lang="fa-IR" sz="2800" dirty="0" smtClean="0">
                <a:cs typeface="B Kamran" pitchFamily="2" charset="-78"/>
              </a:rPr>
              <a:t>بیماریهایی </a:t>
            </a:r>
            <a:r>
              <a:rPr lang="fa-IR" sz="2800" dirty="0">
                <a:cs typeface="B Kamran" pitchFamily="2" charset="-78"/>
              </a:rPr>
              <a:t>مانند سرطان و التهاب عروق که با بهبود زخم تداخل دارد</a:t>
            </a:r>
            <a:r>
              <a:rPr lang="en-US" sz="2800" dirty="0">
                <a:cs typeface="B Kamran" pitchFamily="2" charset="-78"/>
              </a:rPr>
              <a:t>. </a:t>
            </a:r>
            <a:br>
              <a:rPr lang="en-US" sz="2800" dirty="0">
                <a:cs typeface="B Kamran" pitchFamily="2" charset="-78"/>
              </a:rPr>
            </a:br>
            <a:endParaRPr lang="fa-IR" sz="2800" dirty="0" smtClean="0">
              <a:cs typeface="B Kamran" pitchFamily="2" charset="-78"/>
            </a:endParaRPr>
          </a:p>
          <a:p>
            <a:pPr>
              <a:buNone/>
            </a:pPr>
            <a:r>
              <a:rPr lang="fa-IR" sz="2800" dirty="0" smtClean="0">
                <a:cs typeface="B Kamran" pitchFamily="2" charset="-78"/>
              </a:rPr>
              <a:t>اعتیاد </a:t>
            </a:r>
            <a:r>
              <a:rPr lang="fa-IR" sz="2800" dirty="0">
                <a:cs typeface="B Kamran" pitchFamily="2" charset="-78"/>
              </a:rPr>
              <a:t>به الکل</a:t>
            </a:r>
            <a:r>
              <a:rPr lang="en-US" sz="2800" dirty="0">
                <a:cs typeface="B Kamran" pitchFamily="2" charset="-78"/>
              </a:rPr>
              <a:t> </a:t>
            </a:r>
            <a:br>
              <a:rPr lang="en-US" sz="2800" dirty="0">
                <a:cs typeface="B Kamran" pitchFamily="2" charset="-78"/>
              </a:rPr>
            </a:br>
            <a:endParaRPr lang="fa-IR" sz="2800" dirty="0" smtClean="0">
              <a:cs typeface="B Kamran" pitchFamily="2" charset="-78"/>
            </a:endParaRPr>
          </a:p>
          <a:p>
            <a:pPr>
              <a:buNone/>
            </a:pPr>
            <a:r>
              <a:rPr lang="fa-IR" sz="2800" dirty="0" smtClean="0">
                <a:cs typeface="B Kamran" pitchFamily="2" charset="-78"/>
              </a:rPr>
              <a:t>نقص </a:t>
            </a:r>
            <a:r>
              <a:rPr lang="fa-IR" sz="2800" dirty="0">
                <a:cs typeface="B Kamran" pitchFamily="2" charset="-78"/>
              </a:rPr>
              <a:t>مزمن کارکرد کلیه، همودیالیز یا دیالیز صفاقی،</a:t>
            </a:r>
            <a:r>
              <a:rPr lang="en-US" sz="2800" dirty="0">
                <a:cs typeface="B Kamran" pitchFamily="2" charset="-78"/>
              </a:rPr>
              <a:t> </a:t>
            </a:r>
            <a:br>
              <a:rPr lang="en-US" sz="2800" dirty="0">
                <a:cs typeface="B Kamran" pitchFamily="2" charset="-78"/>
              </a:rPr>
            </a:br>
            <a:endParaRPr lang="fa-IR" sz="2800" dirty="0" smtClean="0">
              <a:cs typeface="B Kamran" pitchFamily="2" charset="-78"/>
            </a:endParaRPr>
          </a:p>
          <a:p>
            <a:pPr>
              <a:buNone/>
            </a:pPr>
            <a:r>
              <a:rPr lang="fa-IR" sz="2800" dirty="0" smtClean="0">
                <a:cs typeface="B Kamran" pitchFamily="2" charset="-78"/>
              </a:rPr>
              <a:t>عمل </a:t>
            </a:r>
            <a:r>
              <a:rPr lang="fa-IR" sz="2800" dirty="0">
                <a:cs typeface="B Kamran" pitchFamily="2" charset="-78"/>
              </a:rPr>
              <a:t>باز قلب در طی 6 ماه گذشته،</a:t>
            </a:r>
            <a:r>
              <a:rPr lang="en-US" sz="2800" dirty="0">
                <a:cs typeface="B Kamran" pitchFamily="2" charset="-78"/>
              </a:rPr>
              <a:t> </a:t>
            </a:r>
            <a:br>
              <a:rPr lang="en-US" sz="2800" dirty="0">
                <a:cs typeface="B Kamran" pitchFamily="2" charset="-78"/>
              </a:rPr>
            </a:br>
            <a:endParaRPr lang="fa-IR" sz="2800" dirty="0" smtClean="0">
              <a:cs typeface="B Kamran" pitchFamily="2" charset="-78"/>
            </a:endParaRPr>
          </a:p>
          <a:p>
            <a:pPr>
              <a:buNone/>
            </a:pPr>
            <a:r>
              <a:rPr lang="fa-IR" sz="2800" dirty="0" smtClean="0">
                <a:cs typeface="B Kamran" pitchFamily="2" charset="-78"/>
              </a:rPr>
              <a:t>سیروز </a:t>
            </a:r>
            <a:r>
              <a:rPr lang="fa-IR" sz="2800" dirty="0">
                <a:cs typeface="B Kamran" pitchFamily="2" charset="-78"/>
              </a:rPr>
              <a:t>یا بیماری کبدی پیشرفته</a:t>
            </a:r>
            <a:r>
              <a:rPr lang="en-US" sz="2800" dirty="0">
                <a:cs typeface="B Kamran" pitchFamily="2" charset="-78"/>
              </a:rPr>
              <a:t>. </a:t>
            </a:r>
            <a:br>
              <a:rPr lang="en-US" sz="2800" dirty="0">
                <a:cs typeface="B Kamran" pitchFamily="2" charset="-78"/>
              </a:rPr>
            </a:br>
            <a:endParaRPr lang="fa-IR" sz="2800" dirty="0" smtClean="0">
              <a:cs typeface="B Kamran" pitchFamily="2" charset="-78"/>
            </a:endParaRPr>
          </a:p>
          <a:p>
            <a:pPr>
              <a:buNone/>
            </a:pPr>
            <a:r>
              <a:rPr lang="fa-IR" sz="2800" dirty="0" smtClean="0">
                <a:cs typeface="B Kamran" pitchFamily="2" charset="-78"/>
              </a:rPr>
              <a:t>بیماران </a:t>
            </a:r>
            <a:r>
              <a:rPr lang="fa-IR" sz="2800" dirty="0">
                <a:cs typeface="B Kamran" pitchFamily="2" charset="-78"/>
              </a:rPr>
              <a:t>دارای اختلال در گردش خونی موضعی (حاد و مزمن)، بافتهای با خونرسانی پایین</a:t>
            </a:r>
            <a:r>
              <a:rPr lang="en-US" sz="2800" dirty="0">
                <a:cs typeface="B Kamran" pitchFamily="2" charset="-78"/>
              </a:rPr>
              <a:t>.</a:t>
            </a:r>
            <a:br>
              <a:rPr lang="en-US" sz="2800" dirty="0">
                <a:cs typeface="B Kamran" pitchFamily="2" charset="-78"/>
              </a:rPr>
            </a:br>
            <a:r>
              <a:rPr lang="en-US" sz="2800" dirty="0">
                <a:cs typeface="B Kamran" pitchFamily="2" charset="-78"/>
              </a:rPr>
              <a:t/>
            </a:r>
            <a:br>
              <a:rPr lang="en-US" sz="2800" dirty="0">
                <a:cs typeface="B Kamran" pitchFamily="2" charset="-78"/>
              </a:rPr>
            </a:br>
            <a:endParaRPr lang="en-US" sz="2800" dirty="0">
              <a:cs typeface="B Kamran" pitchFamily="2" charset="-78"/>
            </a:endParaRPr>
          </a:p>
          <a:p>
            <a:endParaRPr lang="fa-IR" sz="2800" dirty="0">
              <a:cs typeface="B Kamran" pitchFamily="2" charset="-78"/>
            </a:endParaRPr>
          </a:p>
        </p:txBody>
      </p:sp>
      <p:pic>
        <p:nvPicPr>
          <p:cNvPr id="2050" name="Picture 2" descr="H:\jelodarian\teknesian daruE\هشدار-ممنوع-خطر.jpg"/>
          <p:cNvPicPr>
            <a:picLocks noChangeAspect="1" noChangeArrowheads="1"/>
          </p:cNvPicPr>
          <p:nvPr/>
        </p:nvPicPr>
        <p:blipFill>
          <a:blip r:embed="rId2" cstate="print"/>
          <a:srcRect/>
          <a:stretch>
            <a:fillRect/>
          </a:stretch>
        </p:blipFill>
        <p:spPr bwMode="auto">
          <a:xfrm>
            <a:off x="357158" y="1714488"/>
            <a:ext cx="2857520" cy="2857520"/>
          </a:xfrm>
          <a:prstGeom prst="rect">
            <a:avLst/>
          </a:prstGeom>
          <a:noFill/>
        </p:spPr>
      </p:pic>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400">
              <a:cs typeface="B Kamran" pitchFamily="2" charset="-78"/>
            </a:endParaRPr>
          </a:p>
        </p:txBody>
      </p:sp>
      <p:graphicFrame>
        <p:nvGraphicFramePr>
          <p:cNvPr id="4" name="Content Placeholder 3"/>
          <p:cNvGraphicFramePr>
            <a:graphicFrameLocks noGrp="1"/>
          </p:cNvGraphicFramePr>
          <p:nvPr>
            <p:ph sz="quarter" idx="1"/>
          </p:nvPr>
        </p:nvGraphicFramePr>
        <p:xfrm>
          <a:off x="914400" y="1447800"/>
          <a:ext cx="7772400" cy="993648"/>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نام تجاری دارو</a:t>
                      </a:r>
                      <a:endParaRPr lang="en-US" sz="4000"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تولیدکننده [</a:t>
                      </a:r>
                      <a:r>
                        <a:rPr lang="fa-IR" sz="2400" b="1" dirty="0" smtClean="0">
                          <a:solidFill>
                            <a:srgbClr val="333333"/>
                          </a:solidFill>
                          <a:latin typeface="Calibri"/>
                          <a:ea typeface="Times New Roman"/>
                          <a:cs typeface="B Lotus" pitchFamily="2" charset="-78"/>
                        </a:rPr>
                        <a:t>کشور</a:t>
                      </a:r>
                      <a:r>
                        <a:rPr lang="fa-IR" sz="2400" b="1" dirty="0" smtClean="0">
                          <a:solidFill>
                            <a:srgbClr val="333333"/>
                          </a:solidFill>
                          <a:latin typeface="Times New Roman"/>
                          <a:ea typeface="Times New Roman"/>
                          <a:cs typeface="B Lotus" pitchFamily="2" charset="-78"/>
                        </a:rPr>
                        <a:t>]</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ویال ایمود</a:t>
                      </a:r>
                      <a:endParaRPr lang="en-US" sz="40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رز فارمد [ ایران ] </a:t>
                      </a:r>
                      <a:endParaRPr lang="en-US" sz="4000" dirty="0">
                        <a:latin typeface="Calibri"/>
                        <a:ea typeface="Calibri"/>
                        <a:cs typeface="B Lotus" pitchFamily="2" charset="-78"/>
                      </a:endParaRPr>
                    </a:p>
                  </a:txBody>
                  <a:tcPr marL="38100" marR="38100" marT="38100" marB="38100" anchor="ctr"/>
                </a:tc>
              </a:tr>
            </a:tbl>
          </a:graphicData>
        </a:graphic>
      </p:graphicFrame>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5400" dirty="0" smtClean="0">
                <a:solidFill>
                  <a:srgbClr val="C00000"/>
                </a:solidFill>
                <a:cs typeface="Far.Arash" pitchFamily="2" charset="-78"/>
              </a:rPr>
              <a:t>تانسی </a:t>
            </a:r>
            <a:endParaRPr lang="fa-IR" sz="5400" dirty="0">
              <a:solidFill>
                <a:srgbClr val="C00000"/>
              </a:solidFill>
              <a:cs typeface="Far.Arash" pitchFamily="2" charset="-78"/>
            </a:endParaRPr>
          </a:p>
        </p:txBody>
      </p:sp>
      <p:sp>
        <p:nvSpPr>
          <p:cNvPr id="3" name="Content Placeholder 2"/>
          <p:cNvSpPr>
            <a:spLocks noGrp="1"/>
          </p:cNvSpPr>
          <p:nvPr>
            <p:ph sz="quarter" idx="1"/>
          </p:nvPr>
        </p:nvSpPr>
        <p:spPr>
          <a:xfrm>
            <a:off x="3143240" y="1285860"/>
            <a:ext cx="5557822" cy="5214974"/>
          </a:xfrm>
        </p:spPr>
        <p:txBody>
          <a:bodyPr>
            <a:normAutofit fontScale="85000" lnSpcReduction="20000"/>
          </a:bodyPr>
          <a:lstStyle/>
          <a:p>
            <a:r>
              <a:rPr lang="en-US" sz="2400" dirty="0" smtClean="0">
                <a:cs typeface="B Kamran" pitchFamily="2" charset="-78"/>
              </a:rPr>
              <a:t> </a:t>
            </a:r>
            <a:r>
              <a:rPr lang="en-US" sz="4700" b="1" dirty="0" smtClean="0">
                <a:solidFill>
                  <a:srgbClr val="7030A0"/>
                </a:solidFill>
                <a:cs typeface="Far.Narenj" pitchFamily="2" charset="-78"/>
              </a:rPr>
              <a:t>  </a:t>
            </a:r>
            <a:r>
              <a:rPr lang="fa-IR" sz="7100" b="1" dirty="0" smtClean="0">
                <a:solidFill>
                  <a:srgbClr val="7030A0"/>
                </a:solidFill>
                <a:cs typeface="Far.Narenj" pitchFamily="2" charset="-78"/>
              </a:rPr>
              <a:t>موارد مصرف</a:t>
            </a:r>
            <a:endParaRPr lang="en-US" sz="2400" b="1" dirty="0" smtClean="0">
              <a:solidFill>
                <a:srgbClr val="7030A0"/>
              </a:solidFill>
              <a:cs typeface="Far.Narenj" pitchFamily="2" charset="-78"/>
            </a:endParaRPr>
          </a:p>
          <a:p>
            <a:r>
              <a:rPr lang="fa-IR" sz="3500" dirty="0" smtClean="0">
                <a:cs typeface="B Kamran" pitchFamily="2" charset="-78"/>
              </a:rPr>
              <a:t>نام علمی دارو: </a:t>
            </a:r>
            <a:r>
              <a:rPr lang="en-US" sz="3500" dirty="0" err="1" smtClean="0">
                <a:cs typeface="B Kamran" pitchFamily="2" charset="-78"/>
              </a:rPr>
              <a:t>Tanacetum</a:t>
            </a:r>
            <a:r>
              <a:rPr lang="en-US" sz="3500" dirty="0" smtClean="0">
                <a:cs typeface="B Kamran" pitchFamily="2" charset="-78"/>
              </a:rPr>
              <a:t> </a:t>
            </a:r>
            <a:r>
              <a:rPr lang="en-US" sz="3500" dirty="0" err="1" smtClean="0">
                <a:cs typeface="B Kamran" pitchFamily="2" charset="-78"/>
              </a:rPr>
              <a:t>vulgare</a:t>
            </a:r>
            <a:r>
              <a:rPr lang="en-US" sz="3500" dirty="0" smtClean="0">
                <a:cs typeface="B Kamran" pitchFamily="2" charset="-78"/>
              </a:rPr>
              <a:t> </a:t>
            </a:r>
            <a:br>
              <a:rPr lang="en-US" sz="3500" dirty="0" smtClean="0">
                <a:cs typeface="B Kamran" pitchFamily="2" charset="-78"/>
              </a:rPr>
            </a:br>
            <a:r>
              <a:rPr lang="en-US" sz="3500" dirty="0" smtClean="0">
                <a:cs typeface="B Kamran" pitchFamily="2" charset="-78"/>
              </a:rPr>
              <a:t/>
            </a:r>
            <a:br>
              <a:rPr lang="en-US" sz="3500" dirty="0" smtClean="0">
                <a:cs typeface="B Kamran" pitchFamily="2" charset="-78"/>
              </a:rPr>
            </a:br>
            <a:r>
              <a:rPr lang="fa-IR" sz="3500" dirty="0" smtClean="0">
                <a:cs typeface="B Kamran" pitchFamily="2" charset="-78"/>
              </a:rPr>
              <a:t>درمان بیماران مبتلا به سپسیس و شوک سپتیک، بصورت تزریق وریدی استفاده میشود</a:t>
            </a:r>
            <a:r>
              <a:rPr lang="en-US" sz="3500" dirty="0" smtClean="0">
                <a:cs typeface="B Kamran" pitchFamily="2" charset="-78"/>
              </a:rPr>
              <a:t>.</a:t>
            </a:r>
            <a:br>
              <a:rPr lang="en-US" sz="3500" dirty="0" smtClean="0">
                <a:cs typeface="B Kamran" pitchFamily="2" charset="-78"/>
              </a:rPr>
            </a:br>
            <a:r>
              <a:rPr lang="en-US" sz="2400" dirty="0" smtClean="0">
                <a:cs typeface="B Kamran" pitchFamily="2" charset="-78"/>
              </a:rPr>
              <a:t/>
            </a:r>
            <a:br>
              <a:rPr lang="en-US" sz="2400" dirty="0" smtClean="0">
                <a:cs typeface="B Kamran" pitchFamily="2" charset="-78"/>
              </a:rPr>
            </a:br>
            <a:endParaRPr lang="en-US" sz="3900" dirty="0" smtClean="0">
              <a:cs typeface="B Kamran" pitchFamily="2" charset="-78"/>
            </a:endParaRPr>
          </a:p>
          <a:p>
            <a:r>
              <a:rPr lang="en-US" sz="3900" dirty="0" smtClean="0">
                <a:cs typeface="B Kamran" pitchFamily="2" charset="-78"/>
              </a:rPr>
              <a:t>   </a:t>
            </a:r>
            <a:r>
              <a:rPr lang="fa-IR" sz="7100" b="1" dirty="0" smtClean="0">
                <a:solidFill>
                  <a:srgbClr val="7030A0"/>
                </a:solidFill>
                <a:cs typeface="Far.Narenj" pitchFamily="2" charset="-78"/>
              </a:rPr>
              <a:t>مکانیسم اثر</a:t>
            </a:r>
            <a:endParaRPr lang="en-US" sz="3900" b="1" dirty="0" smtClean="0">
              <a:solidFill>
                <a:srgbClr val="7030A0"/>
              </a:solidFill>
              <a:cs typeface="Far.Narenj" pitchFamily="2" charset="-78"/>
            </a:endParaRPr>
          </a:p>
          <a:p>
            <a:r>
              <a:rPr lang="fa-IR" sz="3900" dirty="0" smtClean="0">
                <a:cs typeface="B Kamran" pitchFamily="2" charset="-78"/>
              </a:rPr>
              <a:t>سپتی‌مب دارای عصاره گیاهان تانسی، گزنه و نسترن میباشد</a:t>
            </a:r>
            <a:r>
              <a:rPr lang="en-US" sz="3900" dirty="0" smtClean="0">
                <a:cs typeface="B Kamran" pitchFamily="2" charset="-78"/>
              </a:rPr>
              <a:t>.</a:t>
            </a:r>
            <a:br>
              <a:rPr lang="en-US" sz="3900" dirty="0" smtClean="0">
                <a:cs typeface="B Kamran" pitchFamily="2" charset="-78"/>
              </a:rPr>
            </a:br>
            <a:endParaRPr lang="en-US" sz="3900" dirty="0" smtClean="0">
              <a:cs typeface="B Kamran" pitchFamily="2" charset="-78"/>
            </a:endParaRPr>
          </a:p>
          <a:p>
            <a:endParaRPr lang="fa-IR" sz="2400" dirty="0" smtClean="0">
              <a:cs typeface="B Kamran" pitchFamily="2" charset="-78"/>
            </a:endParaRPr>
          </a:p>
          <a:p>
            <a:pPr>
              <a:buNone/>
            </a:pPr>
            <a:endParaRPr lang="fa-IR" sz="2400" dirty="0">
              <a:cs typeface="B Kamran" pitchFamily="2" charset="-78"/>
            </a:endParaRPr>
          </a:p>
        </p:txBody>
      </p:sp>
      <p:pic>
        <p:nvPicPr>
          <p:cNvPr id="4" name="Picture 2" descr="E:\pic\tanacetum-vulgare-2.jpg"/>
          <p:cNvPicPr>
            <a:picLocks noChangeAspect="1" noChangeArrowheads="1"/>
          </p:cNvPicPr>
          <p:nvPr/>
        </p:nvPicPr>
        <p:blipFill>
          <a:blip r:embed="rId2"/>
          <a:srcRect/>
          <a:stretch>
            <a:fillRect/>
          </a:stretch>
        </p:blipFill>
        <p:spPr bwMode="auto">
          <a:xfrm>
            <a:off x="285720" y="1142984"/>
            <a:ext cx="3214710" cy="4966449"/>
          </a:xfrm>
          <a:prstGeom prst="rect">
            <a:avLst/>
          </a:prstGeom>
          <a:noFill/>
        </p:spPr>
      </p:pic>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400">
              <a:cs typeface="B Kamran" pitchFamily="2" charset="-78"/>
            </a:endParaRPr>
          </a:p>
        </p:txBody>
      </p:sp>
      <p:sp>
        <p:nvSpPr>
          <p:cNvPr id="3" name="Content Placeholder 2"/>
          <p:cNvSpPr>
            <a:spLocks noGrp="1"/>
          </p:cNvSpPr>
          <p:nvPr>
            <p:ph sz="quarter" idx="1"/>
          </p:nvPr>
        </p:nvSpPr>
        <p:spPr/>
        <p:txBody>
          <a:bodyPr>
            <a:normAutofit fontScale="92500" lnSpcReduction="10000"/>
          </a:bodyPr>
          <a:lstStyle/>
          <a:p>
            <a:r>
              <a:rPr lang="en-US" sz="2400" dirty="0" smtClean="0">
                <a:cs typeface="B Kamran" pitchFamily="2" charset="-78"/>
              </a:rPr>
              <a:t>  </a:t>
            </a:r>
            <a:r>
              <a:rPr lang="en-US" sz="4300" b="1" dirty="0" smtClean="0">
                <a:solidFill>
                  <a:srgbClr val="7030A0"/>
                </a:solidFill>
                <a:cs typeface="Far.Narenj" pitchFamily="2" charset="-78"/>
              </a:rPr>
              <a:t> </a:t>
            </a:r>
            <a:r>
              <a:rPr lang="fa-IR" sz="4300" b="1" dirty="0" smtClean="0">
                <a:solidFill>
                  <a:srgbClr val="7030A0"/>
                </a:solidFill>
                <a:cs typeface="Far.Narenj" pitchFamily="2" charset="-78"/>
              </a:rPr>
              <a:t>عوارض جانبي</a:t>
            </a:r>
            <a:endParaRPr lang="en-US" sz="2400" b="1" dirty="0" smtClean="0">
              <a:solidFill>
                <a:srgbClr val="7030A0"/>
              </a:solidFill>
              <a:cs typeface="Far.Narenj" pitchFamily="2" charset="-78"/>
            </a:endParaRPr>
          </a:p>
          <a:p>
            <a:r>
              <a:rPr lang="fa-IR" sz="3500" dirty="0" smtClean="0">
                <a:cs typeface="B Kamran" pitchFamily="2" charset="-78"/>
              </a:rPr>
              <a:t>اگرچه عوارض این دارو همیشه و در همه افراد دیده نمیشود، اما ممکن است شامل واکنشهای حساسیتی به گیاهان موجود در دارو باشد، در غیر اینصورت هیچ عارضه جانبی خاصی حین مصرف این دارو گزارش نشده است</a:t>
            </a:r>
            <a:r>
              <a:rPr lang="en-US" sz="3500" dirty="0" smtClean="0">
                <a:cs typeface="B Kamran" pitchFamily="2" charset="-78"/>
              </a:rPr>
              <a:t>.</a:t>
            </a:r>
            <a:br>
              <a:rPr lang="en-US" sz="3500" dirty="0" smtClean="0">
                <a:cs typeface="B Kamran" pitchFamily="2" charset="-78"/>
              </a:rPr>
            </a:br>
            <a:r>
              <a:rPr lang="fa-IR" sz="3500" dirty="0" smtClean="0">
                <a:cs typeface="B Kamran" pitchFamily="2" charset="-78"/>
              </a:rPr>
              <a:t> </a:t>
            </a:r>
            <a:endParaRPr lang="en-US" sz="3500" dirty="0" smtClean="0">
              <a:cs typeface="B Kamran" pitchFamily="2" charset="-78"/>
            </a:endParaRPr>
          </a:p>
          <a:p>
            <a:r>
              <a:rPr lang="en-US" sz="2400" dirty="0" smtClean="0">
                <a:cs typeface="B Kamran" pitchFamily="2" charset="-78"/>
              </a:rPr>
              <a:t>   </a:t>
            </a:r>
            <a:r>
              <a:rPr lang="fa-IR" sz="4300" b="1" dirty="0" smtClean="0">
                <a:solidFill>
                  <a:srgbClr val="7030A0"/>
                </a:solidFill>
                <a:cs typeface="Far.Narenj" pitchFamily="2" charset="-78"/>
              </a:rPr>
              <a:t>تداخل دارویی</a:t>
            </a:r>
            <a:endParaRPr lang="en-US" sz="2400" b="1" dirty="0" smtClean="0">
              <a:solidFill>
                <a:srgbClr val="7030A0"/>
              </a:solidFill>
              <a:cs typeface="Far.Narenj" pitchFamily="2" charset="-78"/>
            </a:endParaRPr>
          </a:p>
          <a:p>
            <a:r>
              <a:rPr lang="fa-IR" sz="3500" dirty="0" smtClean="0">
                <a:cs typeface="B Kamran" pitchFamily="2" charset="-78"/>
              </a:rPr>
              <a:t>مطالعات نشان داده که سپتی‌مب هیچ گونه تداخلی با داروهای درمانی شوک سپتیک ندارد</a:t>
            </a:r>
            <a:r>
              <a:rPr lang="en-US" sz="3500" dirty="0" smtClean="0">
                <a:cs typeface="B Kamran" pitchFamily="2" charset="-78"/>
              </a:rPr>
              <a:t>.</a:t>
            </a:r>
            <a:endParaRPr lang="fa-IR" sz="2400" dirty="0">
              <a:cs typeface="B Kamran" pitchFamily="2" charset="-78"/>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400">
              <a:cs typeface="B Kamran" pitchFamily="2" charset="-78"/>
            </a:endParaRPr>
          </a:p>
        </p:txBody>
      </p:sp>
      <p:sp>
        <p:nvSpPr>
          <p:cNvPr id="3" name="Content Placeholder 2"/>
          <p:cNvSpPr>
            <a:spLocks noGrp="1"/>
          </p:cNvSpPr>
          <p:nvPr>
            <p:ph sz="quarter" idx="1"/>
          </p:nvPr>
        </p:nvSpPr>
        <p:spPr/>
        <p:txBody>
          <a:bodyPr>
            <a:normAutofit lnSpcReduction="10000"/>
          </a:bodyPr>
          <a:lstStyle/>
          <a:p>
            <a:r>
              <a:rPr lang="en-US" sz="2400" dirty="0" smtClean="0">
                <a:cs typeface="B Kamran" pitchFamily="2" charset="-78"/>
              </a:rPr>
              <a:t>   </a:t>
            </a:r>
            <a:r>
              <a:rPr lang="fa-IR" sz="7200" b="1" dirty="0" smtClean="0">
                <a:solidFill>
                  <a:srgbClr val="7030A0"/>
                </a:solidFill>
                <a:cs typeface="Far.Narenj" pitchFamily="2" charset="-78"/>
              </a:rPr>
              <a:t>مقدار مصرف</a:t>
            </a:r>
            <a:endParaRPr lang="en-US" sz="2400" b="1" dirty="0" smtClean="0">
              <a:solidFill>
                <a:srgbClr val="7030A0"/>
              </a:solidFill>
              <a:cs typeface="Far.Narenj" pitchFamily="2" charset="-78"/>
            </a:endParaRPr>
          </a:p>
          <a:p>
            <a:pPr algn="just"/>
            <a:r>
              <a:rPr lang="fa-IR" sz="3200" dirty="0" smtClean="0">
                <a:cs typeface="B Kamran" pitchFamily="2" charset="-78"/>
              </a:rPr>
              <a:t>دارو باید تحت نظر پزشک مصررف شود، اما دوز معمول بدین ترتیب است</a:t>
            </a:r>
            <a:r>
              <a:rPr lang="en-US" sz="3200" dirty="0" smtClean="0">
                <a:cs typeface="B Kamran" pitchFamily="2" charset="-78"/>
              </a:rPr>
              <a:t>: </a:t>
            </a:r>
            <a:endParaRPr lang="fa-IR" sz="3200" dirty="0" smtClean="0">
              <a:cs typeface="B Kamran" pitchFamily="2" charset="-78"/>
            </a:endParaRPr>
          </a:p>
          <a:p>
            <a:pPr algn="just"/>
            <a:r>
              <a:rPr lang="fa-IR" sz="3200" dirty="0" smtClean="0">
                <a:cs typeface="B Kamran" pitchFamily="2" charset="-78"/>
              </a:rPr>
              <a:t>دوز روزانه سپتی‌مب 1 ویال 6 میلی لیتری است که در حداقل 200 میلی لیتر محلول دکستروز 5% رقیق شده است و بصورت داخل وریدی در طی 1 تا 2 ساعت انفوزیون میگردد. دوره درمانی پیشنهادی دو هفته است</a:t>
            </a:r>
            <a:r>
              <a:rPr lang="en-US" sz="3200" dirty="0" smtClean="0">
                <a:cs typeface="B Kamran" pitchFamily="2" charset="-78"/>
              </a:rPr>
              <a:t>.</a:t>
            </a:r>
            <a:br>
              <a:rPr lang="en-US" sz="3200" dirty="0" smtClean="0">
                <a:cs typeface="B Kamran" pitchFamily="2" charset="-78"/>
              </a:rPr>
            </a:br>
            <a:r>
              <a:rPr lang="en-US" sz="3200" dirty="0" smtClean="0">
                <a:cs typeface="B Kamran" pitchFamily="2" charset="-78"/>
              </a:rPr>
              <a:t/>
            </a:r>
            <a:br>
              <a:rPr lang="en-US" sz="3200" dirty="0" smtClean="0">
                <a:cs typeface="B Kamran" pitchFamily="2" charset="-78"/>
              </a:rPr>
            </a:br>
            <a:endParaRPr lang="en-US" sz="3200" dirty="0" smtClean="0">
              <a:cs typeface="B Kamran" pitchFamily="2" charset="-78"/>
            </a:endParaRPr>
          </a:p>
          <a:p>
            <a:endParaRPr lang="fa-IR" sz="2400" dirty="0">
              <a:cs typeface="B Kamran" pitchFamily="2" charset="-78"/>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400">
              <a:cs typeface="B Kamran" pitchFamily="2" charset="-78"/>
            </a:endParaRPr>
          </a:p>
        </p:txBody>
      </p:sp>
      <p:graphicFrame>
        <p:nvGraphicFramePr>
          <p:cNvPr id="4" name="Content Placeholder 3"/>
          <p:cNvGraphicFramePr>
            <a:graphicFrameLocks noGrp="1"/>
          </p:cNvGraphicFramePr>
          <p:nvPr>
            <p:ph sz="quarter" idx="1"/>
          </p:nvPr>
        </p:nvGraphicFramePr>
        <p:xfrm>
          <a:off x="857224" y="785794"/>
          <a:ext cx="7772400" cy="1133856"/>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2800" b="1" dirty="0">
                          <a:solidFill>
                            <a:srgbClr val="333333"/>
                          </a:solidFill>
                          <a:latin typeface="Calibri"/>
                          <a:ea typeface="Times New Roman"/>
                          <a:cs typeface="B Lotus" pitchFamily="2" charset="-78"/>
                        </a:rPr>
                        <a:t>نام تجاری دارو</a:t>
                      </a:r>
                      <a:endParaRPr lang="en-US" sz="4400"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800" b="1" dirty="0">
                          <a:solidFill>
                            <a:srgbClr val="333333"/>
                          </a:solidFill>
                          <a:latin typeface="Calibri"/>
                          <a:ea typeface="Times New Roman"/>
                          <a:cs typeface="B Lotus" pitchFamily="2" charset="-78"/>
                        </a:rPr>
                        <a:t>تولیدکننده [</a:t>
                      </a:r>
                      <a:r>
                        <a:rPr lang="fa-IR" sz="2800" b="1" dirty="0" smtClean="0">
                          <a:solidFill>
                            <a:srgbClr val="333333"/>
                          </a:solidFill>
                          <a:latin typeface="Calibri"/>
                          <a:ea typeface="Times New Roman"/>
                          <a:cs typeface="B Lotus" pitchFamily="2" charset="-78"/>
                        </a:rPr>
                        <a:t>کشور</a:t>
                      </a:r>
                      <a:r>
                        <a:rPr lang="fa-IR" sz="2800" b="1" dirty="0">
                          <a:solidFill>
                            <a:srgbClr val="333333"/>
                          </a:solidFill>
                          <a:latin typeface="Times New Roman"/>
                          <a:ea typeface="Times New Roman"/>
                          <a:cs typeface="B Lotus" pitchFamily="2" charset="-78"/>
                        </a:rPr>
                        <a:t>]</a:t>
                      </a:r>
                      <a:endParaRPr lang="en-US" sz="44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800" dirty="0">
                          <a:solidFill>
                            <a:srgbClr val="000000"/>
                          </a:solidFill>
                          <a:latin typeface="Calibri"/>
                          <a:ea typeface="Times New Roman"/>
                          <a:cs typeface="B Lotus" pitchFamily="2" charset="-78"/>
                        </a:rPr>
                        <a:t>ویال سپتی مب</a:t>
                      </a:r>
                      <a:endParaRPr lang="en-US" sz="44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800" dirty="0">
                          <a:solidFill>
                            <a:srgbClr val="333333"/>
                          </a:solidFill>
                          <a:latin typeface="Calibri"/>
                          <a:ea typeface="Times New Roman"/>
                          <a:cs typeface="B Lotus" pitchFamily="2" charset="-78"/>
                        </a:rPr>
                        <a:t>داروسازی رز فارمد [ ایران ] </a:t>
                      </a:r>
                      <a:endParaRPr lang="en-US" sz="4400" dirty="0">
                        <a:latin typeface="Calibri"/>
                        <a:ea typeface="Calibri"/>
                        <a:cs typeface="B Lotus" pitchFamily="2" charset="-78"/>
                      </a:endParaRPr>
                    </a:p>
                  </a:txBody>
                  <a:tcPr marL="38100" marR="38100" marT="38100" marB="38100" anchor="ctr"/>
                </a:tc>
              </a:tr>
            </a:tbl>
          </a:graphicData>
        </a:graphic>
      </p:graphicFrame>
      <p:pic>
        <p:nvPicPr>
          <p:cNvPr id="5" name="Picture 3" descr="E:\pic\Tanacetum_vulgare_002.JPG"/>
          <p:cNvPicPr>
            <a:picLocks noChangeAspect="1" noChangeArrowheads="1"/>
          </p:cNvPicPr>
          <p:nvPr/>
        </p:nvPicPr>
        <p:blipFill>
          <a:blip r:embed="rId2" cstate="print"/>
          <a:srcRect/>
          <a:stretch>
            <a:fillRect/>
          </a:stretch>
        </p:blipFill>
        <p:spPr bwMode="auto">
          <a:xfrm>
            <a:off x="1928794" y="2643182"/>
            <a:ext cx="5572164" cy="4000528"/>
          </a:xfrm>
          <a:prstGeom prst="rect">
            <a:avLst/>
          </a:prstGeom>
          <a:noFill/>
        </p:spPr>
      </p:pic>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a:r>
              <a:rPr lang="fa-IR" sz="7200" b="1" dirty="0" smtClean="0">
                <a:solidFill>
                  <a:srgbClr val="C00000"/>
                </a:solidFill>
                <a:cs typeface="B Tabassom" pitchFamily="2" charset="-78"/>
              </a:rPr>
              <a:t>عشقه</a:t>
            </a:r>
            <a:endParaRPr lang="fa-IR" sz="7200" b="1" dirty="0">
              <a:solidFill>
                <a:srgbClr val="C00000"/>
              </a:solidFill>
              <a:cs typeface="B Tabassom" pitchFamily="2" charset="-78"/>
            </a:endParaRPr>
          </a:p>
        </p:txBody>
      </p:sp>
      <p:sp>
        <p:nvSpPr>
          <p:cNvPr id="3" name="Content Placeholder 2"/>
          <p:cNvSpPr>
            <a:spLocks noGrp="1"/>
          </p:cNvSpPr>
          <p:nvPr>
            <p:ph sz="quarter" idx="1"/>
          </p:nvPr>
        </p:nvSpPr>
        <p:spPr>
          <a:xfrm>
            <a:off x="571472" y="2857496"/>
            <a:ext cx="7772400" cy="3357578"/>
          </a:xfrm>
        </p:spPr>
        <p:txBody>
          <a:bodyPr>
            <a:noAutofit/>
          </a:bodyPr>
          <a:lstStyle/>
          <a:p>
            <a:pPr algn="just"/>
            <a:r>
              <a:rPr lang="fa-IR" sz="2400" dirty="0" smtClean="0">
                <a:cs typeface="B Lotus" pitchFamily="2" charset="-78"/>
              </a:rPr>
              <a:t>عصاره گياه عشقه بعنوان يك داروي خلط آور، كاهنده التهاب مخاط مجاري تنفسي و رقيق كننده خلط شناخته شده</a:t>
            </a:r>
          </a:p>
          <a:p>
            <a:pPr algn="just"/>
            <a:r>
              <a:rPr lang="fa-IR" sz="2400" b="1" dirty="0" smtClean="0">
                <a:cs typeface="B Lotus" pitchFamily="2" charset="-78"/>
              </a:rPr>
              <a:t>2.</a:t>
            </a:r>
            <a:r>
              <a:rPr lang="fa-IR" sz="2400" dirty="0" smtClean="0">
                <a:cs typeface="B Lotus" pitchFamily="2" charset="-78"/>
              </a:rPr>
              <a:t>بدين ترتيب قادر به كاهش تعداد سرفه ها و از آن بالاتر كاهش شدت سرفه هاي تشنجي مي باشد.</a:t>
            </a:r>
          </a:p>
          <a:p>
            <a:pPr algn="just"/>
            <a:r>
              <a:rPr lang="fa-IR" sz="2400" b="1" dirty="0" smtClean="0">
                <a:cs typeface="B Lotus" pitchFamily="2" charset="-78"/>
              </a:rPr>
              <a:t>3.</a:t>
            </a:r>
            <a:r>
              <a:rPr lang="fa-IR" sz="2400" dirty="0" smtClean="0">
                <a:cs typeface="B Lotus" pitchFamily="2" charset="-78"/>
              </a:rPr>
              <a:t>افزايش ترشحات خلط از طريق تحريك عصب واگ انجام مي گيرد. ضمنا" هدراكوزيد </a:t>
            </a:r>
            <a:r>
              <a:rPr lang="en-US" sz="2400" dirty="0" smtClean="0">
                <a:cs typeface="B Lotus" pitchFamily="2" charset="-78"/>
              </a:rPr>
              <a:t>c </a:t>
            </a:r>
            <a:r>
              <a:rPr lang="fa-IR" sz="2400" dirty="0" smtClean="0">
                <a:cs typeface="B Lotus" pitchFamily="2" charset="-78"/>
              </a:rPr>
              <a:t>و فالكارينول موجود در اين عصاره داراي اثر ضد ويروس، ضد‌باكتري و ضد قارچ مي‌باشد.</a:t>
            </a:r>
            <a:endParaRPr lang="fa-IR" sz="2400" dirty="0">
              <a:cs typeface="B Lotus" pitchFamily="2" charset="-78"/>
            </a:endParaRPr>
          </a:p>
        </p:txBody>
      </p:sp>
      <p:pic>
        <p:nvPicPr>
          <p:cNvPr id="2050" name="Picture 2" descr="E:\pic\عشقه.jpg"/>
          <p:cNvPicPr>
            <a:picLocks noChangeAspect="1" noChangeArrowheads="1"/>
          </p:cNvPicPr>
          <p:nvPr/>
        </p:nvPicPr>
        <p:blipFill>
          <a:blip r:embed="rId2"/>
          <a:srcRect/>
          <a:stretch>
            <a:fillRect/>
          </a:stretch>
        </p:blipFill>
        <p:spPr bwMode="auto">
          <a:xfrm>
            <a:off x="142844" y="142852"/>
            <a:ext cx="3238523" cy="2428892"/>
          </a:xfrm>
          <a:prstGeom prst="rect">
            <a:avLst/>
          </a:prstGeom>
          <a:noFill/>
        </p:spPr>
      </p:pic>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sz="quarter" idx="1"/>
          </p:nvPr>
        </p:nvSpPr>
        <p:spPr/>
        <p:txBody>
          <a:bodyPr>
            <a:normAutofit fontScale="92500"/>
          </a:bodyPr>
          <a:lstStyle/>
          <a:p>
            <a:pPr algn="just"/>
            <a:endParaRPr lang="fa-IR" sz="2800" dirty="0" smtClean="0">
              <a:cs typeface="B Lotus" pitchFamily="2" charset="-78"/>
            </a:endParaRPr>
          </a:p>
          <a:p>
            <a:pPr algn="just"/>
            <a:r>
              <a:rPr lang="fa-IR" sz="2800" b="1" dirty="0" smtClean="0">
                <a:cs typeface="B Lotus" pitchFamily="2" charset="-78"/>
              </a:rPr>
              <a:t>4.</a:t>
            </a:r>
            <a:r>
              <a:rPr lang="fa-IR" sz="2800" dirty="0" smtClean="0">
                <a:cs typeface="B Lotus" pitchFamily="2" charset="-78"/>
              </a:rPr>
              <a:t> بنابراين شربت پكتوگل فرآورده اين گياه مي تواند روي برونشيت هاي عفوني نيز موثر واقع شود. تجارب باليني زيادي نشان داده است كه عصاره گياه عشقه قادر به درمان اختلالات تنفسي است. دانشمندان را عقيده بر اين است كه فالكارينول موجود در اين گياه قادر به كاهش موكوس غليظ بوده و از تجمع آن در ريه بيماران جلوگيري مي كند</a:t>
            </a:r>
          </a:p>
          <a:p>
            <a:pPr algn="just"/>
            <a:r>
              <a:rPr lang="fa-IR" sz="2800" b="1" dirty="0" smtClean="0">
                <a:cs typeface="B Lotus" pitchFamily="2" charset="-78"/>
              </a:rPr>
              <a:t>5.</a:t>
            </a:r>
            <a:r>
              <a:rPr lang="fa-IR" sz="2800" dirty="0" smtClean="0">
                <a:cs typeface="B Lotus" pitchFamily="2" charset="-78"/>
              </a:rPr>
              <a:t> و مي‌تواند علائم مربوط به اختلالات تنفسي را برطرف سازد . در يك مطالعه باليني روي كودكان مبتلا به بيماري تنفسي عود كننده عصاره گياه عشقه توانسته است همراه با اثرخلط آوري، سرفه را متوقف كرده و نشان داده شده است كه اعمال ريوي را تقويت مي نمايد .</a:t>
            </a:r>
          </a:p>
          <a:p>
            <a:endParaRPr lang="fa-IR" dirty="0"/>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857224" y="357166"/>
            <a:ext cx="7772400" cy="6286544"/>
          </a:xfrm>
        </p:spPr>
        <p:txBody>
          <a:bodyPr>
            <a:noAutofit/>
          </a:bodyPr>
          <a:lstStyle/>
          <a:p>
            <a:pPr algn="just"/>
            <a:r>
              <a:rPr lang="fa-IR" sz="2800" b="1" dirty="0" smtClean="0">
                <a:cs typeface="B Lotus" pitchFamily="2" charset="-78"/>
              </a:rPr>
              <a:t>6.</a:t>
            </a:r>
            <a:r>
              <a:rPr lang="fa-IR" sz="2800" dirty="0" smtClean="0">
                <a:cs typeface="B Lotus" pitchFamily="2" charset="-78"/>
              </a:rPr>
              <a:t> همچنين تحقيقات نوين نشان داده كه ساپونين هاي موجود در گياه عشقه (الفاهدرين) از طريق تحريك گيرنده هاي بتا-2 ادرنرژيك موجب اتساع برونشيول‌ها مي شود .</a:t>
            </a:r>
          </a:p>
          <a:p>
            <a:pPr algn="just"/>
            <a:r>
              <a:rPr lang="fa-IR" sz="2800" b="1" dirty="0" smtClean="0">
                <a:cs typeface="B Lotus" pitchFamily="2" charset="-78"/>
              </a:rPr>
              <a:t>7.</a:t>
            </a:r>
            <a:r>
              <a:rPr lang="fa-IR" sz="2800" dirty="0" smtClean="0">
                <a:cs typeface="B Lotus" pitchFamily="2" charset="-78"/>
              </a:rPr>
              <a:t> در يك مطالعه باليني روي 1350 بيمار مبتلا به برونشيت مزمن از سن 4 سال به بالا تجويز قرص هاي محتوي عصاره عشقه به مدت 4 هفته موجب برطرف شدن سرفه و تنگي نفس و خروج خلط شده و التهاب ريوي بيماران را درمان كرده است .</a:t>
            </a:r>
          </a:p>
          <a:p>
            <a:pPr algn="just"/>
            <a:r>
              <a:rPr lang="fa-IR" sz="2800" b="1" dirty="0" smtClean="0">
                <a:cs typeface="B Lotus" pitchFamily="2" charset="-78"/>
              </a:rPr>
              <a:t>8.</a:t>
            </a:r>
            <a:r>
              <a:rPr lang="fa-IR" sz="2800" dirty="0" smtClean="0">
                <a:cs typeface="B Lotus" pitchFamily="2" charset="-78"/>
              </a:rPr>
              <a:t> در مطالعه ديگري اثر عصاره عشقه روي آسم مزمن كودكان بررسي شده و نشان داده شده است كه اعمال ريوي اين بيماران را بطور كامل بهبود مي بخشد . شربت سرفه پكتوگل، فاقد الكل، قند و مواد رنگ كننده مي باشد و چون مزه مطبوعي دارد بخوبي براي كودكان قابل پذيرش مي باشد و در بزرگسالان نيز در درمان بيماري‌هاي التهابي و آسم برونش موثر است.</a:t>
            </a:r>
          </a:p>
          <a:p>
            <a:pPr algn="just"/>
            <a:endParaRPr lang="fa-IR" sz="2800" dirty="0">
              <a:cs typeface="B Lotus" pitchFamily="2" charset="-78"/>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sz="quarter" idx="1"/>
          </p:nvPr>
        </p:nvSpPr>
        <p:spPr/>
        <p:txBody>
          <a:bodyPr>
            <a:normAutofit/>
          </a:bodyPr>
          <a:lstStyle/>
          <a:p>
            <a:r>
              <a:rPr lang="fa-IR" sz="3600" dirty="0" smtClean="0">
                <a:cs typeface="B Tabassom" pitchFamily="2" charset="-78"/>
              </a:rPr>
              <a:t>حاوي 1/4% عصاره خشك برگ عشقه</a:t>
            </a:r>
            <a:endParaRPr lang="fa-IR" sz="3600" dirty="0">
              <a:cs typeface="B Tabassom" pitchFamily="2" charset="-78"/>
            </a:endParaRPr>
          </a:p>
        </p:txBody>
      </p:sp>
      <p:pic>
        <p:nvPicPr>
          <p:cNvPr id="1026" name="Picture 2" descr="E:\pic\Pektogol-fa1.png"/>
          <p:cNvPicPr>
            <a:picLocks noChangeAspect="1" noChangeArrowheads="1"/>
          </p:cNvPicPr>
          <p:nvPr/>
        </p:nvPicPr>
        <p:blipFill>
          <a:blip r:embed="rId2"/>
          <a:srcRect/>
          <a:stretch>
            <a:fillRect/>
          </a:stretch>
        </p:blipFill>
        <p:spPr bwMode="auto">
          <a:xfrm>
            <a:off x="2643174" y="2357430"/>
            <a:ext cx="4000528" cy="4000528"/>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71472" y="428604"/>
            <a:ext cx="8215370" cy="5591196"/>
          </a:xfrm>
        </p:spPr>
        <p:txBody>
          <a:bodyPr>
            <a:normAutofit fontScale="92500" lnSpcReduction="20000"/>
          </a:bodyPr>
          <a:lstStyle/>
          <a:p>
            <a:r>
              <a:rPr lang="en-US" sz="2800" dirty="0">
                <a:cs typeface="B Kamran" pitchFamily="2" charset="-78"/>
              </a:rPr>
              <a:t>   </a:t>
            </a:r>
            <a:r>
              <a:rPr lang="fa-IR" sz="4600" dirty="0">
                <a:solidFill>
                  <a:srgbClr val="C00000"/>
                </a:solidFill>
                <a:cs typeface="B Tabassom" pitchFamily="2" charset="-78"/>
              </a:rPr>
              <a:t>عوارض </a:t>
            </a:r>
            <a:r>
              <a:rPr lang="fa-IR" sz="4600" dirty="0" smtClean="0">
                <a:solidFill>
                  <a:srgbClr val="C00000"/>
                </a:solidFill>
                <a:cs typeface="B Tabassom" pitchFamily="2" charset="-78"/>
              </a:rPr>
              <a:t>جانبي</a:t>
            </a:r>
            <a:endParaRPr lang="en-US" sz="2800" dirty="0" smtClean="0">
              <a:solidFill>
                <a:srgbClr val="C00000"/>
              </a:solidFill>
              <a:cs typeface="B Tabassom" pitchFamily="2" charset="-78"/>
            </a:endParaRPr>
          </a:p>
          <a:p>
            <a:pPr>
              <a:buNone/>
            </a:pPr>
            <a:r>
              <a:rPr lang="en-US" sz="2800" dirty="0">
                <a:cs typeface="B Kamran" pitchFamily="2" charset="-78"/>
              </a:rPr>
              <a:t/>
            </a:r>
            <a:br>
              <a:rPr lang="en-US" sz="2800" dirty="0">
                <a:cs typeface="B Kamran" pitchFamily="2" charset="-78"/>
              </a:rPr>
            </a:br>
            <a:r>
              <a:rPr lang="fa-IR" sz="2800" dirty="0">
                <a:cs typeface="B Kamran" pitchFamily="2" charset="-78"/>
              </a:rPr>
              <a:t>اگرچه عوارض این دارو همیشه و در همه افراد دیده نمیشود، اما ممکن است شامل واکنشهای حساسیتی به گیاهان موجود در دارو، خارش، کهیر، اختلالات دستگاه گوارش مانند تهوع، استفراغ و گاستریت (در بیمارانی که به ژلاتین پوکه کپسول حساسیت دارند) بشود</a:t>
            </a:r>
            <a:r>
              <a:rPr lang="en-US" sz="2800" dirty="0">
                <a:cs typeface="B Kamran" pitchFamily="2" charset="-78"/>
              </a:rPr>
              <a:t>. </a:t>
            </a:r>
            <a:endParaRPr lang="en-US" sz="2800" dirty="0" smtClean="0">
              <a:cs typeface="B Kamran" pitchFamily="2" charset="-78"/>
            </a:endParaRPr>
          </a:p>
          <a:p>
            <a:pPr algn="just">
              <a:buNone/>
            </a:pPr>
            <a:r>
              <a:rPr lang="en-US" sz="2800" dirty="0">
                <a:cs typeface="B Kamran" pitchFamily="2" charset="-78"/>
              </a:rPr>
              <a:t/>
            </a:r>
            <a:br>
              <a:rPr lang="en-US" sz="2800" dirty="0">
                <a:cs typeface="B Kamran" pitchFamily="2" charset="-78"/>
              </a:rPr>
            </a:br>
            <a:r>
              <a:rPr lang="fa-IR" sz="2800" dirty="0">
                <a:cs typeface="B Kamran" pitchFamily="2" charset="-78"/>
              </a:rPr>
              <a:t>همچنین در موارد استفاده از پماد ممکن است سبز شدن موضعی پوست در نواحی که دارو استعمال میشود دیده شود</a:t>
            </a:r>
            <a:r>
              <a:rPr lang="en-US" sz="2800" dirty="0" smtClean="0">
                <a:cs typeface="B Kamran" pitchFamily="2" charset="-78"/>
              </a:rPr>
              <a:t>.</a:t>
            </a:r>
            <a:endParaRPr lang="fa-IR" sz="2800" dirty="0" smtClean="0">
              <a:cs typeface="B Kamran" pitchFamily="2" charset="-78"/>
            </a:endParaRPr>
          </a:p>
          <a:p>
            <a:pPr>
              <a:buNone/>
            </a:pPr>
            <a:r>
              <a:rPr lang="fa-IR" sz="2800" dirty="0">
                <a:cs typeface="B Kamran" pitchFamily="2" charset="-78"/>
              </a:rPr>
              <a:t> </a:t>
            </a:r>
            <a:endParaRPr lang="en-US" sz="2800" dirty="0">
              <a:cs typeface="B Kamran" pitchFamily="2" charset="-78"/>
            </a:endParaRPr>
          </a:p>
          <a:p>
            <a:r>
              <a:rPr lang="en-US" sz="2800" dirty="0">
                <a:cs typeface="B Kamran" pitchFamily="2" charset="-78"/>
              </a:rPr>
              <a:t> </a:t>
            </a:r>
            <a:r>
              <a:rPr lang="en-US" sz="4600" dirty="0">
                <a:solidFill>
                  <a:srgbClr val="C00000"/>
                </a:solidFill>
                <a:cs typeface="B Tabassom" pitchFamily="2" charset="-78"/>
              </a:rPr>
              <a:t>  </a:t>
            </a:r>
            <a:r>
              <a:rPr lang="fa-IR" sz="4600" dirty="0">
                <a:solidFill>
                  <a:srgbClr val="C00000"/>
                </a:solidFill>
                <a:cs typeface="B Tabassom" pitchFamily="2" charset="-78"/>
              </a:rPr>
              <a:t>تداخل دارویی</a:t>
            </a:r>
            <a:endParaRPr lang="en-US" sz="2800" dirty="0">
              <a:solidFill>
                <a:srgbClr val="C00000"/>
              </a:solidFill>
              <a:cs typeface="B Tabassom" pitchFamily="2" charset="-78"/>
            </a:endParaRPr>
          </a:p>
          <a:p>
            <a:pPr>
              <a:buNone/>
            </a:pPr>
            <a:r>
              <a:rPr lang="en-US" sz="2800" dirty="0">
                <a:cs typeface="B Kamran" pitchFamily="2" charset="-78"/>
              </a:rPr>
              <a:t/>
            </a:r>
            <a:br>
              <a:rPr lang="en-US" sz="2800" dirty="0">
                <a:cs typeface="B Kamran" pitchFamily="2" charset="-78"/>
              </a:rPr>
            </a:br>
            <a:r>
              <a:rPr lang="fa-IR" sz="2800" dirty="0">
                <a:cs typeface="B Kamran" pitchFamily="2" charset="-78"/>
              </a:rPr>
              <a:t>کورتیکوستروئیدها، سرکوبگرهای ایمنی، رادیوتراپی، شیمی درمانی</a:t>
            </a:r>
            <a:r>
              <a:rPr lang="en-US" sz="2800" dirty="0">
                <a:cs typeface="B Kamran" pitchFamily="2" charset="-78"/>
              </a:rPr>
              <a:t/>
            </a:r>
            <a:br>
              <a:rPr lang="en-US" sz="2800" dirty="0">
                <a:cs typeface="B Kamran" pitchFamily="2" charset="-78"/>
              </a:rPr>
            </a:br>
            <a:r>
              <a:rPr lang="en-US" sz="2800" dirty="0">
                <a:cs typeface="B Kamran" pitchFamily="2" charset="-78"/>
              </a:rPr>
              <a:t/>
            </a:r>
            <a:br>
              <a:rPr lang="en-US" sz="2800" dirty="0">
                <a:cs typeface="B Kamran" pitchFamily="2" charset="-78"/>
              </a:rPr>
            </a:br>
            <a:endParaRPr lang="en-US" sz="2800" dirty="0">
              <a:cs typeface="B Kamran" pitchFamily="2" charset="-78"/>
            </a:endParaRPr>
          </a:p>
          <a:p>
            <a:endParaRPr lang="fa-IR" sz="2800" dirty="0">
              <a:cs typeface="B Kamran" pitchFamily="2" charset="-78"/>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1571612"/>
            <a:ext cx="8486780" cy="5286388"/>
          </a:xfrm>
        </p:spPr>
        <p:txBody>
          <a:bodyPr>
            <a:normAutofit/>
          </a:bodyPr>
          <a:lstStyle/>
          <a:p>
            <a:pPr algn="justLow"/>
            <a:r>
              <a:rPr lang="en-US" sz="2800" dirty="0" smtClean="0">
                <a:cs typeface="B Kamran" pitchFamily="2" charset="-78"/>
              </a:rPr>
              <a:t/>
            </a:r>
            <a:br>
              <a:rPr lang="en-US" sz="2800" dirty="0" smtClean="0">
                <a:cs typeface="B Kamran" pitchFamily="2" charset="-78"/>
              </a:rPr>
            </a:br>
            <a:endParaRPr lang="fa-IR" sz="2800" dirty="0">
              <a:solidFill>
                <a:schemeClr val="tx1"/>
              </a:solidFill>
              <a:cs typeface="B Kamran" pitchFamily="2" charset="-78"/>
            </a:endParaRPr>
          </a:p>
        </p:txBody>
      </p:sp>
      <p:graphicFrame>
        <p:nvGraphicFramePr>
          <p:cNvPr id="4" name="Content Placeholder 3"/>
          <p:cNvGraphicFramePr>
            <a:graphicFrameLocks noGrp="1"/>
          </p:cNvGraphicFramePr>
          <p:nvPr>
            <p:ph sz="quarter" idx="1"/>
          </p:nvPr>
        </p:nvGraphicFramePr>
        <p:xfrm>
          <a:off x="500034" y="928670"/>
          <a:ext cx="8229600" cy="1332738"/>
        </p:xfrm>
        <a:graphic>
          <a:graphicData uri="http://schemas.openxmlformats.org/drawingml/2006/table">
            <a:tbl>
              <a:tblPr rtl="1" firstRow="1" bandRow="1">
                <a:tableStyleId>{5C22544A-7EE6-4342-B048-85BDC9FD1C3A}</a:tableStyleId>
              </a:tblPr>
              <a:tblGrid>
                <a:gridCol w="4114800"/>
                <a:gridCol w="4114800"/>
              </a:tblGrid>
              <a:tr h="370840">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نام تجاری دارو</a:t>
                      </a:r>
                      <a:endParaRPr lang="en-US" sz="2100"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تولیدکننده [</a:t>
                      </a:r>
                      <a:r>
                        <a:rPr lang="fa-IR" sz="2100" b="1" dirty="0" smtClean="0">
                          <a:solidFill>
                            <a:srgbClr val="333333"/>
                          </a:solidFill>
                          <a:latin typeface="Calibri"/>
                          <a:ea typeface="Times New Roman"/>
                          <a:cs typeface="B Lotus" pitchFamily="2" charset="-78"/>
                        </a:rPr>
                        <a:t>کشور</a:t>
                      </a:r>
                      <a:r>
                        <a:rPr lang="fa-IR" sz="2100" b="1" dirty="0" smtClean="0">
                          <a:solidFill>
                            <a:srgbClr val="333333"/>
                          </a:solidFill>
                          <a:latin typeface="Times New Roman"/>
                          <a:ea typeface="Times New Roman"/>
                          <a:cs typeface="B Lotus" pitchFamily="2" charset="-78"/>
                        </a:rPr>
                        <a:t>]</a:t>
                      </a:r>
                      <a:endParaRPr lang="en-US" sz="21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کپسول آنژی پارس</a:t>
                      </a:r>
                      <a:endParaRPr lang="en-US" sz="21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100" dirty="0">
                          <a:solidFill>
                            <a:srgbClr val="333333"/>
                          </a:solidFill>
                          <a:latin typeface="Calibri"/>
                          <a:ea typeface="Times New Roman"/>
                          <a:cs typeface="B Lotus" pitchFamily="2" charset="-78"/>
                        </a:rPr>
                        <a:t>داروسازی رز فارمد [ ایران ] </a:t>
                      </a:r>
                      <a:endParaRPr lang="en-US" sz="21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پماد آنژی پارس</a:t>
                      </a:r>
                      <a:endParaRPr lang="en-US" sz="21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100" dirty="0">
                          <a:solidFill>
                            <a:srgbClr val="284775"/>
                          </a:solidFill>
                          <a:latin typeface="Calibri"/>
                          <a:ea typeface="Times New Roman"/>
                          <a:cs typeface="B Lotus" pitchFamily="2" charset="-78"/>
                        </a:rPr>
                        <a:t>داروسازی رز فارمد [ ایران ] </a:t>
                      </a:r>
                      <a:endParaRPr lang="en-US" sz="2100" dirty="0">
                        <a:latin typeface="Calibri"/>
                        <a:ea typeface="Calibri"/>
                        <a:cs typeface="B Lotus" pitchFamily="2" charset="-78"/>
                      </a:endParaRPr>
                    </a:p>
                  </a:txBody>
                  <a:tcPr marL="38100" marR="38100" marT="38100" marB="38100" anchor="ctr"/>
                </a:tc>
              </a:tr>
            </a:tbl>
          </a:graphicData>
        </a:graphic>
      </p:graphicFrame>
      <p:pic>
        <p:nvPicPr>
          <p:cNvPr id="3075" name="Picture 3" descr="H:\jelodarian\teknesian daruE\493f144279ed73b1454eb8ff8e92113e.jpg"/>
          <p:cNvPicPr>
            <a:picLocks noChangeAspect="1" noChangeArrowheads="1"/>
          </p:cNvPicPr>
          <p:nvPr/>
        </p:nvPicPr>
        <p:blipFill>
          <a:blip r:embed="rId2" cstate="print"/>
          <a:srcRect/>
          <a:stretch>
            <a:fillRect/>
          </a:stretch>
        </p:blipFill>
        <p:spPr bwMode="auto">
          <a:xfrm>
            <a:off x="2571736" y="2857496"/>
            <a:ext cx="4184206" cy="29289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sz="quarter" idx="1"/>
          </p:nvPr>
        </p:nvSpPr>
        <p:spPr>
          <a:xfrm>
            <a:off x="1142976" y="2286000"/>
            <a:ext cx="7772400" cy="4572000"/>
          </a:xfrm>
        </p:spPr>
        <p:txBody>
          <a:bodyPr>
            <a:normAutofit lnSpcReduction="10000"/>
          </a:bodyPr>
          <a:lstStyle/>
          <a:p>
            <a:pPr algn="just"/>
            <a:r>
              <a:rPr lang="fa-IR" sz="2800" dirty="0" smtClean="0">
                <a:solidFill>
                  <a:srgbClr val="C00000"/>
                </a:solidFill>
                <a:cs typeface="B Kamran" pitchFamily="2" charset="-78"/>
              </a:rPr>
              <a:t>مقدار مصرف:</a:t>
            </a:r>
            <a:r>
              <a:rPr lang="en-US" sz="2800" dirty="0" smtClean="0">
                <a:cs typeface="B Kamran" pitchFamily="2" charset="-78"/>
              </a:rPr>
              <a:t> </a:t>
            </a:r>
          </a:p>
          <a:p>
            <a:pPr algn="just">
              <a:buNone/>
            </a:pPr>
            <a:r>
              <a:rPr lang="fa-IR" sz="2800" dirty="0" smtClean="0">
                <a:cs typeface="B Kamran" pitchFamily="2" charset="-78"/>
              </a:rPr>
              <a:t>دارو باید تحت نظر پزشک مصرف شود، اما دوز معمول آن بدین ترتیب است:</a:t>
            </a:r>
            <a:br>
              <a:rPr lang="fa-IR" sz="2800" dirty="0" smtClean="0">
                <a:cs typeface="B Kamran" pitchFamily="2" charset="-78"/>
              </a:rPr>
            </a:br>
            <a:r>
              <a:rPr lang="fa-IR" dirty="0" smtClean="0">
                <a:solidFill>
                  <a:srgbClr val="C00000"/>
                </a:solidFill>
                <a:cs typeface="B Kamran" pitchFamily="2" charset="-78"/>
              </a:rPr>
              <a:t>پماد: </a:t>
            </a:r>
            <a:r>
              <a:rPr lang="fa-IR" sz="2800" dirty="0" smtClean="0">
                <a:cs typeface="B Kamran" pitchFamily="2" charset="-78"/>
              </a:rPr>
              <a:t>یکبار در روز استفاده شود، بدین تریتب که پس از شستشو با نرمال سالین یا آب تمیز و خشک کردن موضع، یک لایه ضخیم حاشیه زخم و یک لایه نازک برای پوشاندن زخم استفاده شود، حداقل بمدت 5/0 تا 1 ساعت زخم را نپوشانید</a:t>
            </a:r>
            <a:r>
              <a:rPr lang="en-US" sz="2800" dirty="0" smtClean="0">
                <a:cs typeface="B Kamran" pitchFamily="2" charset="-78"/>
              </a:rPr>
              <a:t>. </a:t>
            </a:r>
            <a:r>
              <a:rPr lang="fa-IR" sz="2800" dirty="0" smtClean="0">
                <a:cs typeface="B Kamran" pitchFamily="2" charset="-78"/>
              </a:rPr>
              <a:t>شروع اثر دارو تقریبا از هفته دوم مشاهده میشود. متوسط دوره مصرف 45 روز است، اگرچه زمان قطع دارو بسته به اندازه زخم و صلاحدید پزشک معالج دارد.</a:t>
            </a:r>
            <a:r>
              <a:rPr lang="en-US" sz="2800" dirty="0" smtClean="0">
                <a:cs typeface="B Kamran" pitchFamily="2" charset="-78"/>
              </a:rPr>
              <a:t> </a:t>
            </a:r>
            <a:br>
              <a:rPr lang="en-US" sz="2800" dirty="0" smtClean="0">
                <a:cs typeface="B Kamran" pitchFamily="2" charset="-78"/>
              </a:rPr>
            </a:br>
            <a:r>
              <a:rPr lang="fa-IR" dirty="0" smtClean="0">
                <a:solidFill>
                  <a:srgbClr val="C00000"/>
                </a:solidFill>
                <a:cs typeface="B Kamran" pitchFamily="2" charset="-78"/>
              </a:rPr>
              <a:t>کپسول: </a:t>
            </a:r>
            <a:r>
              <a:rPr lang="fa-IR" sz="2800" dirty="0" smtClean="0">
                <a:cs typeface="B Kamran" pitchFamily="2" charset="-78"/>
              </a:rPr>
              <a:t>دو بار در روز، هر بار یک کپسول با یک لیوان پر از آب، 1 ساعت بعد از غذا میل شود. شروع اثر دارو تقریبا از هفته دوم مشاهده میشود. متوسط دوره مصرف 45 روز است، اگرچه زمان قطع دارو بسته به اندازه زخم و صلاحدید پزشک معالج دارد</a:t>
            </a:r>
            <a:r>
              <a:rPr lang="en-US" sz="2800" dirty="0" smtClean="0">
                <a:cs typeface="B Kamran" pitchFamily="2" charset="-78"/>
              </a:rPr>
              <a:t>.</a:t>
            </a:r>
            <a:br>
              <a:rPr lang="en-US" sz="2800" dirty="0" smtClean="0">
                <a:cs typeface="B Kamran" pitchFamily="2" charset="-78"/>
              </a:rPr>
            </a:br>
            <a:endParaRPr lang="fa-IR" dirty="0"/>
          </a:p>
        </p:txBody>
      </p:sp>
      <p:pic>
        <p:nvPicPr>
          <p:cNvPr id="5" name="Picture 2" descr="H:\jelodarian\teknesian daruE\169828860.jpg"/>
          <p:cNvPicPr>
            <a:picLocks noChangeAspect="1" noChangeArrowheads="1"/>
          </p:cNvPicPr>
          <p:nvPr/>
        </p:nvPicPr>
        <p:blipFill>
          <a:blip r:embed="rId2" cstate="print"/>
          <a:srcRect/>
          <a:stretch>
            <a:fillRect/>
          </a:stretch>
        </p:blipFill>
        <p:spPr bwMode="auto">
          <a:xfrm>
            <a:off x="3214678" y="357166"/>
            <a:ext cx="2500330" cy="2240248"/>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8662" y="357166"/>
            <a:ext cx="7772400" cy="1143000"/>
          </a:xfrm>
        </p:spPr>
        <p:txBody>
          <a:bodyPr>
            <a:noAutofit/>
          </a:bodyPr>
          <a:lstStyle/>
          <a:p>
            <a:pPr algn="ctr"/>
            <a:r>
              <a:rPr lang="fa-IR" sz="9600" b="1" dirty="0">
                <a:solidFill>
                  <a:srgbClr val="C00000"/>
                </a:solidFill>
                <a:cs typeface="B Narenj" pitchFamily="2" charset="-78"/>
              </a:rPr>
              <a:t>زردچوبه</a:t>
            </a:r>
          </a:p>
        </p:txBody>
      </p:sp>
      <p:sp>
        <p:nvSpPr>
          <p:cNvPr id="3" name="Content Placeholder 2"/>
          <p:cNvSpPr>
            <a:spLocks noGrp="1"/>
          </p:cNvSpPr>
          <p:nvPr>
            <p:ph sz="quarter" idx="1"/>
          </p:nvPr>
        </p:nvSpPr>
        <p:spPr>
          <a:xfrm>
            <a:off x="357158" y="1142984"/>
            <a:ext cx="8329642" cy="5357850"/>
          </a:xfrm>
        </p:spPr>
        <p:txBody>
          <a:bodyPr>
            <a:normAutofit fontScale="70000" lnSpcReduction="20000"/>
          </a:bodyPr>
          <a:lstStyle/>
          <a:p>
            <a:r>
              <a:rPr lang="en-US" sz="2800" dirty="0">
                <a:cs typeface="B Kamran" pitchFamily="2" charset="-78"/>
              </a:rPr>
              <a:t>   </a:t>
            </a:r>
            <a:r>
              <a:rPr lang="fa-IR" sz="5200" dirty="0">
                <a:solidFill>
                  <a:srgbClr val="002060"/>
                </a:solidFill>
                <a:cs typeface="B Tabassom" pitchFamily="2" charset="-78"/>
              </a:rPr>
              <a:t>موارد مصرف</a:t>
            </a:r>
            <a:endParaRPr lang="en-US" sz="2800" dirty="0">
              <a:solidFill>
                <a:srgbClr val="002060"/>
              </a:solidFill>
              <a:cs typeface="B Tabassom" pitchFamily="2" charset="-78"/>
            </a:endParaRPr>
          </a:p>
          <a:p>
            <a:pPr algn="just">
              <a:buNone/>
            </a:pPr>
            <a:r>
              <a:rPr lang="en-US" sz="3600" dirty="0">
                <a:cs typeface="B Kamran" pitchFamily="2" charset="-78"/>
              </a:rPr>
              <a:t/>
            </a:r>
            <a:br>
              <a:rPr lang="en-US" sz="3600" dirty="0">
                <a:cs typeface="B Kamran" pitchFamily="2" charset="-78"/>
              </a:rPr>
            </a:br>
            <a:r>
              <a:rPr lang="fa-IR" sz="3600" dirty="0">
                <a:cs typeface="B Kamran" pitchFamily="2" charset="-78"/>
              </a:rPr>
              <a:t>نام علمی گیاه</a:t>
            </a:r>
            <a:r>
              <a:rPr lang="en-US" sz="3600" dirty="0">
                <a:cs typeface="B Kamran" pitchFamily="2" charset="-78"/>
              </a:rPr>
              <a:t>: Curcuma </a:t>
            </a:r>
            <a:r>
              <a:rPr lang="en-US" sz="3600" dirty="0" err="1">
                <a:cs typeface="B Kamran" pitchFamily="2" charset="-78"/>
              </a:rPr>
              <a:t>longa</a:t>
            </a:r>
            <a:r>
              <a:rPr lang="en-US" sz="3600" dirty="0">
                <a:cs typeface="B Kamran" pitchFamily="2" charset="-78"/>
              </a:rPr>
              <a:t> </a:t>
            </a:r>
            <a:endParaRPr lang="fa-IR" sz="3600" dirty="0" smtClean="0">
              <a:cs typeface="B Kamran" pitchFamily="2" charset="-78"/>
            </a:endParaRPr>
          </a:p>
          <a:p>
            <a:pPr algn="just">
              <a:buNone/>
            </a:pPr>
            <a:r>
              <a:rPr lang="fa-IR" sz="3600" dirty="0" smtClean="0">
                <a:cs typeface="B Kamran" pitchFamily="2" charset="-78"/>
              </a:rPr>
              <a:t>این </a:t>
            </a:r>
            <a:r>
              <a:rPr lang="fa-IR" sz="3600" dirty="0">
                <a:cs typeface="B Kamran" pitchFamily="2" charset="-78"/>
              </a:rPr>
              <a:t>گیاه از خانواده زنجبیل است. نام لاتین این </a:t>
            </a:r>
            <a:r>
              <a:rPr lang="fa-IR" sz="3600" dirty="0" smtClean="0">
                <a:cs typeface="B Kamran" pitchFamily="2" charset="-78"/>
              </a:rPr>
              <a:t>گیاه</a:t>
            </a:r>
            <a:r>
              <a:rPr lang="en-US" sz="3600" dirty="0" smtClean="0">
                <a:cs typeface="B Kamran" pitchFamily="2" charset="-78"/>
              </a:rPr>
              <a:t> turmeric </a:t>
            </a:r>
            <a:r>
              <a:rPr lang="fa-IR" sz="3600" dirty="0" smtClean="0">
                <a:cs typeface="B Kamran" pitchFamily="2" charset="-78"/>
              </a:rPr>
              <a:t>است</a:t>
            </a:r>
            <a:r>
              <a:rPr lang="en-US" sz="3600" dirty="0">
                <a:cs typeface="B Kamran" pitchFamily="2" charset="-78"/>
              </a:rPr>
              <a:t>. </a:t>
            </a:r>
            <a:endParaRPr lang="fa-IR" sz="3600" dirty="0" smtClean="0">
              <a:cs typeface="B Kamran" pitchFamily="2" charset="-78"/>
            </a:endParaRPr>
          </a:p>
          <a:p>
            <a:pPr algn="just">
              <a:buNone/>
            </a:pPr>
            <a:r>
              <a:rPr lang="fa-IR" sz="3600" dirty="0" smtClean="0">
                <a:cs typeface="B Kamran" pitchFamily="2" charset="-78"/>
              </a:rPr>
              <a:t>زردچوبه </a:t>
            </a:r>
            <a:r>
              <a:rPr lang="fa-IR" sz="3600" dirty="0">
                <a:cs typeface="B Kamran" pitchFamily="2" charset="-78"/>
              </a:rPr>
              <a:t>به دلیل خصوصیات </a:t>
            </a:r>
            <a:r>
              <a:rPr lang="fa-IR" sz="3600" dirty="0">
                <a:solidFill>
                  <a:srgbClr val="FF0000"/>
                </a:solidFill>
                <a:cs typeface="B Kamran" pitchFamily="2" charset="-78"/>
              </a:rPr>
              <a:t>آنتی آکسیدانی </a:t>
            </a:r>
            <a:r>
              <a:rPr lang="fa-IR" sz="3600" dirty="0">
                <a:cs typeface="B Kamran" pitchFamily="2" charset="-78"/>
              </a:rPr>
              <a:t>قوی خود یکی از مؤثرترین مواد در جلوگیری از سرطانی شدن سلول‌های بدن است. این گیاه همچنین موجب افزایش ترشح انسولین و </a:t>
            </a:r>
            <a:r>
              <a:rPr lang="fa-IR" sz="3600" dirty="0">
                <a:solidFill>
                  <a:srgbClr val="FF0000"/>
                </a:solidFill>
                <a:cs typeface="B Kamran" pitchFamily="2" charset="-78"/>
              </a:rPr>
              <a:t>کاهش قند خون </a:t>
            </a:r>
            <a:r>
              <a:rPr lang="fa-IR" sz="3600" dirty="0">
                <a:cs typeface="B Kamran" pitchFamily="2" charset="-78"/>
              </a:rPr>
              <a:t>در بیماران دیابتی می‌گردد. کارآزمائی های بالینی زیادی در ارتباط با فواید مصرف روزمره زردچوبه گزارش شده است گفته شده است که زردچوبه میتواند شدت علائم </a:t>
            </a:r>
            <a:r>
              <a:rPr lang="fa-IR" sz="3600" dirty="0">
                <a:solidFill>
                  <a:srgbClr val="FF0000"/>
                </a:solidFill>
                <a:cs typeface="B Kamran" pitchFamily="2" charset="-78"/>
              </a:rPr>
              <a:t>بیماری آلزایمر </a:t>
            </a:r>
            <a:r>
              <a:rPr lang="fa-IR" sz="3600" dirty="0">
                <a:cs typeface="B Kamran" pitchFamily="2" charset="-78"/>
              </a:rPr>
              <a:t>را کاهش دهد. همچنین ماده موثر زردچوبه یعنی</a:t>
            </a:r>
            <a:r>
              <a:rPr lang="en-US" sz="3600" dirty="0">
                <a:cs typeface="B Kamran" pitchFamily="2" charset="-78"/>
              </a:rPr>
              <a:t> </a:t>
            </a:r>
            <a:r>
              <a:rPr lang="en-US" sz="3600" dirty="0" err="1">
                <a:cs typeface="B Kamran" pitchFamily="2" charset="-78"/>
              </a:rPr>
              <a:t>Curcumin</a:t>
            </a:r>
            <a:r>
              <a:rPr lang="en-US" sz="3600" dirty="0">
                <a:cs typeface="B Kamran" pitchFamily="2" charset="-78"/>
              </a:rPr>
              <a:t> </a:t>
            </a:r>
            <a:r>
              <a:rPr lang="fa-IR" sz="3600" dirty="0">
                <a:cs typeface="B Kamran" pitchFamily="2" charset="-78"/>
              </a:rPr>
              <a:t>اثرات </a:t>
            </a:r>
            <a:r>
              <a:rPr lang="fa-IR" sz="3600" dirty="0">
                <a:solidFill>
                  <a:srgbClr val="FF0000"/>
                </a:solidFill>
                <a:cs typeface="B Kamran" pitchFamily="2" charset="-78"/>
              </a:rPr>
              <a:t>ضد التهابی </a:t>
            </a:r>
            <a:r>
              <a:rPr lang="fa-IR" sz="3600" dirty="0">
                <a:cs typeface="B Kamran" pitchFamily="2" charset="-78"/>
              </a:rPr>
              <a:t>و ضد </a:t>
            </a:r>
            <a:r>
              <a:rPr lang="fa-IR" sz="3600" dirty="0">
                <a:solidFill>
                  <a:srgbClr val="FF0000"/>
                </a:solidFill>
                <a:cs typeface="B Kamran" pitchFamily="2" charset="-78"/>
              </a:rPr>
              <a:t>درد ش</a:t>
            </a:r>
            <a:r>
              <a:rPr lang="fa-IR" sz="3600" dirty="0">
                <a:cs typeface="B Kamran" pitchFamily="2" charset="-78"/>
              </a:rPr>
              <a:t>بیه داروهای مسکن معمولی را دارا میباشد. در درمان پسوریازیس، دردهای دندان و لثه، مار گزیدگی و عقرب گزیدگی ازاین گیاه استفاده میشود</a:t>
            </a:r>
            <a:r>
              <a:rPr lang="en-US" sz="3600" dirty="0">
                <a:cs typeface="B Kamran" pitchFamily="2" charset="-78"/>
              </a:rPr>
              <a:t>. </a:t>
            </a:r>
            <a:endParaRPr lang="fa-IR" sz="3600" dirty="0" smtClean="0">
              <a:cs typeface="B Kamran" pitchFamily="2" charset="-78"/>
            </a:endParaRPr>
          </a:p>
          <a:p>
            <a:pPr algn="just">
              <a:buNone/>
            </a:pPr>
            <a:r>
              <a:rPr lang="fa-IR" sz="3600" dirty="0" smtClean="0">
                <a:cs typeface="B Kamran" pitchFamily="2" charset="-78"/>
              </a:rPr>
              <a:t>زردچوبه </a:t>
            </a:r>
            <a:r>
              <a:rPr lang="fa-IR" sz="3600" dirty="0">
                <a:solidFill>
                  <a:srgbClr val="FF0000"/>
                </a:solidFill>
                <a:cs typeface="B Kamran" pitchFamily="2" charset="-78"/>
              </a:rPr>
              <a:t>کلسترول خون </a:t>
            </a:r>
            <a:r>
              <a:rPr lang="fa-IR" sz="3600" dirty="0">
                <a:cs typeface="B Kamran" pitchFamily="2" charset="-78"/>
              </a:rPr>
              <a:t>را کاهش می دهد</a:t>
            </a:r>
            <a:r>
              <a:rPr lang="en-US" sz="3600" dirty="0">
                <a:cs typeface="B Kamran" pitchFamily="2" charset="-78"/>
              </a:rPr>
              <a:t>. </a:t>
            </a:r>
            <a:endParaRPr lang="fa-IR" sz="3600" dirty="0" smtClean="0">
              <a:cs typeface="B Kamran" pitchFamily="2" charset="-78"/>
            </a:endParaRPr>
          </a:p>
          <a:p>
            <a:pPr algn="just">
              <a:buNone/>
            </a:pPr>
            <a:r>
              <a:rPr lang="fa-IR" sz="3600" dirty="0" smtClean="0">
                <a:cs typeface="B Kamran" pitchFamily="2" charset="-78"/>
              </a:rPr>
              <a:t>مردم </a:t>
            </a:r>
            <a:r>
              <a:rPr lang="fa-IR" sz="3600" dirty="0">
                <a:cs typeface="B Kamran" pitchFamily="2" charset="-78"/>
              </a:rPr>
              <a:t>سری لانکا روزانه مقادیر زیادی زردچوبه مصرف می کنند و سرطان ریه، کولون، پروستات و پستان در این کشور نسبت به کشورهای غربی کمتر است</a:t>
            </a:r>
            <a:r>
              <a:rPr lang="en-US" sz="3600" dirty="0" smtClean="0">
                <a:cs typeface="B Kamran" pitchFamily="2" charset="-78"/>
              </a:rPr>
              <a:t>.</a:t>
            </a:r>
            <a:endParaRPr lang="fa-IR" sz="3600" dirty="0" smtClean="0">
              <a:cs typeface="B Kamran" pitchFamily="2" charset="-78"/>
            </a:endParaRPr>
          </a:p>
          <a:p>
            <a:endParaRPr lang="fa-IR" sz="2800" dirty="0">
              <a:cs typeface="B Kamran" pitchFamily="2" charset="-78"/>
            </a:endParaRPr>
          </a:p>
        </p:txBody>
      </p:sp>
      <p:pic>
        <p:nvPicPr>
          <p:cNvPr id="5122" name="Picture 2" descr="H:\jelodarian\teknesian daruE\Curcuma_longa_roots.jpg"/>
          <p:cNvPicPr>
            <a:picLocks noChangeAspect="1" noChangeArrowheads="1"/>
          </p:cNvPicPr>
          <p:nvPr/>
        </p:nvPicPr>
        <p:blipFill>
          <a:blip r:embed="rId2" cstate="print"/>
          <a:srcRect/>
          <a:stretch>
            <a:fillRect/>
          </a:stretch>
        </p:blipFill>
        <p:spPr bwMode="auto">
          <a:xfrm rot="19643246">
            <a:off x="350110" y="722056"/>
            <a:ext cx="2303109" cy="1431765"/>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6600" dirty="0" smtClean="0">
                <a:solidFill>
                  <a:srgbClr val="C00000"/>
                </a:solidFill>
                <a:cs typeface="B Narenj" pitchFamily="2" charset="-78"/>
              </a:rPr>
              <a:t>مکانیسم اثر</a:t>
            </a:r>
            <a:endParaRPr lang="fa-IR" sz="6600" dirty="0">
              <a:solidFill>
                <a:srgbClr val="C00000"/>
              </a:solidFill>
              <a:cs typeface="B Narenj" pitchFamily="2" charset="-78"/>
            </a:endParaRPr>
          </a:p>
        </p:txBody>
      </p:sp>
      <p:sp>
        <p:nvSpPr>
          <p:cNvPr id="3" name="Content Placeholder 2"/>
          <p:cNvSpPr>
            <a:spLocks noGrp="1"/>
          </p:cNvSpPr>
          <p:nvPr>
            <p:ph sz="quarter" idx="1"/>
          </p:nvPr>
        </p:nvSpPr>
        <p:spPr/>
        <p:txBody>
          <a:bodyPr>
            <a:normAutofit/>
          </a:bodyPr>
          <a:lstStyle/>
          <a:p>
            <a:pPr algn="just">
              <a:buNone/>
            </a:pPr>
            <a:r>
              <a:rPr lang="en-US" sz="3200" dirty="0">
                <a:cs typeface="B Kamran" pitchFamily="2" charset="-78"/>
              </a:rPr>
              <a:t/>
            </a:r>
            <a:br>
              <a:rPr lang="en-US" sz="3200" dirty="0">
                <a:cs typeface="B Kamran" pitchFamily="2" charset="-78"/>
              </a:rPr>
            </a:br>
            <a:r>
              <a:rPr lang="fa-IR" sz="3200" dirty="0">
                <a:cs typeface="B Kamran" pitchFamily="2" charset="-78"/>
              </a:rPr>
              <a:t>اثر ضدالتهابي كوركومين با اثر ضدالتهابي داروهاي استروئيدي و غير استروئيدي با فنيل بوتازون قابل مقايسه است. اين دارو با مهار سنتزپروستاگلاندين هاي التهابي، اثر ضدالتهاب خود را آشكار ميسازد</a:t>
            </a:r>
            <a:r>
              <a:rPr lang="en-US" sz="3200" dirty="0" smtClean="0">
                <a:cs typeface="B Kamran" pitchFamily="2" charset="-78"/>
              </a:rPr>
              <a:t>.</a:t>
            </a:r>
            <a:endParaRPr lang="fa-IR" sz="3200" dirty="0" smtClean="0">
              <a:cs typeface="B Kamran" pitchFamily="2" charset="-78"/>
            </a:endParaRPr>
          </a:p>
          <a:p>
            <a:pPr algn="just">
              <a:buNone/>
            </a:pPr>
            <a:r>
              <a:rPr lang="en-US" sz="2800" dirty="0">
                <a:cs typeface="B Kamran" pitchFamily="2" charset="-78"/>
              </a:rPr>
              <a:t/>
            </a:r>
            <a:br>
              <a:rPr lang="en-US" sz="2800" dirty="0">
                <a:cs typeface="B Kamran" pitchFamily="2" charset="-78"/>
              </a:rPr>
            </a:br>
            <a:r>
              <a:rPr lang="en-US" sz="2800" dirty="0">
                <a:cs typeface="B Kamran" pitchFamily="2" charset="-78"/>
              </a:rPr>
              <a:t/>
            </a:r>
            <a:br>
              <a:rPr lang="en-US" sz="2800" dirty="0">
                <a:cs typeface="B Kamran" pitchFamily="2" charset="-78"/>
              </a:rPr>
            </a:br>
            <a:endParaRPr lang="en-US" sz="2800" dirty="0">
              <a:cs typeface="B Kamran" pitchFamily="2" charset="-78"/>
            </a:endParaRPr>
          </a:p>
          <a:p>
            <a:endParaRPr lang="fa-IR" sz="2800" dirty="0">
              <a:cs typeface="B Kamran" pitchFamily="2" charset="-78"/>
            </a:endParaRPr>
          </a:p>
        </p:txBody>
      </p:sp>
      <p:pic>
        <p:nvPicPr>
          <p:cNvPr id="4099" name="Picture 3" descr="H:\jelodarian\teknesian daruE\zardchoobe2.jpg"/>
          <p:cNvPicPr>
            <a:picLocks noChangeAspect="1" noChangeArrowheads="1"/>
          </p:cNvPicPr>
          <p:nvPr/>
        </p:nvPicPr>
        <p:blipFill>
          <a:blip r:embed="rId2" cstate="print"/>
          <a:srcRect/>
          <a:stretch>
            <a:fillRect/>
          </a:stretch>
        </p:blipFill>
        <p:spPr bwMode="auto">
          <a:xfrm>
            <a:off x="2857488" y="3786190"/>
            <a:ext cx="3372678" cy="2338390"/>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a:cs typeface="B Kamran" pitchFamily="2" charset="-78"/>
            </a:endParaRPr>
          </a:p>
        </p:txBody>
      </p:sp>
      <p:graphicFrame>
        <p:nvGraphicFramePr>
          <p:cNvPr id="4" name="Content Placeholder 3"/>
          <p:cNvGraphicFramePr>
            <a:graphicFrameLocks noGrp="1"/>
          </p:cNvGraphicFramePr>
          <p:nvPr>
            <p:ph sz="quarter" idx="1"/>
          </p:nvPr>
        </p:nvGraphicFramePr>
        <p:xfrm>
          <a:off x="857224" y="616074"/>
          <a:ext cx="7872441" cy="3120390"/>
        </p:xfrm>
        <a:graphic>
          <a:graphicData uri="http://schemas.openxmlformats.org/drawingml/2006/table">
            <a:tbl>
              <a:tblPr rtl="1" firstRow="1" bandRow="1">
                <a:tableStyleId>{5C22544A-7EE6-4342-B048-85BDC9FD1C3A}</a:tableStyleId>
              </a:tblPr>
              <a:tblGrid>
                <a:gridCol w="5381619"/>
                <a:gridCol w="2490822"/>
              </a:tblGrid>
              <a:tr h="370840">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نام تجاری دارو</a:t>
                      </a:r>
                      <a:endParaRPr lang="en-US" sz="2100" dirty="0">
                        <a:latin typeface="Calibri"/>
                        <a:ea typeface="Calibri"/>
                        <a:cs typeface="B Lotus" pitchFamily="2" charset="-78"/>
                      </a:endParaRPr>
                    </a:p>
                  </a:txBody>
                  <a:tcPr marL="35983" marR="35983" marT="38100" marB="38100" anchor="ctr"/>
                </a:tc>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تولیدکننده [</a:t>
                      </a:r>
                      <a:r>
                        <a:rPr lang="fa-IR" sz="2100" b="1" dirty="0" smtClean="0">
                          <a:solidFill>
                            <a:srgbClr val="333333"/>
                          </a:solidFill>
                          <a:latin typeface="Calibri"/>
                          <a:ea typeface="Times New Roman"/>
                          <a:cs typeface="B Lotus" pitchFamily="2" charset="-78"/>
                        </a:rPr>
                        <a:t>کشور</a:t>
                      </a:r>
                      <a:r>
                        <a:rPr lang="fa-IR" sz="2100" b="1" dirty="0" smtClean="0">
                          <a:solidFill>
                            <a:srgbClr val="333333"/>
                          </a:solidFill>
                          <a:latin typeface="Times New Roman"/>
                          <a:ea typeface="Times New Roman"/>
                          <a:cs typeface="B Lotus" pitchFamily="2" charset="-78"/>
                        </a:rPr>
                        <a:t>]</a:t>
                      </a:r>
                      <a:endParaRPr lang="en-US" sz="21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پماد اکبر </a:t>
                      </a:r>
                      <a:r>
                        <a:rPr lang="fa-IR" sz="2100" dirty="0" smtClean="0">
                          <a:solidFill>
                            <a:srgbClr val="000000"/>
                          </a:solidFill>
                          <a:latin typeface="Calibri"/>
                          <a:ea typeface="Times New Roman"/>
                          <a:cs typeface="B Lotus" pitchFamily="2" charset="-78"/>
                        </a:rPr>
                        <a:t>2: </a:t>
                      </a:r>
                      <a:r>
                        <a:rPr lang="fa-IR" sz="2400" dirty="0" smtClean="0">
                          <a:cs typeface="B Tabassom" pitchFamily="2" charset="-78"/>
                        </a:rPr>
                        <a:t>درمان دردهای مفصلی ، عضلانی و روماتیسمی </a:t>
                      </a:r>
                    </a:p>
                    <a:p>
                      <a:pPr algn="r" rtl="1">
                        <a:lnSpc>
                          <a:spcPct val="115000"/>
                        </a:lnSpc>
                        <a:spcAft>
                          <a:spcPts val="0"/>
                        </a:spcAft>
                      </a:pPr>
                      <a:r>
                        <a:rPr lang="fa-IR" sz="1800" dirty="0" smtClean="0">
                          <a:cs typeface="B Lotus" pitchFamily="2" charset="-78"/>
                        </a:rPr>
                        <a:t>(عصاره آویشن ، گزنه ، زردچوبه و اسانسهای نعنا و هل)</a:t>
                      </a:r>
                      <a:br>
                        <a:rPr lang="fa-IR" sz="1800" dirty="0" smtClean="0">
                          <a:cs typeface="B Lotus" pitchFamily="2" charset="-78"/>
                        </a:rPr>
                      </a:br>
                      <a:endParaRPr lang="en-US" sz="18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dirty="0">
                          <a:solidFill>
                            <a:srgbClr val="333333"/>
                          </a:solidFill>
                          <a:latin typeface="Calibri"/>
                          <a:ea typeface="Times New Roman"/>
                          <a:cs typeface="B Lotus" pitchFamily="2" charset="-78"/>
                        </a:rPr>
                        <a:t>داروسازی حکیم مومن تیریزی [ ایران ] </a:t>
                      </a:r>
                      <a:endParaRPr lang="en-US" sz="21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کپسول </a:t>
                      </a:r>
                      <a:r>
                        <a:rPr lang="fa-IR" sz="2100" dirty="0" smtClean="0">
                          <a:solidFill>
                            <a:srgbClr val="000000"/>
                          </a:solidFill>
                          <a:latin typeface="Calibri"/>
                          <a:ea typeface="Times New Roman"/>
                          <a:cs typeface="B Lotus" pitchFamily="2" charset="-78"/>
                        </a:rPr>
                        <a:t>فیتوآرتریت: </a:t>
                      </a:r>
                      <a:r>
                        <a:rPr lang="fa-IR" sz="2400" dirty="0" smtClean="0">
                          <a:cs typeface="B Tabassom" pitchFamily="2" charset="-78"/>
                        </a:rPr>
                        <a:t>برطرف نمودن درد ، سختي و سفتي مفاصل ناشي از التهاب روماتيسمي</a:t>
                      </a:r>
                      <a:endParaRPr lang="fa-IR" sz="2000" dirty="0" smtClean="0">
                        <a:cs typeface="B Tabassom" pitchFamily="2" charset="-78"/>
                      </a:endParaRPr>
                    </a:p>
                    <a:p>
                      <a:pPr algn="r" rtl="1">
                        <a:lnSpc>
                          <a:spcPct val="115000"/>
                        </a:lnSpc>
                        <a:spcAft>
                          <a:spcPts val="0"/>
                        </a:spcAft>
                      </a:pPr>
                      <a:r>
                        <a:rPr lang="fa-IR" sz="1800" dirty="0" smtClean="0">
                          <a:cs typeface="B Lotus" pitchFamily="2" charset="-78"/>
                        </a:rPr>
                        <a:t>(عصاره خشك زردچوبه، كندر، عصاره خشك زنجبيل و عصاره گياه پنجه گربه</a:t>
                      </a:r>
                      <a:r>
                        <a:rPr lang="en-US" sz="1800" dirty="0" smtClean="0">
                          <a:cs typeface="B Lotus" pitchFamily="2" charset="-78"/>
                        </a:rPr>
                        <a:t>Cats claw</a:t>
                      </a:r>
                      <a:r>
                        <a:rPr lang="en-US" sz="1800" baseline="0" dirty="0" smtClean="0">
                          <a:cs typeface="B Lotus" pitchFamily="2" charset="-78"/>
                        </a:rPr>
                        <a:t> </a:t>
                      </a:r>
                      <a:r>
                        <a:rPr lang="fa-IR" sz="1800" baseline="0" dirty="0" smtClean="0">
                          <a:cs typeface="B Lotus" pitchFamily="2" charset="-78"/>
                        </a:rPr>
                        <a:t>)</a:t>
                      </a:r>
                      <a:endParaRPr lang="en-US" sz="18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dirty="0">
                          <a:solidFill>
                            <a:srgbClr val="284775"/>
                          </a:solidFill>
                          <a:latin typeface="Calibri"/>
                          <a:ea typeface="Times New Roman"/>
                          <a:cs typeface="B Lotus" pitchFamily="2" charset="-78"/>
                        </a:rPr>
                        <a:t>داروسازی گل دارو [ ایران ] </a:t>
                      </a:r>
                      <a:endParaRPr lang="en-US" sz="2100" dirty="0">
                        <a:latin typeface="Calibri"/>
                        <a:ea typeface="Calibri"/>
                        <a:cs typeface="B Lotus" pitchFamily="2" charset="-78"/>
                      </a:endParaRPr>
                    </a:p>
                  </a:txBody>
                  <a:tcPr marL="35983" marR="35983" marT="38100" marB="38100" anchor="ctr"/>
                </a:tc>
              </a:tr>
            </a:tbl>
          </a:graphicData>
        </a:graphic>
      </p:graphicFrame>
      <p:pic>
        <p:nvPicPr>
          <p:cNvPr id="6146" name="Picture 2" descr="H:\jelodarian\teknesian daruE\akbar2.jpg"/>
          <p:cNvPicPr>
            <a:picLocks noChangeAspect="1" noChangeArrowheads="1"/>
          </p:cNvPicPr>
          <p:nvPr/>
        </p:nvPicPr>
        <p:blipFill>
          <a:blip r:embed="rId2" cstate="print"/>
          <a:srcRect/>
          <a:stretch>
            <a:fillRect/>
          </a:stretch>
        </p:blipFill>
        <p:spPr bwMode="auto">
          <a:xfrm rot="19991401">
            <a:off x="640842" y="4250754"/>
            <a:ext cx="2501900" cy="1854200"/>
          </a:xfrm>
          <a:prstGeom prst="rect">
            <a:avLst/>
          </a:prstGeom>
          <a:ln>
            <a:noFill/>
          </a:ln>
          <a:effectLst>
            <a:outerShdw blurRad="292100" dist="139700" dir="2700000" algn="tl" rotWithShape="0">
              <a:srgbClr val="333333">
                <a:alpha val="65000"/>
              </a:srgbClr>
            </a:outerShdw>
          </a:effectLst>
        </p:spPr>
      </p:pic>
      <p:pic>
        <p:nvPicPr>
          <p:cNvPr id="6147" name="Picture 3" descr="H:\jelodarian\teknesian daruE\1931.jpg"/>
          <p:cNvPicPr>
            <a:picLocks noChangeAspect="1" noChangeArrowheads="1"/>
          </p:cNvPicPr>
          <p:nvPr/>
        </p:nvPicPr>
        <p:blipFill>
          <a:blip r:embed="rId3" cstate="print"/>
          <a:srcRect/>
          <a:stretch>
            <a:fillRect/>
          </a:stretch>
        </p:blipFill>
        <p:spPr bwMode="auto">
          <a:xfrm rot="20545898">
            <a:off x="6607984" y="4047425"/>
            <a:ext cx="1625555" cy="2381250"/>
          </a:xfrm>
          <a:prstGeom prst="rect">
            <a:avLst/>
          </a:prstGeom>
          <a:ln>
            <a:noFill/>
          </a:ln>
          <a:effectLst>
            <a:outerShdw blurRad="292100" dist="139700" dir="2700000" algn="tl" rotWithShape="0">
              <a:srgbClr val="333333">
                <a:alpha val="65000"/>
              </a:srgbClr>
            </a:outerShdw>
          </a:effectLst>
        </p:spPr>
      </p:pic>
      <p:pic>
        <p:nvPicPr>
          <p:cNvPr id="6148" name="Picture 4" descr="H:\jelodarian\teknesian daruE\18372_350.jpg"/>
          <p:cNvPicPr>
            <a:picLocks noChangeAspect="1" noChangeArrowheads="1"/>
          </p:cNvPicPr>
          <p:nvPr/>
        </p:nvPicPr>
        <p:blipFill>
          <a:blip r:embed="rId4" cstate="print"/>
          <a:srcRect/>
          <a:stretch>
            <a:fillRect/>
          </a:stretch>
        </p:blipFill>
        <p:spPr bwMode="auto">
          <a:xfrm>
            <a:off x="3643306" y="4929198"/>
            <a:ext cx="2117227" cy="122078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8000" b="1" dirty="0">
                <a:solidFill>
                  <a:srgbClr val="C00000"/>
                </a:solidFill>
                <a:cs typeface="B Narenj" pitchFamily="2" charset="-78"/>
              </a:rPr>
              <a:t>فلفل قرمز </a:t>
            </a:r>
          </a:p>
        </p:txBody>
      </p:sp>
      <p:sp>
        <p:nvSpPr>
          <p:cNvPr id="3" name="Content Placeholder 2"/>
          <p:cNvSpPr>
            <a:spLocks noGrp="1"/>
          </p:cNvSpPr>
          <p:nvPr>
            <p:ph sz="quarter" idx="1"/>
          </p:nvPr>
        </p:nvSpPr>
        <p:spPr>
          <a:xfrm>
            <a:off x="928662" y="1214422"/>
            <a:ext cx="7772400" cy="3767150"/>
          </a:xfrm>
        </p:spPr>
        <p:txBody>
          <a:bodyPr>
            <a:noAutofit/>
          </a:bodyPr>
          <a:lstStyle/>
          <a:p>
            <a:pPr algn="just"/>
            <a:r>
              <a:rPr lang="fa-IR" sz="3400" dirty="0">
                <a:solidFill>
                  <a:srgbClr val="002060"/>
                </a:solidFill>
                <a:latin typeface="Times New Roman" pitchFamily="18" charset="0"/>
                <a:cs typeface="B Kamran" pitchFamily="2" charset="-78"/>
              </a:rPr>
              <a:t>کاهش درد ناشی از دیابتیک نوروپاتی، آرتریت روماتوئید، </a:t>
            </a:r>
            <a:r>
              <a:rPr lang="fa-IR" sz="3400" dirty="0" smtClean="0">
                <a:solidFill>
                  <a:srgbClr val="002060"/>
                </a:solidFill>
                <a:latin typeface="Times New Roman" pitchFamily="18" charset="0"/>
                <a:cs typeface="B Kamran" pitchFamily="2" charset="-78"/>
              </a:rPr>
              <a:t>اوستئوآرتریت</a:t>
            </a:r>
          </a:p>
          <a:p>
            <a:pPr algn="just"/>
            <a:r>
              <a:rPr lang="en-US" sz="3400" dirty="0">
                <a:solidFill>
                  <a:srgbClr val="002060"/>
                </a:solidFill>
                <a:latin typeface="Times New Roman" pitchFamily="18" charset="0"/>
                <a:cs typeface="B Kamran" pitchFamily="2" charset="-78"/>
              </a:rPr>
              <a:t>   </a:t>
            </a:r>
            <a:r>
              <a:rPr lang="fa-IR" sz="4000" dirty="0">
                <a:solidFill>
                  <a:srgbClr val="C00000"/>
                </a:solidFill>
                <a:latin typeface="Times New Roman" pitchFamily="18" charset="0"/>
                <a:cs typeface="B Kamran" pitchFamily="2" charset="-78"/>
              </a:rPr>
              <a:t>مکانیسم اثر</a:t>
            </a:r>
            <a:endParaRPr lang="en-US" sz="3400" dirty="0">
              <a:solidFill>
                <a:srgbClr val="C00000"/>
              </a:solidFill>
              <a:latin typeface="Times New Roman" pitchFamily="18" charset="0"/>
              <a:cs typeface="B Kamran" pitchFamily="2" charset="-78"/>
            </a:endParaRPr>
          </a:p>
          <a:p>
            <a:pPr algn="just"/>
            <a:r>
              <a:rPr lang="fa-IR" sz="3400" dirty="0" smtClean="0">
                <a:solidFill>
                  <a:srgbClr val="002060"/>
                </a:solidFill>
                <a:latin typeface="Times New Roman" pitchFamily="18" charset="0"/>
                <a:cs typeface="B Kamran" pitchFamily="2" charset="-78"/>
              </a:rPr>
              <a:t>کاپسايسین </a:t>
            </a:r>
            <a:r>
              <a:rPr lang="fa-IR" sz="3400" dirty="0">
                <a:solidFill>
                  <a:srgbClr val="002060"/>
                </a:solidFill>
                <a:latin typeface="Times New Roman" pitchFamily="18" charset="0"/>
                <a:cs typeface="B Kamran" pitchFamily="2" charset="-78"/>
              </a:rPr>
              <a:t>از طریق تهی کردن ماده</a:t>
            </a:r>
            <a:r>
              <a:rPr lang="en-US" sz="3400" dirty="0">
                <a:solidFill>
                  <a:srgbClr val="002060"/>
                </a:solidFill>
                <a:latin typeface="Times New Roman" pitchFamily="18" charset="0"/>
                <a:cs typeface="B Kamran" pitchFamily="2" charset="-78"/>
              </a:rPr>
              <a:t> P </a:t>
            </a:r>
            <a:r>
              <a:rPr lang="fa-IR" sz="3400" dirty="0">
                <a:solidFill>
                  <a:srgbClr val="002060"/>
                </a:solidFill>
                <a:latin typeface="Times New Roman" pitchFamily="18" charset="0"/>
                <a:cs typeface="B Kamran" pitchFamily="2" charset="-78"/>
              </a:rPr>
              <a:t>از فیبرهای عصبی</a:t>
            </a:r>
            <a:r>
              <a:rPr lang="en-US" sz="3400" dirty="0">
                <a:solidFill>
                  <a:srgbClr val="002060"/>
                </a:solidFill>
                <a:latin typeface="Times New Roman" pitchFamily="18" charset="0"/>
                <a:cs typeface="B Kamran" pitchFamily="2" charset="-78"/>
              </a:rPr>
              <a:t> C </a:t>
            </a:r>
            <a:r>
              <a:rPr lang="fa-IR" sz="3400" dirty="0">
                <a:solidFill>
                  <a:srgbClr val="002060"/>
                </a:solidFill>
                <a:latin typeface="Times New Roman" pitchFamily="18" charset="0"/>
                <a:cs typeface="B Kamran" pitchFamily="2" charset="-78"/>
              </a:rPr>
              <a:t>و کاهش انتقال ایمپالس های درد به</a:t>
            </a:r>
            <a:r>
              <a:rPr lang="en-US" sz="3400" dirty="0">
                <a:solidFill>
                  <a:srgbClr val="002060"/>
                </a:solidFill>
                <a:latin typeface="Times New Roman" pitchFamily="18" charset="0"/>
                <a:cs typeface="B Kamran" pitchFamily="2" charset="-78"/>
              </a:rPr>
              <a:t> CNS </a:t>
            </a:r>
            <a:r>
              <a:rPr lang="fa-IR" sz="3400" dirty="0">
                <a:solidFill>
                  <a:srgbClr val="002060"/>
                </a:solidFill>
                <a:latin typeface="Times New Roman" pitchFamily="18" charset="0"/>
                <a:cs typeface="B Kamran" pitchFamily="2" charset="-78"/>
              </a:rPr>
              <a:t>سبب بروز اثرات ضد درد خود می شود</a:t>
            </a:r>
            <a:r>
              <a:rPr lang="en-US" sz="3400" dirty="0" smtClean="0">
                <a:solidFill>
                  <a:srgbClr val="002060"/>
                </a:solidFill>
                <a:latin typeface="Times New Roman" pitchFamily="18" charset="0"/>
                <a:cs typeface="B Kamran" pitchFamily="2" charset="-78"/>
              </a:rPr>
              <a:t>.</a:t>
            </a:r>
          </a:p>
        </p:txBody>
      </p:sp>
      <p:pic>
        <p:nvPicPr>
          <p:cNvPr id="1026" name="Picture 2" descr="H:\jelodarian\teknesian daruE\368.jpg"/>
          <p:cNvPicPr>
            <a:picLocks noChangeAspect="1" noChangeArrowheads="1"/>
          </p:cNvPicPr>
          <p:nvPr/>
        </p:nvPicPr>
        <p:blipFill>
          <a:blip r:embed="rId2" cstate="print"/>
          <a:srcRect/>
          <a:stretch>
            <a:fillRect/>
          </a:stretch>
        </p:blipFill>
        <p:spPr bwMode="auto">
          <a:xfrm>
            <a:off x="2428860" y="4500570"/>
            <a:ext cx="3993597" cy="20066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24" y="428604"/>
            <a:ext cx="7772400" cy="1143000"/>
          </a:xfrm>
        </p:spPr>
        <p:txBody>
          <a:bodyPr>
            <a:noAutofit/>
          </a:bodyPr>
          <a:lstStyle/>
          <a:p>
            <a:pPr algn="r"/>
            <a:r>
              <a:rPr lang="fa-IR" sz="7200" dirty="0">
                <a:solidFill>
                  <a:srgbClr val="C00000"/>
                </a:solidFill>
                <a:cs typeface="B Narenj" pitchFamily="2" charset="-78"/>
              </a:rPr>
              <a:t>همیشه بهار </a:t>
            </a:r>
            <a:r>
              <a:rPr lang="fa-IR" sz="7200" dirty="0" smtClean="0">
                <a:solidFill>
                  <a:srgbClr val="C00000"/>
                </a:solidFill>
                <a:cs typeface="B Narenj" pitchFamily="2" charset="-78"/>
              </a:rPr>
              <a:t>کوهی </a:t>
            </a:r>
            <a:endParaRPr lang="fa-IR" sz="7200" dirty="0">
              <a:solidFill>
                <a:srgbClr val="C00000"/>
              </a:solidFill>
              <a:cs typeface="B Narenj" pitchFamily="2" charset="-78"/>
            </a:endParaRPr>
          </a:p>
        </p:txBody>
      </p:sp>
      <p:sp>
        <p:nvSpPr>
          <p:cNvPr id="3" name="Content Placeholder 2"/>
          <p:cNvSpPr>
            <a:spLocks noGrp="1"/>
          </p:cNvSpPr>
          <p:nvPr>
            <p:ph sz="quarter" idx="1"/>
          </p:nvPr>
        </p:nvSpPr>
        <p:spPr>
          <a:xfrm>
            <a:off x="3643306" y="1500174"/>
            <a:ext cx="5057756" cy="4572000"/>
          </a:xfrm>
        </p:spPr>
        <p:txBody>
          <a:bodyPr>
            <a:normAutofit/>
          </a:bodyPr>
          <a:lstStyle/>
          <a:p>
            <a:r>
              <a:rPr lang="fa-IR" sz="4000" dirty="0">
                <a:cs typeface="B Kamran" pitchFamily="2" charset="-78"/>
              </a:rPr>
              <a:t>نام علمی </a:t>
            </a:r>
            <a:r>
              <a:rPr lang="fa-IR" sz="4000" dirty="0" smtClean="0">
                <a:cs typeface="B Kamran" pitchFamily="2" charset="-78"/>
              </a:rPr>
              <a:t>گیاه: </a:t>
            </a:r>
            <a:r>
              <a:rPr lang="en-US" sz="2800" dirty="0" smtClean="0">
                <a:cs typeface="B Kamran" pitchFamily="2" charset="-78"/>
              </a:rPr>
              <a:t>Arnica </a:t>
            </a:r>
            <a:r>
              <a:rPr lang="en-US" sz="2800" dirty="0" err="1" smtClean="0">
                <a:cs typeface="B Kamran" pitchFamily="2" charset="-78"/>
              </a:rPr>
              <a:t>montana</a:t>
            </a:r>
            <a:r>
              <a:rPr lang="en-US" sz="4000" dirty="0" smtClean="0">
                <a:cs typeface="B Kamran" pitchFamily="2" charset="-78"/>
              </a:rPr>
              <a:t/>
            </a:r>
            <a:br>
              <a:rPr lang="en-US" sz="4000" dirty="0" smtClean="0">
                <a:cs typeface="B Kamran" pitchFamily="2" charset="-78"/>
              </a:rPr>
            </a:br>
            <a:r>
              <a:rPr lang="fa-IR" sz="4000" dirty="0" smtClean="0">
                <a:cs typeface="B Kamran" pitchFamily="2" charset="-78"/>
              </a:rPr>
              <a:t>پماد تروماهرب - داروسازي گل دارو: </a:t>
            </a:r>
            <a:r>
              <a:rPr lang="fa-IR" dirty="0" smtClean="0">
                <a:cs typeface="B Tabassom" pitchFamily="2" charset="-78"/>
              </a:rPr>
              <a:t>موثر در درمان كوفتگي ها و صدمات عضلاني ورزشكاران، ضرب ديدگي، خون مردگي، دردهاي عضلاني و كمردرد.</a:t>
            </a:r>
            <a:br>
              <a:rPr lang="fa-IR" dirty="0" smtClean="0">
                <a:cs typeface="B Tabassom" pitchFamily="2" charset="-78"/>
              </a:rPr>
            </a:br>
            <a:r>
              <a:rPr lang="fa-IR" sz="2800" dirty="0" smtClean="0">
                <a:cs typeface="B Tabassom" pitchFamily="2" charset="-78"/>
              </a:rPr>
              <a:t>(</a:t>
            </a:r>
            <a:r>
              <a:rPr lang="fa-IR" sz="2400" dirty="0" smtClean="0">
                <a:cs typeface="B Lotus" pitchFamily="2" charset="-78"/>
              </a:rPr>
              <a:t>حاوي عصاره هاي گياهان هميشه بهار كوهي</a:t>
            </a:r>
            <a:r>
              <a:rPr lang="en-US" sz="2400" dirty="0" smtClean="0">
                <a:cs typeface="B Lotus" pitchFamily="2" charset="-78"/>
              </a:rPr>
              <a:t>، </a:t>
            </a:r>
            <a:r>
              <a:rPr lang="fa-IR" sz="2400" dirty="0" smtClean="0">
                <a:cs typeface="B Lotus" pitchFamily="2" charset="-78"/>
              </a:rPr>
              <a:t>هامامليس</a:t>
            </a:r>
            <a:r>
              <a:rPr lang="en-US" sz="2400" dirty="0" smtClean="0">
                <a:cs typeface="B Lotus" pitchFamily="2" charset="-78"/>
              </a:rPr>
              <a:t>، </a:t>
            </a:r>
            <a:r>
              <a:rPr lang="fa-IR" sz="2400" dirty="0" smtClean="0">
                <a:cs typeface="B Lotus" pitchFamily="2" charset="-78"/>
              </a:rPr>
              <a:t>شاه بلوط هندي، بابونه</a:t>
            </a:r>
            <a:r>
              <a:rPr lang="en-US" sz="2400" dirty="0" smtClean="0">
                <a:cs typeface="B Lotus" pitchFamily="2" charset="-78"/>
              </a:rPr>
              <a:t>، </a:t>
            </a:r>
            <a:r>
              <a:rPr lang="fa-IR" sz="2400" dirty="0" smtClean="0">
                <a:cs typeface="B Lotus" pitchFamily="2" charset="-78"/>
              </a:rPr>
              <a:t>مريم گلي و پودر كامفروتيمول.)</a:t>
            </a:r>
            <a:endParaRPr lang="fa-IR" sz="2400" dirty="0">
              <a:cs typeface="B Lotus" pitchFamily="2" charset="-78"/>
            </a:endParaRPr>
          </a:p>
        </p:txBody>
      </p:sp>
      <p:pic>
        <p:nvPicPr>
          <p:cNvPr id="9218" name="Picture 2" descr="H:\jelodarian\teknesian daruE\Arnica_montana_-_Köhler–s_Medizinal-Pflanzen-015.jpg"/>
          <p:cNvPicPr>
            <a:picLocks noChangeAspect="1" noChangeArrowheads="1"/>
          </p:cNvPicPr>
          <p:nvPr/>
        </p:nvPicPr>
        <p:blipFill>
          <a:blip r:embed="rId2" cstate="print"/>
          <a:srcRect/>
          <a:stretch>
            <a:fillRect/>
          </a:stretch>
        </p:blipFill>
        <p:spPr bwMode="auto">
          <a:xfrm>
            <a:off x="214282" y="857232"/>
            <a:ext cx="3314625" cy="5214974"/>
          </a:xfrm>
          <a:prstGeom prst="rect">
            <a:avLst/>
          </a:prstGeom>
          <a:ln>
            <a:noFill/>
          </a:ln>
          <a:effectLst>
            <a:outerShdw blurRad="292100" dist="139700" dir="2700000" algn="tl" rotWithShape="0">
              <a:srgbClr val="333333">
                <a:alpha val="65000"/>
              </a:srgbClr>
            </a:outerShdw>
          </a:effectLst>
        </p:spPr>
      </p:pic>
      <p:pic>
        <p:nvPicPr>
          <p:cNvPr id="47106" name="Picture 2" descr="http://www.goldaru-co.com/images/products/tromaherb-fa12.png"/>
          <p:cNvPicPr>
            <a:picLocks noChangeAspect="1" noChangeArrowheads="1"/>
          </p:cNvPicPr>
          <p:nvPr/>
        </p:nvPicPr>
        <p:blipFill>
          <a:blip r:embed="rId3" cstate="print"/>
          <a:srcRect t="25862" b="27586"/>
          <a:stretch>
            <a:fillRect/>
          </a:stretch>
        </p:blipFill>
        <p:spPr bwMode="auto">
          <a:xfrm>
            <a:off x="4071934" y="5072073"/>
            <a:ext cx="3643338" cy="1696049"/>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786" y="500042"/>
            <a:ext cx="7772400" cy="1143000"/>
          </a:xfrm>
        </p:spPr>
        <p:txBody>
          <a:bodyPr>
            <a:noAutofit/>
          </a:bodyPr>
          <a:lstStyle/>
          <a:p>
            <a:pPr algn="ctr"/>
            <a:r>
              <a:rPr lang="fa-IR" sz="8000" dirty="0">
                <a:solidFill>
                  <a:srgbClr val="C00000"/>
                </a:solidFill>
                <a:cs typeface="B Narenj" pitchFamily="2" charset="-78"/>
              </a:rPr>
              <a:t>همیشه بهار </a:t>
            </a:r>
          </a:p>
        </p:txBody>
      </p:sp>
      <p:sp>
        <p:nvSpPr>
          <p:cNvPr id="3" name="Content Placeholder 2"/>
          <p:cNvSpPr>
            <a:spLocks noGrp="1"/>
          </p:cNvSpPr>
          <p:nvPr>
            <p:ph sz="quarter" idx="1"/>
          </p:nvPr>
        </p:nvSpPr>
        <p:spPr/>
        <p:txBody>
          <a:bodyPr>
            <a:normAutofit fontScale="92500" lnSpcReduction="20000"/>
          </a:bodyPr>
          <a:lstStyle/>
          <a:p>
            <a:pPr algn="just">
              <a:buNone/>
            </a:pPr>
            <a:r>
              <a:rPr lang="en-US" sz="2800" dirty="0" smtClean="0">
                <a:cs typeface="B Kamran" pitchFamily="2" charset="-78"/>
              </a:rPr>
              <a:t/>
            </a:r>
            <a:br>
              <a:rPr lang="en-US" sz="2800" dirty="0" smtClean="0">
                <a:cs typeface="B Kamran" pitchFamily="2" charset="-78"/>
              </a:rPr>
            </a:br>
            <a:r>
              <a:rPr lang="fa-IR" sz="3500" dirty="0" smtClean="0">
                <a:cs typeface="B Kamran" pitchFamily="2" charset="-78"/>
              </a:rPr>
              <a:t>نام علمی گیاه:</a:t>
            </a:r>
            <a:r>
              <a:rPr lang="en-US" dirty="0" smtClean="0">
                <a:cs typeface="B Kamran" pitchFamily="2" charset="-78"/>
              </a:rPr>
              <a:t>Calendula </a:t>
            </a:r>
            <a:r>
              <a:rPr lang="en-US" dirty="0" err="1" smtClean="0">
                <a:cs typeface="B Kamran" pitchFamily="2" charset="-78"/>
              </a:rPr>
              <a:t>officinalis</a:t>
            </a:r>
            <a:r>
              <a:rPr lang="en-US" sz="3500" dirty="0" smtClean="0">
                <a:cs typeface="B Kamran" pitchFamily="2" charset="-78"/>
              </a:rPr>
              <a:t> </a:t>
            </a:r>
            <a:endParaRPr lang="fa-IR" sz="3500" dirty="0" smtClean="0">
              <a:cs typeface="B Kamran" pitchFamily="2" charset="-78"/>
            </a:endParaRPr>
          </a:p>
          <a:p>
            <a:pPr algn="just">
              <a:buNone/>
            </a:pPr>
            <a:r>
              <a:rPr lang="fa-IR" sz="3500" dirty="0" smtClean="0">
                <a:cs typeface="B Kamran" pitchFamily="2" charset="-78"/>
              </a:rPr>
              <a:t>:نام انگلیسی: </a:t>
            </a:r>
            <a:r>
              <a:rPr lang="en-US" dirty="0" smtClean="0">
                <a:cs typeface="B Kamran" pitchFamily="2" charset="-78"/>
              </a:rPr>
              <a:t>marigold</a:t>
            </a:r>
            <a:endParaRPr lang="fa-IR" sz="3500" dirty="0" smtClean="0">
              <a:cs typeface="B Kamran" pitchFamily="2" charset="-78"/>
            </a:endParaRPr>
          </a:p>
          <a:p>
            <a:pPr algn="just">
              <a:buNone/>
            </a:pPr>
            <a:r>
              <a:rPr lang="fa-IR" sz="3500" dirty="0" smtClean="0">
                <a:cs typeface="B Kamran" pitchFamily="2" charset="-78"/>
              </a:rPr>
              <a:t>گلبرگ </a:t>
            </a:r>
            <a:r>
              <a:rPr lang="fa-IR" sz="3500" dirty="0">
                <a:cs typeface="B Kamran" pitchFamily="2" charset="-78"/>
              </a:rPr>
              <a:t>های خشک همیشه بهار در داروسازی استفاده می شود</a:t>
            </a:r>
            <a:r>
              <a:rPr lang="en-US" sz="3500" dirty="0">
                <a:cs typeface="B Kamran" pitchFamily="2" charset="-78"/>
              </a:rPr>
              <a:t>. </a:t>
            </a:r>
            <a:endParaRPr lang="fa-IR" sz="3500" dirty="0" smtClean="0">
              <a:cs typeface="B Kamran" pitchFamily="2" charset="-78"/>
            </a:endParaRPr>
          </a:p>
          <a:p>
            <a:pPr algn="just">
              <a:buNone/>
            </a:pPr>
            <a:r>
              <a:rPr lang="fa-IR" sz="3500" dirty="0" smtClean="0">
                <a:cs typeface="B Kamran" pitchFamily="2" charset="-78"/>
              </a:rPr>
              <a:t>کالاندولا </a:t>
            </a:r>
            <a:r>
              <a:rPr lang="fa-IR" sz="3500" dirty="0">
                <a:cs typeface="B Kamran" pitchFamily="2" charset="-78"/>
              </a:rPr>
              <a:t>در همیوپاتی با مقادیر بسیار ناچیز مصرف می شود ولی عمدتا بصورت موضعی در </a:t>
            </a:r>
            <a:r>
              <a:rPr lang="fa-IR" sz="3500" dirty="0">
                <a:solidFill>
                  <a:srgbClr val="FF0000"/>
                </a:solidFill>
                <a:cs typeface="B Kamran" pitchFamily="2" charset="-78"/>
              </a:rPr>
              <a:t>کبودی</a:t>
            </a:r>
            <a:r>
              <a:rPr lang="fa-IR" sz="3500" dirty="0">
                <a:cs typeface="B Kamran" pitchFamily="2" charset="-78"/>
              </a:rPr>
              <a:t>، </a:t>
            </a:r>
            <a:r>
              <a:rPr lang="fa-IR" sz="3500" dirty="0">
                <a:solidFill>
                  <a:srgbClr val="FF0000"/>
                </a:solidFill>
                <a:cs typeface="B Kamran" pitchFamily="2" charset="-78"/>
              </a:rPr>
              <a:t>بریدگی و</a:t>
            </a:r>
            <a:r>
              <a:rPr lang="fa-IR" sz="3500" dirty="0">
                <a:cs typeface="B Kamran" pitchFamily="2" charset="-78"/>
              </a:rPr>
              <a:t> </a:t>
            </a:r>
            <a:r>
              <a:rPr lang="fa-IR" sz="3500" dirty="0">
                <a:solidFill>
                  <a:srgbClr val="FF0000"/>
                </a:solidFill>
                <a:cs typeface="B Kamran" pitchFamily="2" charset="-78"/>
              </a:rPr>
              <a:t>سوختگی </a:t>
            </a:r>
            <a:r>
              <a:rPr lang="fa-IR" sz="3500" dirty="0">
                <a:cs typeface="B Kamran" pitchFamily="2" charset="-78"/>
              </a:rPr>
              <a:t>های سطحی بصورت تنتور،پماد و محلول شستشو کاربرد دارد. همچنین در </a:t>
            </a:r>
            <a:r>
              <a:rPr lang="fa-IR" sz="3500" dirty="0">
                <a:solidFill>
                  <a:srgbClr val="FF0000"/>
                </a:solidFill>
                <a:cs typeface="B Kamran" pitchFamily="2" charset="-78"/>
              </a:rPr>
              <a:t>عفونت های خفیف </a:t>
            </a:r>
            <a:r>
              <a:rPr lang="fa-IR" sz="3500" dirty="0">
                <a:cs typeface="B Kamran" pitchFamily="2" charset="-78"/>
              </a:rPr>
              <a:t>موثر است</a:t>
            </a:r>
            <a:r>
              <a:rPr lang="en-US" sz="3500" dirty="0">
                <a:cs typeface="B Kamran" pitchFamily="2" charset="-78"/>
              </a:rPr>
              <a:t>. </a:t>
            </a:r>
            <a:endParaRPr lang="fa-IR" sz="3500" dirty="0" smtClean="0">
              <a:cs typeface="B Kamran" pitchFamily="2" charset="-78"/>
            </a:endParaRPr>
          </a:p>
          <a:p>
            <a:pPr algn="just">
              <a:buNone/>
            </a:pPr>
            <a:r>
              <a:rPr lang="fa-IR" sz="3500" dirty="0" smtClean="0">
                <a:cs typeface="B Kamran" pitchFamily="2" charset="-78"/>
              </a:rPr>
              <a:t>کرم </a:t>
            </a:r>
            <a:r>
              <a:rPr lang="fa-IR" sz="3500" dirty="0">
                <a:cs typeface="B Kamran" pitchFamily="2" charset="-78"/>
              </a:rPr>
              <a:t>همیشه بهار در </a:t>
            </a:r>
            <a:r>
              <a:rPr lang="fa-IR" sz="3500" dirty="0">
                <a:solidFill>
                  <a:srgbClr val="FF0000"/>
                </a:solidFill>
                <a:cs typeface="B Kamran" pitchFamily="2" charset="-78"/>
              </a:rPr>
              <a:t>هموروئید</a:t>
            </a:r>
            <a:r>
              <a:rPr lang="fa-IR" sz="3500" dirty="0">
                <a:cs typeface="B Kamran" pitchFamily="2" charset="-78"/>
              </a:rPr>
              <a:t> مصرف می شود</a:t>
            </a:r>
            <a:r>
              <a:rPr lang="en-US" sz="3500" dirty="0">
                <a:cs typeface="B Kamran" pitchFamily="2" charset="-78"/>
              </a:rPr>
              <a:t>. </a:t>
            </a:r>
            <a:endParaRPr lang="fa-IR" sz="3500" dirty="0" smtClean="0">
              <a:cs typeface="B Kamran" pitchFamily="2" charset="-78"/>
            </a:endParaRPr>
          </a:p>
          <a:p>
            <a:pPr algn="just">
              <a:buNone/>
            </a:pPr>
            <a:r>
              <a:rPr lang="fa-IR" sz="3500" dirty="0" smtClean="0">
                <a:cs typeface="B Kamran" pitchFamily="2" charset="-78"/>
              </a:rPr>
              <a:t>فراورده </a:t>
            </a:r>
            <a:r>
              <a:rPr lang="fa-IR" sz="3500" dirty="0">
                <a:cs typeface="B Kamran" pitchFamily="2" charset="-78"/>
              </a:rPr>
              <a:t>های کالاندولا در </a:t>
            </a:r>
            <a:r>
              <a:rPr lang="fa-IR" sz="3500" dirty="0" smtClean="0">
                <a:solidFill>
                  <a:srgbClr val="FF0000"/>
                </a:solidFill>
                <a:cs typeface="B Kamran" pitchFamily="2" charset="-78"/>
              </a:rPr>
              <a:t>درماتیت </a:t>
            </a:r>
            <a:r>
              <a:rPr lang="fa-IR" sz="3500" dirty="0" smtClean="0">
                <a:cs typeface="B Kamran" pitchFamily="2" charset="-78"/>
              </a:rPr>
              <a:t>(</a:t>
            </a:r>
            <a:r>
              <a:rPr lang="fa-IR" sz="3500" dirty="0">
                <a:cs typeface="B Kamran" pitchFamily="2" charset="-78"/>
              </a:rPr>
              <a:t>نوعی التهاب پوست) و همچنین در </a:t>
            </a:r>
            <a:r>
              <a:rPr lang="fa-IR" sz="3500" dirty="0">
                <a:solidFill>
                  <a:srgbClr val="FF0000"/>
                </a:solidFill>
                <a:cs typeface="B Kamran" pitchFamily="2" charset="-78"/>
              </a:rPr>
              <a:t>اوتیتیس </a:t>
            </a:r>
            <a:r>
              <a:rPr lang="fa-IR" sz="3500" dirty="0" smtClean="0">
                <a:solidFill>
                  <a:srgbClr val="FF0000"/>
                </a:solidFill>
                <a:cs typeface="B Kamran" pitchFamily="2" charset="-78"/>
              </a:rPr>
              <a:t>مدیا  </a:t>
            </a:r>
            <a:r>
              <a:rPr lang="fa-IR" sz="3500" dirty="0" smtClean="0">
                <a:cs typeface="B Kamran" pitchFamily="2" charset="-78"/>
              </a:rPr>
              <a:t>(عفونت </a:t>
            </a:r>
            <a:r>
              <a:rPr lang="fa-IR" sz="3500" dirty="0">
                <a:cs typeface="B Kamran" pitchFamily="2" charset="-78"/>
              </a:rPr>
              <a:t>گوش میانی) بصورت قطره گوشی کاربرد دارد</a:t>
            </a:r>
            <a:r>
              <a:rPr lang="en-US" sz="3500" dirty="0" smtClean="0">
                <a:cs typeface="B Kamran" pitchFamily="2" charset="-78"/>
              </a:rPr>
              <a:t>.</a:t>
            </a:r>
            <a:endParaRPr lang="fa-IR" sz="3500" dirty="0" smtClean="0">
              <a:cs typeface="B Kamran" pitchFamily="2" charset="-78"/>
            </a:endParaRPr>
          </a:p>
          <a:p>
            <a:pPr algn="just">
              <a:buNone/>
            </a:pPr>
            <a:endParaRPr lang="fa-IR" sz="2800" dirty="0">
              <a:cs typeface="B Kamran" pitchFamily="2" charset="-78"/>
            </a:endParaRPr>
          </a:p>
        </p:txBody>
      </p:sp>
      <p:pic>
        <p:nvPicPr>
          <p:cNvPr id="10243" name="Picture 3" descr="H:\jelodarian\teknesian daruE\CALENDULA.jpg"/>
          <p:cNvPicPr>
            <a:picLocks noChangeAspect="1" noChangeArrowheads="1"/>
          </p:cNvPicPr>
          <p:nvPr/>
        </p:nvPicPr>
        <p:blipFill>
          <a:blip r:embed="rId2" cstate="print"/>
          <a:srcRect/>
          <a:stretch>
            <a:fillRect/>
          </a:stretch>
        </p:blipFill>
        <p:spPr bwMode="auto">
          <a:xfrm>
            <a:off x="428596" y="571480"/>
            <a:ext cx="1931987" cy="24757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786" y="571480"/>
            <a:ext cx="7772400" cy="1143000"/>
          </a:xfrm>
        </p:spPr>
        <p:txBody>
          <a:bodyPr>
            <a:noAutofit/>
          </a:bodyPr>
          <a:lstStyle/>
          <a:p>
            <a:pPr algn="ctr"/>
            <a:r>
              <a:rPr lang="en-US" sz="8000" dirty="0" smtClean="0">
                <a:solidFill>
                  <a:srgbClr val="C00000"/>
                </a:solidFill>
                <a:cs typeface="B Narenj" pitchFamily="2" charset="-78"/>
              </a:rPr>
              <a:t> </a:t>
            </a:r>
            <a:r>
              <a:rPr lang="fa-IR" sz="8000" dirty="0" smtClean="0">
                <a:solidFill>
                  <a:srgbClr val="C00000"/>
                </a:solidFill>
                <a:cs typeface="B Narenj" pitchFamily="2" charset="-78"/>
              </a:rPr>
              <a:t>موارد منع مصرف</a:t>
            </a:r>
            <a:endParaRPr lang="fa-IR" sz="8000" dirty="0">
              <a:solidFill>
                <a:srgbClr val="C00000"/>
              </a:solidFill>
              <a:cs typeface="B Narenj" pitchFamily="2" charset="-78"/>
            </a:endParaRPr>
          </a:p>
        </p:txBody>
      </p:sp>
      <p:sp>
        <p:nvSpPr>
          <p:cNvPr id="3" name="Content Placeholder 2"/>
          <p:cNvSpPr>
            <a:spLocks noGrp="1"/>
          </p:cNvSpPr>
          <p:nvPr>
            <p:ph sz="quarter" idx="1"/>
          </p:nvPr>
        </p:nvSpPr>
        <p:spPr>
          <a:xfrm>
            <a:off x="914400" y="1785926"/>
            <a:ext cx="7772400" cy="4233874"/>
          </a:xfrm>
        </p:spPr>
        <p:txBody>
          <a:bodyPr/>
          <a:lstStyle/>
          <a:p>
            <a:pPr>
              <a:buNone/>
            </a:pPr>
            <a:r>
              <a:rPr lang="fa-IR" sz="3600" dirty="0" smtClean="0">
                <a:cs typeface="B Kamran" pitchFamily="2" charset="-78"/>
              </a:rPr>
              <a:t>	مصرف </a:t>
            </a:r>
            <a:r>
              <a:rPr lang="fa-IR" sz="3600" dirty="0">
                <a:cs typeface="B Kamran" pitchFamily="2" charset="-78"/>
              </a:rPr>
              <a:t>خوراکی فراورده های همیشه بهار با داروهای آرامبخش، </a:t>
            </a:r>
            <a:r>
              <a:rPr lang="fa-IR" sz="3600" dirty="0" smtClean="0">
                <a:cs typeface="B Kamran" pitchFamily="2" charset="-78"/>
              </a:rPr>
              <a:t>در بیماران </a:t>
            </a:r>
            <a:r>
              <a:rPr lang="fa-IR" sz="3600" dirty="0">
                <a:cs typeface="B Kamran" pitchFamily="2" charset="-78"/>
              </a:rPr>
              <a:t>با فشار خون بالا و بیماران دیابتی منع مصرف دارد</a:t>
            </a:r>
            <a:r>
              <a:rPr lang="en-US" sz="3600" dirty="0">
                <a:cs typeface="B Kamran" pitchFamily="2" charset="-78"/>
              </a:rPr>
              <a:t>.</a:t>
            </a:r>
            <a:br>
              <a:rPr lang="en-US" sz="3600" dirty="0">
                <a:cs typeface="B Kamran" pitchFamily="2" charset="-78"/>
              </a:rPr>
            </a:br>
            <a:r>
              <a:rPr lang="en-US" sz="2800" dirty="0">
                <a:cs typeface="B Kamran" pitchFamily="2" charset="-78"/>
              </a:rPr>
              <a:t/>
            </a:r>
            <a:br>
              <a:rPr lang="en-US" sz="2800" dirty="0">
                <a:cs typeface="B Kamran" pitchFamily="2" charset="-78"/>
              </a:rPr>
            </a:br>
            <a:endParaRPr lang="en-US" sz="2800" dirty="0">
              <a:cs typeface="B Kamran" pitchFamily="2" charset="-78"/>
            </a:endParaRPr>
          </a:p>
          <a:p>
            <a:endParaRPr lang="fa-IR" sz="2800" dirty="0">
              <a:cs typeface="B Kamran" pitchFamily="2" charset="-78"/>
            </a:endParaRPr>
          </a:p>
        </p:txBody>
      </p:sp>
      <p:pic>
        <p:nvPicPr>
          <p:cNvPr id="4" name="Picture 2" descr="H:\jelodarian\teknesian daruE\8798115201054.jpg"/>
          <p:cNvPicPr>
            <a:picLocks noChangeAspect="1" noChangeArrowheads="1"/>
          </p:cNvPicPr>
          <p:nvPr/>
        </p:nvPicPr>
        <p:blipFill>
          <a:blip r:embed="rId2" cstate="print"/>
          <a:srcRect/>
          <a:stretch>
            <a:fillRect/>
          </a:stretch>
        </p:blipFill>
        <p:spPr bwMode="auto">
          <a:xfrm>
            <a:off x="2071670" y="3071810"/>
            <a:ext cx="5143504" cy="3429024"/>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a:cs typeface="B Kamran" pitchFamily="2" charset="-78"/>
            </a:endParaRPr>
          </a:p>
        </p:txBody>
      </p:sp>
      <p:graphicFrame>
        <p:nvGraphicFramePr>
          <p:cNvPr id="4" name="Content Placeholder 3"/>
          <p:cNvGraphicFramePr>
            <a:graphicFrameLocks noGrp="1"/>
          </p:cNvGraphicFramePr>
          <p:nvPr>
            <p:ph sz="quarter" idx="1"/>
          </p:nvPr>
        </p:nvGraphicFramePr>
        <p:xfrm>
          <a:off x="357158" y="214293"/>
          <a:ext cx="8501122" cy="4680966"/>
        </p:xfrm>
        <a:graphic>
          <a:graphicData uri="http://schemas.openxmlformats.org/drawingml/2006/table">
            <a:tbl>
              <a:tblPr rtl="1" firstRow="1" bandRow="1">
                <a:tableStyleId>{5C22544A-7EE6-4342-B048-85BDC9FD1C3A}</a:tableStyleId>
              </a:tblPr>
              <a:tblGrid>
                <a:gridCol w="5563828"/>
                <a:gridCol w="2937294"/>
              </a:tblGrid>
              <a:tr h="412850">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نام تجاری دارو</a:t>
                      </a:r>
                      <a:endParaRPr lang="en-US" sz="2100"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تولیدکننده [</a:t>
                      </a:r>
                      <a:r>
                        <a:rPr lang="fa-IR" sz="2100" b="1" dirty="0" smtClean="0">
                          <a:solidFill>
                            <a:srgbClr val="333333"/>
                          </a:solidFill>
                          <a:latin typeface="Calibri"/>
                          <a:ea typeface="Times New Roman"/>
                          <a:cs typeface="B Lotus" pitchFamily="2" charset="-78"/>
                        </a:rPr>
                        <a:t>کشور</a:t>
                      </a:r>
                      <a:r>
                        <a:rPr lang="fa-IR" sz="2100" b="1" dirty="0" smtClean="0">
                          <a:solidFill>
                            <a:srgbClr val="333333"/>
                          </a:solidFill>
                          <a:latin typeface="Times New Roman"/>
                          <a:ea typeface="Times New Roman"/>
                          <a:cs typeface="B Lotus" pitchFamily="2" charset="-78"/>
                        </a:rPr>
                        <a:t>]</a:t>
                      </a:r>
                      <a:endParaRPr lang="en-US" sz="2100" dirty="0">
                        <a:latin typeface="Calibri"/>
                        <a:ea typeface="Calibri"/>
                        <a:cs typeface="B Lotus" pitchFamily="2" charset="-78"/>
                      </a:endParaRPr>
                    </a:p>
                  </a:txBody>
                  <a:tcPr marL="38100" marR="38100" marT="38100" marB="38100" anchor="ctr"/>
                </a:tc>
              </a:tr>
              <a:tr h="754885">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پماد کالاندولا</a:t>
                      </a:r>
                      <a:endParaRPr lang="en-US" sz="21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100">
                          <a:solidFill>
                            <a:srgbClr val="333333"/>
                          </a:solidFill>
                          <a:latin typeface="Calibri"/>
                          <a:ea typeface="Times New Roman"/>
                          <a:cs typeface="B Lotus" pitchFamily="2" charset="-78"/>
                        </a:rPr>
                        <a:t>داروسازی دینه ایران(مجتمع صنایع) [ ایران ] </a:t>
                      </a:r>
                      <a:endParaRPr lang="en-US" sz="2100">
                        <a:latin typeface="Calibri"/>
                        <a:ea typeface="Calibri"/>
                        <a:cs typeface="B Lotus" pitchFamily="2" charset="-78"/>
                      </a:endParaRPr>
                    </a:p>
                  </a:txBody>
                  <a:tcPr marL="38100" marR="38100" marT="38100" marB="38100" anchor="ctr"/>
                </a:tc>
              </a:tr>
              <a:tr h="412850">
                <a:tc>
                  <a:txBody>
                    <a:bodyPr/>
                    <a:lstStyle/>
                    <a:p>
                      <a:pPr algn="r" rtl="1">
                        <a:lnSpc>
                          <a:spcPct val="115000"/>
                        </a:lnSpc>
                        <a:spcAft>
                          <a:spcPts val="0"/>
                        </a:spcAft>
                      </a:pPr>
                      <a:r>
                        <a:rPr lang="fa-IR" sz="2100">
                          <a:solidFill>
                            <a:srgbClr val="000000"/>
                          </a:solidFill>
                          <a:latin typeface="Calibri"/>
                          <a:ea typeface="Times New Roman"/>
                          <a:cs typeface="B Lotus" pitchFamily="2" charset="-78"/>
                        </a:rPr>
                        <a:t>پماد كالاندنيكس</a:t>
                      </a:r>
                      <a:endParaRPr lang="en-US" sz="210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100">
                          <a:solidFill>
                            <a:srgbClr val="284775"/>
                          </a:solidFill>
                          <a:latin typeface="Calibri"/>
                          <a:ea typeface="Times New Roman"/>
                          <a:cs typeface="B Lotus" pitchFamily="2" charset="-78"/>
                        </a:rPr>
                        <a:t>داروسازی سبز دارو [ ایران ] </a:t>
                      </a:r>
                      <a:endParaRPr lang="en-US" sz="2100">
                        <a:latin typeface="Calibri"/>
                        <a:ea typeface="Calibri"/>
                        <a:cs typeface="B Lotus" pitchFamily="2" charset="-78"/>
                      </a:endParaRPr>
                    </a:p>
                  </a:txBody>
                  <a:tcPr marL="38100" marR="38100" marT="38100" marB="38100" anchor="ctr"/>
                </a:tc>
              </a:tr>
              <a:tr h="1324943">
                <a:tc>
                  <a:txBody>
                    <a:bodyPr/>
                    <a:lstStyle/>
                    <a:p>
                      <a:pPr algn="just" rtl="1">
                        <a:lnSpc>
                          <a:spcPct val="115000"/>
                        </a:lnSpc>
                        <a:spcAft>
                          <a:spcPts val="0"/>
                        </a:spcAft>
                      </a:pPr>
                      <a:r>
                        <a:rPr lang="fa-IR" sz="2100" dirty="0">
                          <a:solidFill>
                            <a:srgbClr val="000000"/>
                          </a:solidFill>
                          <a:latin typeface="Calibri"/>
                          <a:ea typeface="Times New Roman"/>
                          <a:cs typeface="B Lotus" pitchFamily="2" charset="-78"/>
                        </a:rPr>
                        <a:t>کرم آرنی </a:t>
                      </a:r>
                      <a:r>
                        <a:rPr lang="fa-IR" sz="2100" dirty="0" smtClean="0">
                          <a:solidFill>
                            <a:srgbClr val="000000"/>
                          </a:solidFill>
                          <a:latin typeface="Calibri"/>
                          <a:ea typeface="Times New Roman"/>
                          <a:cs typeface="B Lotus" pitchFamily="2" charset="-78"/>
                        </a:rPr>
                        <a:t>گل: </a:t>
                      </a:r>
                      <a:r>
                        <a:rPr lang="fa-IR" sz="2000" dirty="0" smtClean="0">
                          <a:cs typeface="B Tabassom" pitchFamily="2" charset="-78"/>
                        </a:rPr>
                        <a:t>موثر در درمان كوفتگي ها و صدمات عضلاني ورزشكاران، ضرب ديدگي، خون مردگي، دردهاي عضلاني و كمردرد.</a:t>
                      </a:r>
                    </a:p>
                    <a:p>
                      <a:pPr algn="just" rtl="1">
                        <a:lnSpc>
                          <a:spcPct val="115000"/>
                        </a:lnSpc>
                        <a:spcAft>
                          <a:spcPts val="0"/>
                        </a:spcAft>
                      </a:pPr>
                      <a:r>
                        <a:rPr lang="fa-IR" sz="1800" dirty="0" smtClean="0">
                          <a:cs typeface="B Lotus" pitchFamily="2" charset="-78"/>
                        </a:rPr>
                        <a:t>(عصاره گياهان هميشه بهار كوهي، آقونيطون شابيزك، ‌هميشه بهار،‌ علف چاي و سداب،</a:t>
                      </a:r>
                      <a:r>
                        <a:rPr lang="fa-IR" sz="1800" baseline="0" dirty="0" smtClean="0">
                          <a:cs typeface="B Lotus" pitchFamily="2" charset="-78"/>
                        </a:rPr>
                        <a:t> </a:t>
                      </a:r>
                      <a:r>
                        <a:rPr lang="fa-IR" sz="1800" dirty="0" smtClean="0">
                          <a:cs typeface="B Lotus" pitchFamily="2" charset="-78"/>
                        </a:rPr>
                        <a:t>آب هامامليس)</a:t>
                      </a:r>
                      <a:endParaRPr lang="en-US" sz="18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100">
                          <a:solidFill>
                            <a:srgbClr val="333333"/>
                          </a:solidFill>
                          <a:latin typeface="Calibri"/>
                          <a:ea typeface="Times New Roman"/>
                          <a:cs typeface="B Lotus" pitchFamily="2" charset="-78"/>
                        </a:rPr>
                        <a:t>داروسازی گل دارو [ ایران ] </a:t>
                      </a:r>
                      <a:endParaRPr lang="en-US" sz="2100">
                        <a:latin typeface="Calibri"/>
                        <a:ea typeface="Calibri"/>
                        <a:cs typeface="B Lotus" pitchFamily="2" charset="-78"/>
                      </a:endParaRPr>
                    </a:p>
                  </a:txBody>
                  <a:tcPr marL="38100" marR="38100" marT="38100" marB="38100" anchor="ctr"/>
                </a:tc>
              </a:tr>
              <a:tr h="41285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کرم کالنديت – ای</a:t>
                      </a:r>
                      <a:endParaRPr lang="en-US" sz="21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100" dirty="0">
                          <a:solidFill>
                            <a:srgbClr val="284775"/>
                          </a:solidFill>
                          <a:latin typeface="Calibri"/>
                          <a:ea typeface="Times New Roman"/>
                          <a:cs typeface="B Lotus" pitchFamily="2" charset="-78"/>
                        </a:rPr>
                        <a:t>داروسازی گل دارو [ ایران ] </a:t>
                      </a:r>
                      <a:endParaRPr lang="en-US" sz="2100" dirty="0">
                        <a:latin typeface="Calibri"/>
                        <a:ea typeface="Calibri"/>
                        <a:cs typeface="B Lotus" pitchFamily="2" charset="-78"/>
                      </a:endParaRPr>
                    </a:p>
                  </a:txBody>
                  <a:tcPr marL="38100" marR="38100" marT="38100" marB="38100" anchor="ctr"/>
                </a:tc>
              </a:tr>
              <a:tr h="967902">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کرم </a:t>
                      </a:r>
                      <a:r>
                        <a:rPr lang="fa-IR" sz="2100" dirty="0" smtClean="0">
                          <a:solidFill>
                            <a:srgbClr val="000000"/>
                          </a:solidFill>
                          <a:latin typeface="Calibri"/>
                          <a:ea typeface="Times New Roman"/>
                          <a:cs typeface="B Lotus" pitchFamily="2" charset="-78"/>
                        </a:rPr>
                        <a:t>ماموگل: </a:t>
                      </a:r>
                      <a:r>
                        <a:rPr lang="fa-IR" sz="2000" dirty="0" smtClean="0">
                          <a:cs typeface="B Tabassom" pitchFamily="2" charset="-78"/>
                        </a:rPr>
                        <a:t>جلوگيري و درمان ترك سينه مادران شيرده و درمان ترك پوست شكم در دوران بارداري</a:t>
                      </a:r>
                      <a:endParaRPr lang="fa-IR" sz="1800" dirty="0" smtClean="0">
                        <a:cs typeface="B Tabassom" pitchFamily="2" charset="-78"/>
                      </a:endParaRPr>
                    </a:p>
                    <a:p>
                      <a:pPr algn="r" rtl="1">
                        <a:lnSpc>
                          <a:spcPct val="115000"/>
                        </a:lnSpc>
                        <a:spcAft>
                          <a:spcPts val="0"/>
                        </a:spcAft>
                      </a:pPr>
                      <a:r>
                        <a:rPr lang="fa-IR" dirty="0" smtClean="0">
                          <a:cs typeface="B Lotus" pitchFamily="2" charset="-78"/>
                        </a:rPr>
                        <a:t>(عصاره تغليظ شده گياه هميشه بهار</a:t>
                      </a:r>
                      <a:r>
                        <a:rPr lang="en-US" dirty="0" smtClean="0">
                          <a:cs typeface="B Lotus" pitchFamily="2" charset="-78"/>
                        </a:rPr>
                        <a:t> </a:t>
                      </a:r>
                      <a:r>
                        <a:rPr lang="fa-IR" dirty="0" smtClean="0">
                          <a:cs typeface="B Lotus" pitchFamily="2" charset="-78"/>
                        </a:rPr>
                        <a:t>و گل)</a:t>
                      </a:r>
                      <a:endParaRPr lang="en-US" sz="18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100" dirty="0">
                          <a:solidFill>
                            <a:srgbClr val="333333"/>
                          </a:solidFill>
                          <a:latin typeface="Calibri"/>
                          <a:ea typeface="Times New Roman"/>
                          <a:cs typeface="B Lotus" pitchFamily="2" charset="-78"/>
                        </a:rPr>
                        <a:t>داروسازی گل دارو [ ایران ] </a:t>
                      </a:r>
                      <a:endParaRPr lang="en-US" sz="2100" dirty="0">
                        <a:latin typeface="Calibri"/>
                        <a:ea typeface="Calibri"/>
                        <a:cs typeface="B Lotus" pitchFamily="2" charset="-78"/>
                      </a:endParaRPr>
                    </a:p>
                  </a:txBody>
                  <a:tcPr marL="38100" marR="38100" marT="38100" marB="38100" anchor="ctr"/>
                </a:tc>
              </a:tr>
            </a:tbl>
          </a:graphicData>
        </a:graphic>
      </p:graphicFrame>
      <p:pic>
        <p:nvPicPr>
          <p:cNvPr id="11266" name="Picture 2" descr="H:\jelodarian\teknesian daruE\4471.jpg"/>
          <p:cNvPicPr>
            <a:picLocks noChangeAspect="1" noChangeArrowheads="1"/>
          </p:cNvPicPr>
          <p:nvPr/>
        </p:nvPicPr>
        <p:blipFill>
          <a:blip r:embed="rId2" cstate="print"/>
          <a:srcRect/>
          <a:stretch>
            <a:fillRect/>
          </a:stretch>
        </p:blipFill>
        <p:spPr bwMode="auto">
          <a:xfrm rot="5733221">
            <a:off x="6762762" y="4667262"/>
            <a:ext cx="1428750" cy="2381250"/>
          </a:xfrm>
          <a:prstGeom prst="rect">
            <a:avLst/>
          </a:prstGeom>
          <a:ln>
            <a:noFill/>
          </a:ln>
          <a:effectLst>
            <a:outerShdw blurRad="292100" dist="139700" dir="2700000" algn="tl" rotWithShape="0">
              <a:srgbClr val="333333">
                <a:alpha val="65000"/>
              </a:srgbClr>
            </a:outerShdw>
          </a:effectLst>
        </p:spPr>
      </p:pic>
      <p:pic>
        <p:nvPicPr>
          <p:cNvPr id="11267" name="Picture 3" descr="H:\jelodarian\teknesian daruE\93074_184.jpg"/>
          <p:cNvPicPr>
            <a:picLocks noChangeAspect="1" noChangeArrowheads="1"/>
          </p:cNvPicPr>
          <p:nvPr/>
        </p:nvPicPr>
        <p:blipFill>
          <a:blip r:embed="rId3" cstate="print"/>
          <a:srcRect/>
          <a:stretch>
            <a:fillRect/>
          </a:stretch>
        </p:blipFill>
        <p:spPr bwMode="auto">
          <a:xfrm>
            <a:off x="214282" y="4786298"/>
            <a:ext cx="3286148" cy="20717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268" name="Picture 4" descr="H:\jelodarian\teknesian daruE\ماموگل.jpg"/>
          <p:cNvPicPr>
            <a:picLocks noChangeAspect="1" noChangeArrowheads="1"/>
          </p:cNvPicPr>
          <p:nvPr/>
        </p:nvPicPr>
        <p:blipFill>
          <a:blip r:embed="rId4" cstate="print"/>
          <a:srcRect t="30000" b="22500"/>
          <a:stretch>
            <a:fillRect/>
          </a:stretch>
        </p:blipFill>
        <p:spPr bwMode="auto">
          <a:xfrm rot="20962629">
            <a:off x="4110910" y="5147034"/>
            <a:ext cx="1714512" cy="13573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6600" dirty="0">
                <a:solidFill>
                  <a:srgbClr val="C00000"/>
                </a:solidFill>
                <a:cs typeface="B Narenj" pitchFamily="2" charset="-78"/>
              </a:rPr>
              <a:t>اکلیل کوهی </a:t>
            </a:r>
          </a:p>
        </p:txBody>
      </p:sp>
      <p:sp>
        <p:nvSpPr>
          <p:cNvPr id="3" name="Content Placeholder 2"/>
          <p:cNvSpPr>
            <a:spLocks noGrp="1"/>
          </p:cNvSpPr>
          <p:nvPr>
            <p:ph sz="quarter" idx="1"/>
          </p:nvPr>
        </p:nvSpPr>
        <p:spPr>
          <a:xfrm>
            <a:off x="928662" y="1500174"/>
            <a:ext cx="7772400" cy="5143504"/>
          </a:xfrm>
        </p:spPr>
        <p:txBody>
          <a:bodyPr>
            <a:normAutofit fontScale="92500" lnSpcReduction="20000"/>
          </a:bodyPr>
          <a:lstStyle/>
          <a:p>
            <a:r>
              <a:rPr lang="en-US" sz="2800" dirty="0">
                <a:cs typeface="B Kamran" pitchFamily="2" charset="-78"/>
              </a:rPr>
              <a:t>   </a:t>
            </a:r>
            <a:r>
              <a:rPr lang="fa-IR" sz="5200" dirty="0">
                <a:solidFill>
                  <a:srgbClr val="002060"/>
                </a:solidFill>
                <a:cs typeface="B Tabassom" pitchFamily="2" charset="-78"/>
              </a:rPr>
              <a:t>موارد </a:t>
            </a:r>
            <a:r>
              <a:rPr lang="fa-IR" sz="5200" dirty="0" smtClean="0">
                <a:solidFill>
                  <a:srgbClr val="002060"/>
                </a:solidFill>
                <a:cs typeface="B Tabassom" pitchFamily="2" charset="-78"/>
              </a:rPr>
              <a:t>مصرف</a:t>
            </a:r>
            <a:r>
              <a:rPr lang="en-US" sz="2800" dirty="0">
                <a:cs typeface="B Kamran" pitchFamily="2" charset="-78"/>
              </a:rPr>
              <a:t/>
            </a:r>
            <a:br>
              <a:rPr lang="en-US" sz="2800" dirty="0">
                <a:cs typeface="B Kamran" pitchFamily="2" charset="-78"/>
              </a:rPr>
            </a:br>
            <a:r>
              <a:rPr lang="fa-IR" sz="2800" dirty="0">
                <a:cs typeface="B Kamran" pitchFamily="2" charset="-78"/>
              </a:rPr>
              <a:t>نام علمی گیاه</a:t>
            </a:r>
            <a:r>
              <a:rPr lang="en-US" sz="2800" dirty="0">
                <a:cs typeface="B Kamran" pitchFamily="2" charset="-78"/>
              </a:rPr>
              <a:t>: </a:t>
            </a:r>
            <a:r>
              <a:rPr lang="en-US" sz="2800" dirty="0" err="1">
                <a:cs typeface="B Kamran" pitchFamily="2" charset="-78"/>
              </a:rPr>
              <a:t>Rosmarinus</a:t>
            </a:r>
            <a:r>
              <a:rPr lang="en-US" sz="2800" dirty="0">
                <a:cs typeface="B Kamran" pitchFamily="2" charset="-78"/>
              </a:rPr>
              <a:t> </a:t>
            </a:r>
            <a:r>
              <a:rPr lang="en-US" sz="2800" dirty="0" err="1">
                <a:cs typeface="B Kamran" pitchFamily="2" charset="-78"/>
              </a:rPr>
              <a:t>officinalis</a:t>
            </a:r>
            <a:r>
              <a:rPr lang="en-US" sz="2800" dirty="0">
                <a:cs typeface="B Kamran" pitchFamily="2" charset="-78"/>
              </a:rPr>
              <a:t> </a:t>
            </a:r>
            <a:endParaRPr lang="fa-IR" sz="2800" dirty="0" smtClean="0">
              <a:cs typeface="B Kamran" pitchFamily="2" charset="-78"/>
            </a:endParaRPr>
          </a:p>
          <a:p>
            <a:pPr algn="just"/>
            <a:endParaRPr lang="fa-IR" sz="2800" dirty="0">
              <a:cs typeface="B Kamran" pitchFamily="2" charset="-78"/>
            </a:endParaRPr>
          </a:p>
          <a:p>
            <a:pPr algn="just">
              <a:buFont typeface="Wingdings" pitchFamily="2" charset="2"/>
              <a:buChar char="§"/>
            </a:pPr>
            <a:r>
              <a:rPr lang="fa-IR" sz="2800" dirty="0" smtClean="0">
                <a:cs typeface="B Kamran" pitchFamily="2" charset="-78"/>
              </a:rPr>
              <a:t>روغن </a:t>
            </a:r>
            <a:r>
              <a:rPr lang="fa-IR" sz="2800" dirty="0">
                <a:cs typeface="B Kamran" pitchFamily="2" charset="-78"/>
              </a:rPr>
              <a:t>رزماری باعث تقویت حافظه می شود. و باعث افزایش ملایم فشار خون می گردد</a:t>
            </a:r>
            <a:r>
              <a:rPr lang="en-US" sz="2800" dirty="0">
                <a:cs typeface="B Kamran" pitchFamily="2" charset="-78"/>
              </a:rPr>
              <a:t>. </a:t>
            </a:r>
            <a:br>
              <a:rPr lang="en-US" sz="2800" dirty="0">
                <a:cs typeface="B Kamran" pitchFamily="2" charset="-78"/>
              </a:rPr>
            </a:br>
            <a:r>
              <a:rPr lang="fa-IR" sz="2800" dirty="0">
                <a:cs typeface="B Kamran" pitchFamily="2" charset="-78"/>
              </a:rPr>
              <a:t>اثرات ضد باکتری، ضد قارچ و ضد ویروس دارد. مخصوصا بر روی باکتری های زیر اثر فراوانی </a:t>
            </a:r>
            <a:r>
              <a:rPr lang="fa-IR" sz="2800" dirty="0" smtClean="0">
                <a:cs typeface="B Kamran" pitchFamily="2" charset="-78"/>
              </a:rPr>
              <a:t>دارد:</a:t>
            </a:r>
            <a:endParaRPr lang="en-US" sz="2800" dirty="0" smtClean="0">
              <a:cs typeface="B Kamran" pitchFamily="2" charset="-78"/>
            </a:endParaRPr>
          </a:p>
          <a:p>
            <a:pPr algn="l">
              <a:buNone/>
            </a:pPr>
            <a:r>
              <a:rPr lang="en-US" sz="2800" dirty="0" smtClean="0">
                <a:cs typeface="B Kamran" pitchFamily="2" charset="-78"/>
              </a:rPr>
              <a:t/>
            </a:r>
            <a:br>
              <a:rPr lang="en-US" sz="2800" dirty="0" smtClean="0">
                <a:cs typeface="B Kamran" pitchFamily="2" charset="-78"/>
              </a:rPr>
            </a:br>
            <a:r>
              <a:rPr lang="en-US" dirty="0" err="1" smtClean="0">
                <a:cs typeface="B Kamran" pitchFamily="2" charset="-78"/>
              </a:rPr>
              <a:t>Staphylcoccus</a:t>
            </a:r>
            <a:r>
              <a:rPr lang="en-US" dirty="0" smtClean="0">
                <a:cs typeface="B Kamran" pitchFamily="2" charset="-78"/>
              </a:rPr>
              <a:t> </a:t>
            </a:r>
            <a:r>
              <a:rPr lang="en-US" dirty="0" err="1">
                <a:cs typeface="B Kamran" pitchFamily="2" charset="-78"/>
              </a:rPr>
              <a:t>aureus</a:t>
            </a:r>
            <a:r>
              <a:rPr lang="en-US" dirty="0">
                <a:cs typeface="B Kamran" pitchFamily="2" charset="-78"/>
              </a:rPr>
              <a:t>, S. </a:t>
            </a:r>
            <a:r>
              <a:rPr lang="en-US" dirty="0" err="1">
                <a:cs typeface="B Kamran" pitchFamily="2" charset="-78"/>
              </a:rPr>
              <a:t>albus</a:t>
            </a:r>
            <a:r>
              <a:rPr lang="en-US" dirty="0">
                <a:cs typeface="B Kamran" pitchFamily="2" charset="-78"/>
              </a:rPr>
              <a:t>, </a:t>
            </a:r>
            <a:r>
              <a:rPr lang="en-US" dirty="0" err="1">
                <a:cs typeface="B Kamran" pitchFamily="2" charset="-78"/>
              </a:rPr>
              <a:t>Vibrio</a:t>
            </a:r>
            <a:r>
              <a:rPr lang="en-US" dirty="0">
                <a:cs typeface="B Kamran" pitchFamily="2" charset="-78"/>
              </a:rPr>
              <a:t> </a:t>
            </a:r>
            <a:r>
              <a:rPr lang="en-US" dirty="0" err="1">
                <a:cs typeface="B Kamran" pitchFamily="2" charset="-78"/>
              </a:rPr>
              <a:t>cholerae</a:t>
            </a:r>
            <a:r>
              <a:rPr lang="en-US" dirty="0">
                <a:cs typeface="B Kamran" pitchFamily="2" charset="-78"/>
              </a:rPr>
              <a:t>, Escherichia coli, and </a:t>
            </a:r>
            <a:r>
              <a:rPr lang="en-US" dirty="0" err="1">
                <a:cs typeface="B Kamran" pitchFamily="2" charset="-78"/>
              </a:rPr>
              <a:t>Corynebacteria</a:t>
            </a:r>
            <a:r>
              <a:rPr lang="en-US" sz="2800" dirty="0">
                <a:cs typeface="B Kamran" pitchFamily="2" charset="-78"/>
              </a:rPr>
              <a:t>. </a:t>
            </a:r>
            <a:endParaRPr lang="fa-IR" sz="2800" dirty="0" smtClean="0">
              <a:cs typeface="B Kamran" pitchFamily="2" charset="-78"/>
            </a:endParaRPr>
          </a:p>
          <a:p>
            <a:pPr algn="just">
              <a:buFont typeface="Wingdings" pitchFamily="2" charset="2"/>
              <a:buChar char="§"/>
            </a:pPr>
            <a:r>
              <a:rPr lang="fa-IR" sz="2800" dirty="0" smtClean="0">
                <a:cs typeface="B Kamran" pitchFamily="2" charset="-78"/>
              </a:rPr>
              <a:t>مطالعات </a:t>
            </a:r>
            <a:r>
              <a:rPr lang="fa-IR" sz="2800" dirty="0">
                <a:cs typeface="B Kamran" pitchFamily="2" charset="-78"/>
              </a:rPr>
              <a:t>جدید نشان دهنده اثرات ضد سرطان این گیاه است. امروزه در درمان مننژیت کریپتوکوکال و پنومونی ناشی از ایدز کاربرد دارد</a:t>
            </a:r>
            <a:r>
              <a:rPr lang="en-US" sz="2800" dirty="0">
                <a:cs typeface="B Kamran" pitchFamily="2" charset="-78"/>
              </a:rPr>
              <a:t>. </a:t>
            </a:r>
            <a:endParaRPr lang="fa-IR" sz="2800" dirty="0" smtClean="0">
              <a:cs typeface="B Kamran" pitchFamily="2" charset="-78"/>
            </a:endParaRPr>
          </a:p>
          <a:p>
            <a:pPr algn="just">
              <a:buFont typeface="Wingdings" pitchFamily="2" charset="2"/>
              <a:buChar char="§"/>
            </a:pPr>
            <a:r>
              <a:rPr lang="fa-IR" sz="2800" dirty="0" smtClean="0">
                <a:cs typeface="B Kamran" pitchFamily="2" charset="-78"/>
              </a:rPr>
              <a:t>روغن </a:t>
            </a:r>
            <a:r>
              <a:rPr lang="fa-IR" sz="2800" dirty="0">
                <a:cs typeface="B Kamran" pitchFamily="2" charset="-78"/>
              </a:rPr>
              <a:t>طبیعی آن مجرای تنفسی را باز می‌کند</a:t>
            </a:r>
            <a:r>
              <a:rPr lang="en-US" sz="2800" dirty="0">
                <a:cs typeface="B Kamran" pitchFamily="2" charset="-78"/>
              </a:rPr>
              <a:t>. </a:t>
            </a:r>
            <a:endParaRPr lang="fa-IR" sz="2800" dirty="0" smtClean="0">
              <a:cs typeface="B Kamran" pitchFamily="2" charset="-78"/>
            </a:endParaRPr>
          </a:p>
          <a:p>
            <a:pPr algn="just">
              <a:buNone/>
            </a:pPr>
            <a:r>
              <a:rPr lang="fa-IR" sz="2800" dirty="0" smtClean="0">
                <a:cs typeface="B Kamran" pitchFamily="2" charset="-78"/>
              </a:rPr>
              <a:t>با </a:t>
            </a:r>
            <a:r>
              <a:rPr lang="fa-IR" sz="2800" dirty="0">
                <a:cs typeface="B Kamran" pitchFamily="2" charset="-78"/>
              </a:rPr>
              <a:t>مالیدن پودر رزماری روی بدن بوی ایجاد شده از باکتری و قارچ از بین می‌رود</a:t>
            </a:r>
            <a:r>
              <a:rPr lang="en-US" sz="2800" dirty="0">
                <a:cs typeface="B Kamran" pitchFamily="2" charset="-78"/>
              </a:rPr>
              <a:t>. </a:t>
            </a:r>
            <a:endParaRPr lang="fa-IR" sz="2800" dirty="0" smtClean="0">
              <a:cs typeface="B Kamran" pitchFamily="2" charset="-78"/>
            </a:endParaRPr>
          </a:p>
          <a:p>
            <a:pPr algn="just">
              <a:buNone/>
            </a:pPr>
            <a:endParaRPr lang="fa-IR" sz="2800" dirty="0">
              <a:cs typeface="B Kamran" pitchFamily="2" charset="-78"/>
            </a:endParaRPr>
          </a:p>
        </p:txBody>
      </p:sp>
      <p:pic>
        <p:nvPicPr>
          <p:cNvPr id="7170" name="Picture 2" descr="H:\jelodarian\teknesian daruE\rosemary_bush.jpg"/>
          <p:cNvPicPr>
            <a:picLocks noChangeAspect="1" noChangeArrowheads="1"/>
          </p:cNvPicPr>
          <p:nvPr/>
        </p:nvPicPr>
        <p:blipFill>
          <a:blip r:embed="rId2" cstate="print"/>
          <a:srcRect/>
          <a:stretch>
            <a:fillRect/>
          </a:stretch>
        </p:blipFill>
        <p:spPr bwMode="auto">
          <a:xfrm rot="20322911">
            <a:off x="265285" y="483732"/>
            <a:ext cx="3047410" cy="2034252"/>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00034" y="571480"/>
            <a:ext cx="8186766" cy="5715040"/>
          </a:xfrm>
        </p:spPr>
        <p:txBody>
          <a:bodyPr>
            <a:normAutofit fontScale="92500" lnSpcReduction="10000"/>
          </a:bodyPr>
          <a:lstStyle/>
          <a:p>
            <a:pPr>
              <a:buFont typeface="Wingdings" pitchFamily="2" charset="2"/>
              <a:buChar char="§"/>
            </a:pPr>
            <a:r>
              <a:rPr lang="fa-IR" sz="2800" dirty="0" smtClean="0">
                <a:cs typeface="B Kamran" pitchFamily="2" charset="-78"/>
              </a:rPr>
              <a:t>قبل از تمیزکردن زخم، برگ‌های تازه را روی قسمت مورد نظر قرار دهید تا مانع از عفونی شدن آن شود</a:t>
            </a:r>
            <a:r>
              <a:rPr lang="en-US" sz="2800" dirty="0" smtClean="0">
                <a:cs typeface="B Kamran" pitchFamily="2" charset="-78"/>
              </a:rPr>
              <a:t>. </a:t>
            </a:r>
          </a:p>
          <a:p>
            <a:pPr>
              <a:buFont typeface="Wingdings" pitchFamily="2" charset="2"/>
              <a:buChar char="§"/>
            </a:pPr>
            <a:r>
              <a:rPr lang="fa-IR" sz="2800" dirty="0" smtClean="0">
                <a:cs typeface="B Kamran" pitchFamily="2" charset="-78"/>
              </a:rPr>
              <a:t>دم کرده آن به طور طبیعی خستگی مفرط را برطرف می‌کند</a:t>
            </a:r>
            <a:r>
              <a:rPr lang="en-US" sz="2800" dirty="0" smtClean="0">
                <a:cs typeface="B Kamran" pitchFamily="2" charset="-78"/>
              </a:rPr>
              <a:t>. </a:t>
            </a:r>
          </a:p>
          <a:p>
            <a:pPr>
              <a:buFont typeface="Wingdings" pitchFamily="2" charset="2"/>
              <a:buChar char="§"/>
            </a:pPr>
            <a:r>
              <a:rPr lang="fa-IR" sz="2800" dirty="0" smtClean="0">
                <a:cs typeface="B Kamran" pitchFamily="2" charset="-78"/>
              </a:rPr>
              <a:t>تاثیر ضد‌اسپاسمی دارد و ناراحتی‌های گوارشی را برطرف می‌کند</a:t>
            </a:r>
            <a:r>
              <a:rPr lang="en-US" sz="2800" dirty="0" smtClean="0">
                <a:cs typeface="B Kamran" pitchFamily="2" charset="-78"/>
              </a:rPr>
              <a:t>. </a:t>
            </a:r>
          </a:p>
          <a:p>
            <a:pPr>
              <a:buFont typeface="Wingdings" pitchFamily="2" charset="2"/>
              <a:buChar char="§"/>
            </a:pPr>
            <a:r>
              <a:rPr lang="fa-IR" sz="2800" dirty="0" smtClean="0">
                <a:cs typeface="B Kamran" pitchFamily="2" charset="-78"/>
              </a:rPr>
              <a:t>اثرات آنتی اکسیدان دارد</a:t>
            </a:r>
            <a:r>
              <a:rPr lang="en-US" sz="2800" dirty="0" smtClean="0">
                <a:cs typeface="B Kamran" pitchFamily="2" charset="-78"/>
              </a:rPr>
              <a:t>. </a:t>
            </a:r>
          </a:p>
          <a:p>
            <a:pPr>
              <a:buFont typeface="Wingdings" pitchFamily="2" charset="2"/>
              <a:buChar char="§"/>
            </a:pPr>
            <a:r>
              <a:rPr lang="fa-IR" sz="2800" dirty="0" smtClean="0">
                <a:cs typeface="B Kamran" pitchFamily="2" charset="-78"/>
              </a:rPr>
              <a:t>اثر تحریک رشد مو دارد</a:t>
            </a:r>
            <a:r>
              <a:rPr lang="en-US" sz="2800" dirty="0" smtClean="0">
                <a:cs typeface="B Kamran" pitchFamily="2" charset="-78"/>
              </a:rPr>
              <a:t>. </a:t>
            </a:r>
          </a:p>
          <a:p>
            <a:pPr>
              <a:buFont typeface="Wingdings" pitchFamily="2" charset="2"/>
              <a:buChar char="§"/>
            </a:pPr>
            <a:r>
              <a:rPr lang="fa-IR" sz="2800" dirty="0" smtClean="0">
                <a:cs typeface="B Kamran" pitchFamily="2" charset="-78"/>
              </a:rPr>
              <a:t>محرک ترشح صفرا و باعث بهبود عملکرد کبد و معده است</a:t>
            </a:r>
            <a:r>
              <a:rPr lang="en-US" sz="2800" dirty="0" smtClean="0">
                <a:cs typeface="B Kamran" pitchFamily="2" charset="-78"/>
              </a:rPr>
              <a:t>.</a:t>
            </a:r>
            <a:endParaRPr lang="fa-IR" sz="2800" dirty="0" smtClean="0">
              <a:cs typeface="B Kamran" pitchFamily="2" charset="-78"/>
            </a:endParaRPr>
          </a:p>
          <a:p>
            <a:pPr>
              <a:buNone/>
            </a:pPr>
            <a:endParaRPr lang="fa-IR" sz="2800" dirty="0" smtClean="0">
              <a:cs typeface="B Kamran" pitchFamily="2" charset="-78"/>
            </a:endParaRPr>
          </a:p>
          <a:p>
            <a:r>
              <a:rPr lang="en-US" sz="2800" dirty="0">
                <a:cs typeface="B Kamran" pitchFamily="2" charset="-78"/>
              </a:rPr>
              <a:t>   </a:t>
            </a:r>
            <a:r>
              <a:rPr lang="fa-IR" sz="4000" b="1" dirty="0">
                <a:solidFill>
                  <a:srgbClr val="C00000"/>
                </a:solidFill>
                <a:cs typeface="B Tabassom" pitchFamily="2" charset="-78"/>
              </a:rPr>
              <a:t>موارد منع مصرف</a:t>
            </a:r>
            <a:endParaRPr lang="en-US" sz="2800" b="1" dirty="0">
              <a:solidFill>
                <a:srgbClr val="C00000"/>
              </a:solidFill>
              <a:cs typeface="B Tabassom" pitchFamily="2" charset="-78"/>
            </a:endParaRPr>
          </a:p>
          <a:p>
            <a:pPr>
              <a:buNone/>
            </a:pPr>
            <a:r>
              <a:rPr lang="fa-IR" sz="2800" dirty="0" smtClean="0">
                <a:cs typeface="B Kamran" pitchFamily="2" charset="-78"/>
              </a:rPr>
              <a:t>در </a:t>
            </a:r>
            <a:r>
              <a:rPr lang="fa-IR" sz="2800" dirty="0">
                <a:cs typeface="B Kamran" pitchFamily="2" charset="-78"/>
              </a:rPr>
              <a:t>صورت حاملگی، فشار خون بالا، صرع منع مصرف دارد مگر مقادیر بسیار ناچیز. و در صورت مسمومیت با این گیاه مقادیر فراوانی آب میل کنید</a:t>
            </a:r>
            <a:r>
              <a:rPr lang="en-US" sz="2800" dirty="0">
                <a:cs typeface="B Kamran" pitchFamily="2" charset="-78"/>
              </a:rPr>
              <a:t>.</a:t>
            </a:r>
            <a:br>
              <a:rPr lang="en-US" sz="2800" dirty="0">
                <a:cs typeface="B Kamran" pitchFamily="2" charset="-78"/>
              </a:rPr>
            </a:br>
            <a:r>
              <a:rPr lang="en-US" sz="2800" dirty="0">
                <a:cs typeface="B Kamran" pitchFamily="2" charset="-78"/>
              </a:rPr>
              <a:t/>
            </a:r>
            <a:br>
              <a:rPr lang="en-US" sz="2800" dirty="0">
                <a:cs typeface="B Kamran" pitchFamily="2" charset="-78"/>
              </a:rPr>
            </a:br>
            <a:endParaRPr lang="en-US" sz="2800" dirty="0">
              <a:cs typeface="B Kamran" pitchFamily="2" charset="-78"/>
            </a:endParaRPr>
          </a:p>
          <a:p>
            <a:endParaRPr lang="fa-IR" sz="2800" dirty="0">
              <a:cs typeface="B Kamran" pitchFamily="2" charset="-78"/>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800" dirty="0" smtClean="0">
                <a:cs typeface="B Kamran" pitchFamily="2" charset="-78"/>
              </a:rPr>
              <a:t>  </a:t>
            </a:r>
            <a:endParaRPr lang="fa-IR" sz="2800" dirty="0">
              <a:cs typeface="B Kamran" pitchFamily="2" charset="-78"/>
            </a:endParaRPr>
          </a:p>
        </p:txBody>
      </p:sp>
      <p:graphicFrame>
        <p:nvGraphicFramePr>
          <p:cNvPr id="4" name="Content Placeholder 3"/>
          <p:cNvGraphicFramePr>
            <a:graphicFrameLocks noGrp="1"/>
          </p:cNvGraphicFramePr>
          <p:nvPr>
            <p:ph sz="quarter" idx="1"/>
          </p:nvPr>
        </p:nvGraphicFramePr>
        <p:xfrm>
          <a:off x="785786" y="500042"/>
          <a:ext cx="7772400" cy="3857651"/>
        </p:xfrm>
        <a:graphic>
          <a:graphicData uri="http://schemas.openxmlformats.org/drawingml/2006/table">
            <a:tbl>
              <a:tblPr rtl="1" firstRow="1" bandRow="1">
                <a:tableStyleId>{5C22544A-7EE6-4342-B048-85BDC9FD1C3A}</a:tableStyleId>
              </a:tblPr>
              <a:tblGrid>
                <a:gridCol w="4886292"/>
                <a:gridCol w="2886108"/>
              </a:tblGrid>
              <a:tr h="593563">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نام تجاری دارو</a:t>
                      </a:r>
                      <a:endParaRPr lang="en-US" sz="2100" dirty="0">
                        <a:latin typeface="Calibri"/>
                        <a:ea typeface="Calibri"/>
                        <a:cs typeface="B Lotus" pitchFamily="2" charset="-78"/>
                      </a:endParaRPr>
                    </a:p>
                  </a:txBody>
                  <a:tcPr marL="35983" marR="35983" marT="38100" marB="38100" anchor="ctr"/>
                </a:tc>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تولیدکننده [</a:t>
                      </a:r>
                      <a:r>
                        <a:rPr lang="fa-IR" sz="2100" b="1" dirty="0" smtClean="0">
                          <a:solidFill>
                            <a:srgbClr val="333333"/>
                          </a:solidFill>
                          <a:latin typeface="Calibri"/>
                          <a:ea typeface="Times New Roman"/>
                          <a:cs typeface="B Lotus" pitchFamily="2" charset="-78"/>
                        </a:rPr>
                        <a:t>کشور</a:t>
                      </a:r>
                      <a:r>
                        <a:rPr lang="fa-IR" sz="2100" b="1" dirty="0" smtClean="0">
                          <a:solidFill>
                            <a:srgbClr val="333333"/>
                          </a:solidFill>
                          <a:latin typeface="Times New Roman"/>
                          <a:ea typeface="Times New Roman"/>
                          <a:cs typeface="B Lotus" pitchFamily="2" charset="-78"/>
                        </a:rPr>
                        <a:t>]</a:t>
                      </a:r>
                      <a:endParaRPr lang="en-US" sz="2100" dirty="0">
                        <a:latin typeface="Calibri"/>
                        <a:ea typeface="Calibri"/>
                        <a:cs typeface="B Lotus" pitchFamily="2" charset="-78"/>
                      </a:endParaRPr>
                    </a:p>
                  </a:txBody>
                  <a:tcPr marL="35983" marR="35983" marT="38100" marB="38100" anchor="ctr"/>
                </a:tc>
              </a:tr>
              <a:tr h="593563">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محلول تقویت مو و ابرو رزماری</a:t>
                      </a:r>
                      <a:endParaRPr lang="en-US" sz="21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a:solidFill>
                            <a:srgbClr val="333333"/>
                          </a:solidFill>
                          <a:latin typeface="Calibri"/>
                          <a:ea typeface="Times New Roman"/>
                          <a:cs typeface="B Lotus" pitchFamily="2" charset="-78"/>
                        </a:rPr>
                        <a:t>داروسازی باریج اسانس [ ایران ] </a:t>
                      </a:r>
                      <a:endParaRPr lang="en-US" sz="2100">
                        <a:latin typeface="Calibri"/>
                        <a:ea typeface="Calibri"/>
                        <a:cs typeface="B Lotus" pitchFamily="2" charset="-78"/>
                      </a:endParaRPr>
                    </a:p>
                  </a:txBody>
                  <a:tcPr marL="35983" marR="35983" marT="38100" marB="38100" anchor="ctr"/>
                </a:tc>
              </a:tr>
              <a:tr h="593563">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پماد رزامينت</a:t>
                      </a:r>
                      <a:endParaRPr lang="en-US" sz="21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a:solidFill>
                            <a:srgbClr val="284775"/>
                          </a:solidFill>
                          <a:latin typeface="Calibri"/>
                          <a:ea typeface="Times New Roman"/>
                          <a:cs typeface="B Lotus" pitchFamily="2" charset="-78"/>
                        </a:rPr>
                        <a:t>داروسازی سبز دارو [ ایران ] </a:t>
                      </a:r>
                      <a:endParaRPr lang="en-US" sz="2100">
                        <a:latin typeface="Calibri"/>
                        <a:ea typeface="Calibri"/>
                        <a:cs typeface="B Lotus" pitchFamily="2" charset="-78"/>
                      </a:endParaRPr>
                    </a:p>
                  </a:txBody>
                  <a:tcPr marL="35983" marR="35983" marT="38100" marB="38100" anchor="ctr"/>
                </a:tc>
              </a:tr>
              <a:tr h="1483399">
                <a:tc>
                  <a:txBody>
                    <a:bodyPr/>
                    <a:lstStyle/>
                    <a:p>
                      <a:pPr algn="just" rtl="1">
                        <a:lnSpc>
                          <a:spcPct val="115000"/>
                        </a:lnSpc>
                        <a:spcAft>
                          <a:spcPts val="0"/>
                        </a:spcAft>
                      </a:pPr>
                      <a:r>
                        <a:rPr lang="fa-IR" sz="2100" dirty="0">
                          <a:solidFill>
                            <a:srgbClr val="000000"/>
                          </a:solidFill>
                          <a:latin typeface="Calibri"/>
                          <a:ea typeface="Times New Roman"/>
                          <a:cs typeface="B Lotus" pitchFamily="2" charset="-78"/>
                        </a:rPr>
                        <a:t>پماد </a:t>
                      </a:r>
                      <a:r>
                        <a:rPr lang="fa-IR" sz="2100" dirty="0" smtClean="0">
                          <a:solidFill>
                            <a:srgbClr val="000000"/>
                          </a:solidFill>
                          <a:latin typeface="Calibri"/>
                          <a:ea typeface="Times New Roman"/>
                          <a:cs typeface="B Lotus" pitchFamily="2" charset="-78"/>
                        </a:rPr>
                        <a:t>رزماری: </a:t>
                      </a:r>
                      <a:r>
                        <a:rPr lang="fa-IR" sz="2000" dirty="0" smtClean="0">
                          <a:cs typeface="B Tabassom" pitchFamily="2" charset="-78"/>
                        </a:rPr>
                        <a:t>تسکين دهندة دردهای عضلانی و مفصلی ، نورالژيها و جهت تسکين درد عضلات قفسه سينه</a:t>
                      </a:r>
                    </a:p>
                    <a:p>
                      <a:pPr algn="just" rtl="1">
                        <a:lnSpc>
                          <a:spcPct val="115000"/>
                        </a:lnSpc>
                        <a:spcAft>
                          <a:spcPts val="0"/>
                        </a:spcAft>
                      </a:pPr>
                      <a:r>
                        <a:rPr lang="fa-IR" sz="1800" dirty="0" smtClean="0">
                          <a:cs typeface="B Lotus" pitchFamily="2" charset="-78"/>
                        </a:rPr>
                        <a:t>(اسانس رزماری ۲/۴ گرم - کامفر ۱/۲ گرم - منتول ۱/۲ گرم)</a:t>
                      </a:r>
                      <a:endParaRPr lang="en-US" sz="21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dirty="0">
                          <a:solidFill>
                            <a:srgbClr val="333333"/>
                          </a:solidFill>
                          <a:latin typeface="Calibri"/>
                          <a:ea typeface="Times New Roman"/>
                          <a:cs typeface="B Lotus" pitchFamily="2" charset="-78"/>
                        </a:rPr>
                        <a:t>داروسازی گل دارو [ ایران ] </a:t>
                      </a:r>
                      <a:endParaRPr lang="en-US" sz="2100" dirty="0">
                        <a:latin typeface="Calibri"/>
                        <a:ea typeface="Calibri"/>
                        <a:cs typeface="B Lotus" pitchFamily="2" charset="-78"/>
                      </a:endParaRPr>
                    </a:p>
                  </a:txBody>
                  <a:tcPr marL="35983" marR="35983" marT="38100" marB="38100" anchor="ctr"/>
                </a:tc>
              </a:tr>
              <a:tr h="593563">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پماد رومارن</a:t>
                      </a:r>
                      <a:endParaRPr lang="en-US" sz="21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dirty="0">
                          <a:solidFill>
                            <a:srgbClr val="284775"/>
                          </a:solidFill>
                          <a:latin typeface="Calibri"/>
                          <a:ea typeface="Times New Roman"/>
                          <a:cs typeface="B Lotus" pitchFamily="2" charset="-78"/>
                        </a:rPr>
                        <a:t>داروسازی گیاه اسانس [ ایران ] </a:t>
                      </a:r>
                      <a:endParaRPr lang="en-US" sz="2100" dirty="0">
                        <a:latin typeface="Calibri"/>
                        <a:ea typeface="Calibri"/>
                        <a:cs typeface="B Lotus" pitchFamily="2" charset="-78"/>
                      </a:endParaRPr>
                    </a:p>
                  </a:txBody>
                  <a:tcPr marL="35983" marR="35983" marT="38100" marB="38100" anchor="ct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jelodarian\teknesian daruE\L6341432229421.jpg"/>
          <p:cNvPicPr>
            <a:picLocks noChangeAspect="1" noChangeArrowheads="1"/>
          </p:cNvPicPr>
          <p:nvPr/>
        </p:nvPicPr>
        <p:blipFill>
          <a:blip r:embed="rId2" cstate="print"/>
          <a:srcRect/>
          <a:stretch>
            <a:fillRect/>
          </a:stretch>
        </p:blipFill>
        <p:spPr bwMode="auto">
          <a:xfrm>
            <a:off x="3071802" y="642918"/>
            <a:ext cx="2560637" cy="25606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3" descr="H:\jelodarian\teknesian daruE\rosemary-رزماری.jpg"/>
          <p:cNvPicPr>
            <a:picLocks noChangeAspect="1" noChangeArrowheads="1"/>
          </p:cNvPicPr>
          <p:nvPr/>
        </p:nvPicPr>
        <p:blipFill>
          <a:blip r:embed="rId3" cstate="print"/>
          <a:srcRect/>
          <a:stretch>
            <a:fillRect/>
          </a:stretch>
        </p:blipFill>
        <p:spPr bwMode="auto">
          <a:xfrm>
            <a:off x="6000760" y="3000372"/>
            <a:ext cx="2714622" cy="32986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4" descr="H:\jelodarian\teknesian daruE\lg_c67a1_spray_rosemary[1].jpg"/>
          <p:cNvPicPr>
            <a:picLocks noChangeAspect="1" noChangeArrowheads="1"/>
          </p:cNvPicPr>
          <p:nvPr/>
        </p:nvPicPr>
        <p:blipFill>
          <a:blip r:embed="rId4" cstate="print"/>
          <a:srcRect/>
          <a:stretch>
            <a:fillRect/>
          </a:stretch>
        </p:blipFill>
        <p:spPr bwMode="auto">
          <a:xfrm>
            <a:off x="714348" y="3214686"/>
            <a:ext cx="1935741" cy="30003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7200" b="1" dirty="0" smtClean="0">
                <a:solidFill>
                  <a:srgbClr val="C00000"/>
                </a:solidFill>
                <a:cs typeface="B Narenj" pitchFamily="2" charset="-78"/>
              </a:rPr>
              <a:t>پنجه شیطان </a:t>
            </a:r>
            <a:endParaRPr lang="fa-IR" sz="7200" b="1" dirty="0">
              <a:solidFill>
                <a:srgbClr val="C00000"/>
              </a:solidFill>
              <a:cs typeface="B Narenj" pitchFamily="2" charset="-78"/>
            </a:endParaRPr>
          </a:p>
        </p:txBody>
      </p:sp>
      <p:sp>
        <p:nvSpPr>
          <p:cNvPr id="3" name="Content Placeholder 2"/>
          <p:cNvSpPr>
            <a:spLocks noGrp="1"/>
          </p:cNvSpPr>
          <p:nvPr>
            <p:ph sz="quarter" idx="1"/>
          </p:nvPr>
        </p:nvSpPr>
        <p:spPr>
          <a:xfrm>
            <a:off x="500034" y="1285860"/>
            <a:ext cx="8058152" cy="5214974"/>
          </a:xfrm>
        </p:spPr>
        <p:txBody>
          <a:bodyPr>
            <a:noAutofit/>
          </a:bodyPr>
          <a:lstStyle/>
          <a:p>
            <a:r>
              <a:rPr lang="en-US" sz="4800" dirty="0" smtClean="0">
                <a:solidFill>
                  <a:srgbClr val="002060"/>
                </a:solidFill>
                <a:cs typeface="B Tabassom" pitchFamily="2" charset="-78"/>
              </a:rPr>
              <a:t>   </a:t>
            </a:r>
            <a:r>
              <a:rPr lang="fa-IR" sz="4800" dirty="0" smtClean="0">
                <a:solidFill>
                  <a:srgbClr val="002060"/>
                </a:solidFill>
                <a:cs typeface="B Tabassom" pitchFamily="2" charset="-78"/>
              </a:rPr>
              <a:t>موارد مصرف</a:t>
            </a:r>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نام علمی گیاه:</a:t>
            </a:r>
            <a:r>
              <a:rPr lang="en-US" sz="2400" dirty="0" err="1" smtClean="0">
                <a:cs typeface="B Kamran" pitchFamily="2" charset="-78"/>
              </a:rPr>
              <a:t>Harpagophytum</a:t>
            </a:r>
            <a:r>
              <a:rPr lang="en-US" sz="2400" dirty="0" smtClean="0">
                <a:cs typeface="B Kamran" pitchFamily="2" charset="-78"/>
              </a:rPr>
              <a:t> </a:t>
            </a:r>
            <a:r>
              <a:rPr lang="en-US" sz="2400" dirty="0" err="1" smtClean="0">
                <a:cs typeface="B Kamran" pitchFamily="2" charset="-78"/>
              </a:rPr>
              <a:t>procumbens</a:t>
            </a:r>
            <a:r>
              <a:rPr lang="en-US" sz="2400" dirty="0" smtClean="0">
                <a:cs typeface="B Kamran" pitchFamily="2" charset="-78"/>
              </a:rPr>
              <a:t> </a:t>
            </a:r>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این گیاه به نام</a:t>
            </a:r>
            <a:r>
              <a:rPr lang="en-US" sz="2800" dirty="0" smtClean="0">
                <a:cs typeface="B Kamran" pitchFamily="2" charset="-78"/>
              </a:rPr>
              <a:t> </a:t>
            </a:r>
            <a:r>
              <a:rPr lang="en-US" sz="2400" dirty="0" smtClean="0">
                <a:cs typeface="B Kamran" pitchFamily="2" charset="-78"/>
              </a:rPr>
              <a:t>devil's claw </a:t>
            </a:r>
            <a:r>
              <a:rPr lang="fa-IR" sz="2800" dirty="0" smtClean="0">
                <a:cs typeface="B Kamran" pitchFamily="2" charset="-78"/>
              </a:rPr>
              <a:t>شناخته می شود</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اثرات ضد درد، آرامبخش و ادرار آور این گیاه در فارماکوپه انگلستان ثبت شده است. اغلب مطالعات نشان دهنده این موضوع است که اثر ضد درد این گیاه بیشتر بر دردهای مزمن موثر است تا دردهای حاد</a:t>
            </a:r>
            <a:r>
              <a:rPr lang="en-US" sz="2800" dirty="0" smtClean="0">
                <a:cs typeface="B Kamran" pitchFamily="2" charset="-78"/>
              </a:rPr>
              <a:t>. </a:t>
            </a:r>
            <a:br>
              <a:rPr lang="en-US" sz="2800" dirty="0" smtClean="0">
                <a:cs typeface="B Kamran" pitchFamily="2" charset="-78"/>
              </a:rPr>
            </a:br>
            <a:r>
              <a:rPr lang="en-US" sz="2800" dirty="0" smtClean="0">
                <a:cs typeface="B Kamran" pitchFamily="2" charset="-78"/>
              </a:rPr>
              <a:t/>
            </a:r>
            <a:br>
              <a:rPr lang="en-US" sz="2800" dirty="0" smtClean="0">
                <a:cs typeface="B Kamran" pitchFamily="2" charset="-78"/>
              </a:rPr>
            </a:br>
            <a:endParaRPr lang="en-US" sz="2800" dirty="0" smtClean="0">
              <a:cs typeface="B Kamran" pitchFamily="2" charset="-78"/>
            </a:endParaRPr>
          </a:p>
          <a:p>
            <a:endParaRPr lang="fa-IR" sz="2800" dirty="0">
              <a:cs typeface="B Kamran" pitchFamily="2" charset="-78"/>
            </a:endParaRPr>
          </a:p>
        </p:txBody>
      </p:sp>
      <p:pic>
        <p:nvPicPr>
          <p:cNvPr id="12292" name="Picture 4" descr="H:\jelodarian\teknesian daruE\152480-4.jpg"/>
          <p:cNvPicPr>
            <a:picLocks noChangeAspect="1" noChangeArrowheads="1"/>
          </p:cNvPicPr>
          <p:nvPr/>
        </p:nvPicPr>
        <p:blipFill>
          <a:blip r:embed="rId2" cstate="print"/>
          <a:srcRect/>
          <a:stretch>
            <a:fillRect/>
          </a:stretch>
        </p:blipFill>
        <p:spPr bwMode="auto">
          <a:xfrm>
            <a:off x="2643174" y="4143380"/>
            <a:ext cx="3239341" cy="2343123"/>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143108" y="357166"/>
            <a:ext cx="6543692" cy="6072230"/>
          </a:xfrm>
        </p:spPr>
        <p:txBody>
          <a:bodyPr>
            <a:normAutofit lnSpcReduction="10000"/>
          </a:bodyPr>
          <a:lstStyle/>
          <a:p>
            <a:pPr algn="just">
              <a:buNone/>
            </a:pPr>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این گیاه درمان مؤثری برای ناراحتیهای ماهیچه ای عضلات میباشد، به عنوان مسکن، آرامبخش و ادرارآور نیز کاربرد دارد. تحقیقات به عمل آمده روی حیوانات نشان داده است که گیاه پنجه شیطان التهاب ناشی از آرتریت را کاهش می دهد</a:t>
            </a:r>
            <a:r>
              <a:rPr lang="en-US" sz="2800" dirty="0" smtClean="0">
                <a:cs typeface="B Kamran" pitchFamily="2" charset="-78"/>
              </a:rPr>
              <a:t>.</a:t>
            </a:r>
            <a:endParaRPr lang="fa-IR" sz="2800" dirty="0" smtClean="0">
              <a:cs typeface="B Kamran" pitchFamily="2" charset="-78"/>
            </a:endParaRPr>
          </a:p>
          <a:p>
            <a:pPr algn="just">
              <a:buNone/>
            </a:pPr>
            <a:endParaRPr lang="fa-IR" sz="2800" dirty="0" smtClean="0">
              <a:cs typeface="B Kamran" pitchFamily="2" charset="-78"/>
            </a:endParaRPr>
          </a:p>
          <a:p>
            <a:pPr algn="just"/>
            <a:r>
              <a:rPr lang="en-US" sz="2800" dirty="0" smtClean="0">
                <a:cs typeface="B Kamran" pitchFamily="2" charset="-78"/>
              </a:rPr>
              <a:t> </a:t>
            </a:r>
            <a:r>
              <a:rPr lang="en-US" sz="4400" dirty="0" smtClean="0">
                <a:solidFill>
                  <a:srgbClr val="C00000"/>
                </a:solidFill>
                <a:cs typeface="B Tabassom" pitchFamily="2" charset="-78"/>
              </a:rPr>
              <a:t>  </a:t>
            </a:r>
            <a:r>
              <a:rPr lang="fa-IR" sz="4400" dirty="0" smtClean="0">
                <a:solidFill>
                  <a:srgbClr val="C00000"/>
                </a:solidFill>
                <a:cs typeface="B Tabassom" pitchFamily="2" charset="-78"/>
              </a:rPr>
              <a:t>مکانیسم اثر</a:t>
            </a:r>
            <a:endParaRPr lang="en-US" sz="2800" dirty="0" smtClean="0">
              <a:solidFill>
                <a:srgbClr val="C00000"/>
              </a:solidFill>
              <a:cs typeface="B Tabassom" pitchFamily="2" charset="-78"/>
            </a:endParaRPr>
          </a:p>
          <a:p>
            <a:pPr algn="just">
              <a:buNone/>
            </a:pPr>
            <a:r>
              <a:rPr lang="fa-IR" sz="2800" dirty="0" smtClean="0">
                <a:cs typeface="B Kamran" pitchFamily="2" charset="-78"/>
              </a:rPr>
              <a:t>مواد‌موثره‌ گياه‌ پنجه‌شيطان عبارتند از هارپاگوزيد، هارپاگيد، فلاونوئيدها</a:t>
            </a:r>
            <a:r>
              <a:rPr lang="en-US" sz="2800" dirty="0" smtClean="0">
                <a:cs typeface="B Kamran" pitchFamily="2" charset="-78"/>
              </a:rPr>
              <a:t> </a:t>
            </a:r>
            <a:r>
              <a:rPr lang="fa-IR" sz="2800" dirty="0" smtClean="0">
                <a:cs typeface="B Kamran" pitchFamily="2" charset="-78"/>
              </a:rPr>
              <a:t>(لوتئولين، كامفرول) اسيدهاي فنوليك، اسيد سيناميك، اسيد كافئيك، اسيد كلروژنيك، كينونون ها و فيتواسترول</a:t>
            </a:r>
            <a:r>
              <a:rPr lang="en-US" sz="2800" dirty="0" smtClean="0">
                <a:cs typeface="B Kamran" pitchFamily="2" charset="-78"/>
              </a:rPr>
              <a:t>. </a:t>
            </a:r>
            <a:endParaRPr lang="fa-IR" sz="2800" dirty="0" smtClean="0">
              <a:cs typeface="B Kamran" pitchFamily="2" charset="-78"/>
            </a:endParaRPr>
          </a:p>
          <a:p>
            <a:pPr algn="just">
              <a:buNone/>
            </a:pPr>
            <a:r>
              <a:rPr lang="fa-IR" sz="2800" dirty="0" smtClean="0">
                <a:cs typeface="B Kamran" pitchFamily="2" charset="-78"/>
              </a:rPr>
              <a:t>اثرات ضد التهابی گیاه پنجه شیطان به گلیکوزیدهای ایریدوئید نسبت داده می شود</a:t>
            </a:r>
            <a:r>
              <a:rPr lang="en-US" sz="2800" dirty="0" smtClean="0">
                <a:cs typeface="B Kamran" pitchFamily="2" charset="-78"/>
              </a:rPr>
              <a:t>.</a:t>
            </a:r>
            <a:endParaRPr lang="fa-IR" sz="2800" dirty="0" smtClean="0">
              <a:cs typeface="B Kamran" pitchFamily="2" charset="-78"/>
            </a:endParaRPr>
          </a:p>
          <a:p>
            <a:pPr algn="just">
              <a:buNone/>
            </a:pPr>
            <a:r>
              <a:rPr lang="en-US" sz="2800" dirty="0" smtClean="0">
                <a:cs typeface="B Kamran" pitchFamily="2" charset="-78"/>
              </a:rPr>
              <a:t/>
            </a:r>
            <a:br>
              <a:rPr lang="en-US" sz="2800" dirty="0" smtClean="0">
                <a:cs typeface="B Kamran" pitchFamily="2" charset="-78"/>
              </a:rPr>
            </a:br>
            <a:endParaRPr lang="en-US" sz="2800" dirty="0" smtClean="0">
              <a:cs typeface="B Kamran" pitchFamily="2" charset="-78"/>
            </a:endParaRPr>
          </a:p>
          <a:p>
            <a:endParaRPr lang="fa-IR" sz="2800" dirty="0">
              <a:cs typeface="B Kamran" pitchFamily="2" charset="-78"/>
            </a:endParaRPr>
          </a:p>
        </p:txBody>
      </p:sp>
      <p:pic>
        <p:nvPicPr>
          <p:cNvPr id="13314" name="Picture 2" descr="H:\jelodarian\teknesian daruE\390651_Harpagophytum_procumbens.jpg"/>
          <p:cNvPicPr>
            <a:picLocks noChangeAspect="1" noChangeArrowheads="1"/>
          </p:cNvPicPr>
          <p:nvPr/>
        </p:nvPicPr>
        <p:blipFill>
          <a:blip r:embed="rId2" cstate="print"/>
          <a:srcRect/>
          <a:stretch>
            <a:fillRect/>
          </a:stretch>
        </p:blipFill>
        <p:spPr bwMode="auto">
          <a:xfrm>
            <a:off x="357158" y="2000240"/>
            <a:ext cx="1857388" cy="271464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071538" y="1928802"/>
            <a:ext cx="7772400" cy="4572000"/>
          </a:xfrm>
        </p:spPr>
        <p:txBody>
          <a:bodyPr>
            <a:normAutofit fontScale="92500" lnSpcReduction="10000"/>
          </a:bodyPr>
          <a:lstStyle/>
          <a:p>
            <a:pPr>
              <a:buNone/>
            </a:pPr>
            <a:r>
              <a:rPr lang="fa-IR" sz="4400" dirty="0" smtClean="0">
                <a:solidFill>
                  <a:srgbClr val="C00000"/>
                </a:solidFill>
                <a:cs typeface="B Tabassom" pitchFamily="2" charset="-78"/>
              </a:rPr>
              <a:t>هشدارها</a:t>
            </a:r>
            <a:endParaRPr lang="en-US" sz="2800" dirty="0">
              <a:solidFill>
                <a:srgbClr val="C00000"/>
              </a:solidFill>
              <a:cs typeface="B Tabassom" pitchFamily="2" charset="-78"/>
            </a:endParaRPr>
          </a:p>
          <a:p>
            <a:endParaRPr lang="fa-IR" sz="2800" dirty="0" smtClean="0">
              <a:cs typeface="B Kamran" pitchFamily="2" charset="-78"/>
            </a:endParaRPr>
          </a:p>
          <a:p>
            <a:r>
              <a:rPr lang="fa-IR" sz="3500" dirty="0" smtClean="0">
                <a:cs typeface="B Kamran" pitchFamily="2" charset="-78"/>
              </a:rPr>
              <a:t>از </a:t>
            </a:r>
            <a:r>
              <a:rPr lang="fa-IR" sz="3500" dirty="0">
                <a:cs typeface="B Kamran" pitchFamily="2" charset="-78"/>
              </a:rPr>
              <a:t>تماس دارو با چشم و نیز پوست زخم و آسیب دیده باید اجتناب </a:t>
            </a:r>
            <a:r>
              <a:rPr lang="fa-IR" sz="3500" dirty="0" smtClean="0">
                <a:cs typeface="B Kamran" pitchFamily="2" charset="-78"/>
              </a:rPr>
              <a:t>کرد.</a:t>
            </a:r>
            <a:endParaRPr lang="fa-IR" sz="5200" dirty="0" smtClean="0">
              <a:solidFill>
                <a:srgbClr val="C00000"/>
              </a:solidFill>
              <a:cs typeface="B Tabassom" pitchFamily="2" charset="-78"/>
            </a:endParaRPr>
          </a:p>
          <a:p>
            <a:pPr>
              <a:buNone/>
            </a:pPr>
            <a:endParaRPr lang="fa-IR" sz="4400" dirty="0" smtClean="0">
              <a:solidFill>
                <a:srgbClr val="C00000"/>
              </a:solidFill>
              <a:cs typeface="B Tabassom" pitchFamily="2" charset="-78"/>
            </a:endParaRPr>
          </a:p>
          <a:p>
            <a:pPr>
              <a:buNone/>
            </a:pPr>
            <a:r>
              <a:rPr lang="fa-IR" sz="4400" dirty="0" smtClean="0">
                <a:solidFill>
                  <a:srgbClr val="C00000"/>
                </a:solidFill>
                <a:cs typeface="B Tabassom" pitchFamily="2" charset="-78"/>
              </a:rPr>
              <a:t>عوارض </a:t>
            </a:r>
            <a:r>
              <a:rPr lang="fa-IR" sz="4400" dirty="0">
                <a:solidFill>
                  <a:srgbClr val="C00000"/>
                </a:solidFill>
                <a:cs typeface="B Tabassom" pitchFamily="2" charset="-78"/>
              </a:rPr>
              <a:t>جانبي</a:t>
            </a:r>
            <a:endParaRPr lang="en-US" sz="4400" dirty="0">
              <a:solidFill>
                <a:srgbClr val="C00000"/>
              </a:solidFill>
              <a:cs typeface="B Tabassom" pitchFamily="2" charset="-78"/>
            </a:endParaRPr>
          </a:p>
          <a:p>
            <a:endParaRPr lang="fa-IR" sz="2800" dirty="0" smtClean="0">
              <a:cs typeface="B Kamran" pitchFamily="2" charset="-78"/>
            </a:endParaRPr>
          </a:p>
          <a:p>
            <a:r>
              <a:rPr lang="fa-IR" sz="3500" dirty="0" smtClean="0">
                <a:cs typeface="B Kamran" pitchFamily="2" charset="-78"/>
              </a:rPr>
              <a:t>احساس </a:t>
            </a:r>
            <a:r>
              <a:rPr lang="fa-IR" sz="3500" dirty="0">
                <a:cs typeface="B Kamran" pitchFamily="2" charset="-78"/>
              </a:rPr>
              <a:t>سوزش و گرما در محل تجویز دارو روی پوست، سرفه، عطسه</a:t>
            </a:r>
            <a:r>
              <a:rPr lang="en-US" sz="2800" dirty="0">
                <a:cs typeface="B Kamran" pitchFamily="2" charset="-78"/>
              </a:rPr>
              <a:t/>
            </a:r>
            <a:br>
              <a:rPr lang="en-US" sz="2800" dirty="0">
                <a:cs typeface="B Kamran" pitchFamily="2" charset="-78"/>
              </a:rPr>
            </a:br>
            <a:r>
              <a:rPr lang="en-US" sz="2800" dirty="0">
                <a:cs typeface="B Kamran" pitchFamily="2" charset="-78"/>
              </a:rPr>
              <a:t/>
            </a:r>
            <a:br>
              <a:rPr lang="en-US" sz="2800" dirty="0">
                <a:cs typeface="B Kamran" pitchFamily="2" charset="-78"/>
              </a:rPr>
            </a:br>
            <a:endParaRPr lang="en-US" sz="2800" dirty="0">
              <a:cs typeface="B Kamran" pitchFamily="2" charset="-78"/>
            </a:endParaRPr>
          </a:p>
          <a:p>
            <a:endParaRPr lang="fa-IR" sz="2800" dirty="0">
              <a:cs typeface="B Kamran" pitchFamily="2" charset="-78"/>
            </a:endParaRPr>
          </a:p>
        </p:txBody>
      </p:sp>
      <p:pic>
        <p:nvPicPr>
          <p:cNvPr id="2050" name="Picture 2" descr="H:\jelodarian\teknesian daruE\he390.jpg"/>
          <p:cNvPicPr>
            <a:picLocks noChangeAspect="1" noChangeArrowheads="1"/>
          </p:cNvPicPr>
          <p:nvPr/>
        </p:nvPicPr>
        <p:blipFill>
          <a:blip r:embed="rId2" cstate="print"/>
          <a:srcRect/>
          <a:stretch>
            <a:fillRect/>
          </a:stretch>
        </p:blipFill>
        <p:spPr bwMode="auto">
          <a:xfrm>
            <a:off x="1000100" y="285728"/>
            <a:ext cx="2643206" cy="26432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857356" y="214290"/>
            <a:ext cx="6829444" cy="6286544"/>
          </a:xfrm>
        </p:spPr>
        <p:txBody>
          <a:bodyPr>
            <a:normAutofit fontScale="47500" lnSpcReduction="20000"/>
          </a:bodyPr>
          <a:lstStyle/>
          <a:p>
            <a:pPr>
              <a:buNone/>
            </a:pPr>
            <a:r>
              <a:rPr lang="en-US" sz="10000" dirty="0" smtClean="0">
                <a:cs typeface="B Kamran" pitchFamily="2" charset="-78"/>
              </a:rPr>
              <a:t> </a:t>
            </a:r>
            <a:r>
              <a:rPr lang="fa-IR" sz="10000" dirty="0" smtClean="0">
                <a:solidFill>
                  <a:srgbClr val="C00000"/>
                </a:solidFill>
                <a:cs typeface="B Tabassom" pitchFamily="2" charset="-78"/>
              </a:rPr>
              <a:t>موارد منع مصرف</a:t>
            </a:r>
            <a:r>
              <a:rPr lang="en-US" sz="5800" dirty="0" smtClean="0">
                <a:cs typeface="B Kamran" pitchFamily="2" charset="-78"/>
              </a:rPr>
              <a:t/>
            </a:r>
            <a:br>
              <a:rPr lang="en-US" sz="5800" dirty="0" smtClean="0">
                <a:cs typeface="B Kamran" pitchFamily="2" charset="-78"/>
              </a:rPr>
            </a:br>
            <a:r>
              <a:rPr lang="fa-IR" sz="5800" dirty="0" smtClean="0">
                <a:cs typeface="B Kamran" pitchFamily="2" charset="-78"/>
              </a:rPr>
              <a:t>مصرف اين فرآورده در طول حاملگي و شيردهي توصيه نمي‌شود</a:t>
            </a:r>
            <a:r>
              <a:rPr lang="en-US" sz="5800" dirty="0" smtClean="0">
                <a:cs typeface="B Kamran" pitchFamily="2" charset="-78"/>
              </a:rPr>
              <a:t>. </a:t>
            </a:r>
            <a:br>
              <a:rPr lang="en-US" sz="5800" dirty="0" smtClean="0">
                <a:cs typeface="B Kamran" pitchFamily="2" charset="-78"/>
              </a:rPr>
            </a:br>
            <a:r>
              <a:rPr lang="fa-IR" sz="5800" dirty="0" smtClean="0">
                <a:cs typeface="B Kamran" pitchFamily="2" charset="-78"/>
              </a:rPr>
              <a:t>در بیمارن ديابتی، اختلالات قلبي و عروقي و فشار خون بالا منع مصرف دارد</a:t>
            </a:r>
            <a:r>
              <a:rPr lang="en-US" sz="5800" dirty="0" smtClean="0">
                <a:cs typeface="B Kamran" pitchFamily="2" charset="-78"/>
              </a:rPr>
              <a:t>.</a:t>
            </a:r>
            <a:br>
              <a:rPr lang="en-US" sz="5800" dirty="0" smtClean="0">
                <a:cs typeface="B Kamran" pitchFamily="2" charset="-78"/>
              </a:rPr>
            </a:br>
            <a:endParaRPr lang="en-US" sz="2800" dirty="0" smtClean="0">
              <a:cs typeface="B Kamran" pitchFamily="2" charset="-78"/>
            </a:endParaRPr>
          </a:p>
          <a:p>
            <a:pPr>
              <a:buNone/>
            </a:pPr>
            <a:r>
              <a:rPr lang="en-US" sz="10000" dirty="0" smtClean="0">
                <a:solidFill>
                  <a:srgbClr val="C00000"/>
                </a:solidFill>
                <a:cs typeface="B Tabassom" pitchFamily="2" charset="-78"/>
              </a:rPr>
              <a:t> </a:t>
            </a:r>
            <a:r>
              <a:rPr lang="fa-IR" sz="10000" dirty="0" smtClean="0">
                <a:solidFill>
                  <a:srgbClr val="C00000"/>
                </a:solidFill>
                <a:cs typeface="B Tabassom" pitchFamily="2" charset="-78"/>
              </a:rPr>
              <a:t>هشدارها</a:t>
            </a:r>
            <a:r>
              <a:rPr lang="en-US" sz="5800" dirty="0" smtClean="0">
                <a:cs typeface="B Kamran" pitchFamily="2" charset="-78"/>
              </a:rPr>
              <a:t/>
            </a:r>
            <a:br>
              <a:rPr lang="en-US" sz="5800" dirty="0" smtClean="0">
                <a:cs typeface="B Kamran" pitchFamily="2" charset="-78"/>
              </a:rPr>
            </a:br>
            <a:r>
              <a:rPr lang="fa-IR" sz="5800" dirty="0" smtClean="0">
                <a:cs typeface="B Kamran" pitchFamily="2" charset="-78"/>
              </a:rPr>
              <a:t>این گیاه باعث تحریک اسید معده می شود و در بیماران با زخم گوارش باید با احتیاط استفاده شود</a:t>
            </a:r>
            <a:r>
              <a:rPr lang="en-US" sz="5800" dirty="0" smtClean="0">
                <a:cs typeface="B Kamran" pitchFamily="2" charset="-78"/>
              </a:rPr>
              <a:t>. </a:t>
            </a:r>
            <a:br>
              <a:rPr lang="en-US" sz="5800" dirty="0" smtClean="0">
                <a:cs typeface="B Kamran" pitchFamily="2" charset="-78"/>
              </a:rPr>
            </a:br>
            <a:r>
              <a:rPr lang="fa-IR" sz="5800" dirty="0" smtClean="0">
                <a:cs typeface="B Kamran" pitchFamily="2" charset="-78"/>
              </a:rPr>
              <a:t>همچنین در بیماران با سنگ صفرا با احتیاط مصرف شود</a:t>
            </a:r>
            <a:r>
              <a:rPr lang="en-US" sz="5800" dirty="0" smtClean="0">
                <a:cs typeface="B Kamran" pitchFamily="2" charset="-78"/>
              </a:rPr>
              <a:t>.</a:t>
            </a:r>
          </a:p>
          <a:p>
            <a:pPr>
              <a:buNone/>
            </a:pPr>
            <a:r>
              <a:rPr lang="en-US" sz="10000" dirty="0" smtClean="0">
                <a:solidFill>
                  <a:srgbClr val="C00000"/>
                </a:solidFill>
                <a:cs typeface="B Tabassom" pitchFamily="2" charset="-78"/>
              </a:rPr>
              <a:t> </a:t>
            </a:r>
            <a:r>
              <a:rPr lang="fa-IR" sz="10000" dirty="0" smtClean="0">
                <a:solidFill>
                  <a:srgbClr val="C00000"/>
                </a:solidFill>
                <a:cs typeface="B Tabassom" pitchFamily="2" charset="-78"/>
              </a:rPr>
              <a:t>تداخل دارویی</a:t>
            </a:r>
            <a:endParaRPr lang="en-US" sz="10000" dirty="0" smtClean="0">
              <a:solidFill>
                <a:srgbClr val="C00000"/>
              </a:solidFill>
              <a:cs typeface="B Tabassom" pitchFamily="2" charset="-78"/>
            </a:endParaRPr>
          </a:p>
          <a:p>
            <a:pPr>
              <a:buNone/>
            </a:pPr>
            <a:r>
              <a:rPr lang="en-US" sz="5800" dirty="0" smtClean="0">
                <a:cs typeface="B Kamran" pitchFamily="2" charset="-78"/>
              </a:rPr>
              <a:t/>
            </a:r>
            <a:br>
              <a:rPr lang="en-US" sz="5800" dirty="0" smtClean="0">
                <a:cs typeface="B Kamran" pitchFamily="2" charset="-78"/>
              </a:rPr>
            </a:br>
            <a:r>
              <a:rPr lang="fa-IR" sz="5800" dirty="0" smtClean="0">
                <a:cs typeface="B Kamran" pitchFamily="2" charset="-78"/>
              </a:rPr>
              <a:t>عصاره گیاه پنجه شیطان می تواند با اثر داروهای وارفارین و تیکلوپیدین تداخل داشته باشد</a:t>
            </a:r>
            <a:r>
              <a:rPr lang="en-US" sz="5800" dirty="0" smtClean="0">
                <a:cs typeface="B Kamran" pitchFamily="2" charset="-78"/>
              </a:rPr>
              <a:t>.</a:t>
            </a:r>
            <a:endParaRPr lang="fa-IR" sz="2800" dirty="0">
              <a:cs typeface="B Kamran" pitchFamily="2" charset="-78"/>
            </a:endParaRPr>
          </a:p>
        </p:txBody>
      </p:sp>
      <p:pic>
        <p:nvPicPr>
          <p:cNvPr id="4" name="Picture 2" descr="H:\jelodarian\teknesian daruE\262_84_01.gif"/>
          <p:cNvPicPr>
            <a:picLocks noChangeAspect="1" noChangeArrowheads="1"/>
          </p:cNvPicPr>
          <p:nvPr/>
        </p:nvPicPr>
        <p:blipFill>
          <a:blip r:embed="rId2" cstate="print"/>
          <a:srcRect/>
          <a:stretch>
            <a:fillRect/>
          </a:stretch>
        </p:blipFill>
        <p:spPr bwMode="auto">
          <a:xfrm rot="20391821">
            <a:off x="328438" y="2188916"/>
            <a:ext cx="1910179" cy="22472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a:cs typeface="B Kamran" pitchFamily="2" charset="-78"/>
            </a:endParaRPr>
          </a:p>
        </p:txBody>
      </p:sp>
      <p:graphicFrame>
        <p:nvGraphicFramePr>
          <p:cNvPr id="4" name="Content Placeholder 3"/>
          <p:cNvGraphicFramePr>
            <a:graphicFrameLocks noGrp="1"/>
          </p:cNvGraphicFramePr>
          <p:nvPr>
            <p:ph sz="quarter" idx="1"/>
          </p:nvPr>
        </p:nvGraphicFramePr>
        <p:xfrm>
          <a:off x="642910" y="571480"/>
          <a:ext cx="8129590" cy="3255264"/>
        </p:xfrm>
        <a:graphic>
          <a:graphicData uri="http://schemas.openxmlformats.org/drawingml/2006/table">
            <a:tbl>
              <a:tblPr rtl="1" firstRow="1" bandRow="1">
                <a:tableStyleId>{5C22544A-7EE6-4342-B048-85BDC9FD1C3A}</a:tableStyleId>
              </a:tblPr>
              <a:tblGrid>
                <a:gridCol w="5241552"/>
                <a:gridCol w="2888038"/>
              </a:tblGrid>
              <a:tr h="370840">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نام تجاری دارو</a:t>
                      </a:r>
                      <a:endParaRPr lang="en-US" sz="2100" dirty="0">
                        <a:latin typeface="Calibri"/>
                        <a:ea typeface="Calibri"/>
                        <a:cs typeface="B Lotus" pitchFamily="2" charset="-78"/>
                      </a:endParaRPr>
                    </a:p>
                  </a:txBody>
                  <a:tcPr marL="35983" marR="35983" marT="38100" marB="38100" anchor="ctr"/>
                </a:tc>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تولیدکننده [</a:t>
                      </a:r>
                      <a:r>
                        <a:rPr lang="fa-IR" sz="2100" b="1" dirty="0" smtClean="0">
                          <a:solidFill>
                            <a:srgbClr val="333333"/>
                          </a:solidFill>
                          <a:latin typeface="Calibri"/>
                          <a:ea typeface="Times New Roman"/>
                          <a:cs typeface="B Lotus" pitchFamily="2" charset="-78"/>
                        </a:rPr>
                        <a:t>کشور</a:t>
                      </a:r>
                      <a:r>
                        <a:rPr lang="fa-IR" sz="2100" b="1" dirty="0" smtClean="0">
                          <a:solidFill>
                            <a:srgbClr val="333333"/>
                          </a:solidFill>
                          <a:latin typeface="Times New Roman"/>
                          <a:ea typeface="Times New Roman"/>
                          <a:cs typeface="B Lotus" pitchFamily="2" charset="-78"/>
                        </a:rPr>
                        <a:t>]</a:t>
                      </a:r>
                      <a:endParaRPr lang="en-US" sz="21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قرص </a:t>
                      </a:r>
                      <a:r>
                        <a:rPr lang="fa-IR" sz="2100" dirty="0" smtClean="0">
                          <a:solidFill>
                            <a:srgbClr val="000000"/>
                          </a:solidFill>
                          <a:latin typeface="Calibri"/>
                          <a:ea typeface="Times New Roman"/>
                          <a:cs typeface="B Lotus" pitchFamily="2" charset="-78"/>
                        </a:rPr>
                        <a:t>دلتفین: </a:t>
                      </a:r>
                      <a:r>
                        <a:rPr lang="fa-IR" sz="2100" dirty="0" smtClean="0">
                          <a:solidFill>
                            <a:srgbClr val="000000"/>
                          </a:solidFill>
                          <a:latin typeface="Calibri"/>
                          <a:ea typeface="Times New Roman"/>
                          <a:cs typeface="B Tabassom" pitchFamily="2" charset="-78"/>
                        </a:rPr>
                        <a:t>كمك به بهبود</a:t>
                      </a:r>
                      <a:r>
                        <a:rPr lang="fa-IR" sz="2100" baseline="0" dirty="0" smtClean="0">
                          <a:solidFill>
                            <a:srgbClr val="000000"/>
                          </a:solidFill>
                          <a:latin typeface="Calibri"/>
                          <a:ea typeface="Times New Roman"/>
                          <a:cs typeface="B Tabassom" pitchFamily="2" charset="-78"/>
                        </a:rPr>
                        <a:t> مشكلات عضلاني-اسكلتي</a:t>
                      </a:r>
                    </a:p>
                    <a:p>
                      <a:pPr algn="r" rtl="1">
                        <a:lnSpc>
                          <a:spcPct val="115000"/>
                        </a:lnSpc>
                        <a:spcAft>
                          <a:spcPts val="0"/>
                        </a:spcAft>
                      </a:pPr>
                      <a:r>
                        <a:rPr lang="fa-IR" sz="2100" baseline="0" dirty="0" smtClean="0">
                          <a:solidFill>
                            <a:srgbClr val="000000"/>
                          </a:solidFill>
                          <a:latin typeface="Calibri"/>
                          <a:ea typeface="Calibri"/>
                          <a:cs typeface="B Lotus" pitchFamily="2" charset="-78"/>
                        </a:rPr>
                        <a:t>حاوي عصاره خشك ريشه پنجه شيطان</a:t>
                      </a:r>
                      <a:endParaRPr lang="en-US" sz="21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en-US" sz="2100" dirty="0" err="1">
                          <a:solidFill>
                            <a:srgbClr val="333333"/>
                          </a:solidFill>
                          <a:latin typeface="Times New Roman"/>
                          <a:ea typeface="Times New Roman"/>
                          <a:cs typeface="B Lotus" pitchFamily="2" charset="-78"/>
                        </a:rPr>
                        <a:t>Ardeypharm</a:t>
                      </a:r>
                      <a:r>
                        <a:rPr lang="en-US" sz="2100" dirty="0">
                          <a:solidFill>
                            <a:srgbClr val="333333"/>
                          </a:solidFill>
                          <a:latin typeface="Times New Roman"/>
                          <a:ea typeface="Times New Roman"/>
                          <a:cs typeface="B Lotus" pitchFamily="2" charset="-78"/>
                        </a:rPr>
                        <a:t> </a:t>
                      </a:r>
                      <a:r>
                        <a:rPr lang="en-US" sz="2100" dirty="0" err="1">
                          <a:solidFill>
                            <a:srgbClr val="333333"/>
                          </a:solidFill>
                          <a:latin typeface="Times New Roman"/>
                          <a:ea typeface="Times New Roman"/>
                          <a:cs typeface="B Lotus" pitchFamily="2" charset="-78"/>
                        </a:rPr>
                        <a:t>Gmbh</a:t>
                      </a:r>
                      <a:r>
                        <a:rPr lang="fa-IR" sz="2100" dirty="0">
                          <a:solidFill>
                            <a:srgbClr val="333333"/>
                          </a:solidFill>
                          <a:latin typeface="Calibri"/>
                          <a:ea typeface="Times New Roman"/>
                          <a:cs typeface="B Lotus" pitchFamily="2" charset="-78"/>
                        </a:rPr>
                        <a:t> [ ایران ] </a:t>
                      </a:r>
                      <a:endParaRPr lang="en-US" sz="21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قرص تالنتال 480 میلی گرم</a:t>
                      </a:r>
                      <a:endParaRPr lang="en-US" sz="21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a:solidFill>
                            <a:srgbClr val="284775"/>
                          </a:solidFill>
                          <a:latin typeface="Calibri"/>
                          <a:ea typeface="Times New Roman"/>
                          <a:cs typeface="B Lotus" pitchFamily="2" charset="-78"/>
                        </a:rPr>
                        <a:t>داروسازی رازک [ ایران ] </a:t>
                      </a:r>
                      <a:endParaRPr lang="en-US" sz="210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پماد موضعی رهامین</a:t>
                      </a:r>
                      <a:endParaRPr lang="en-US" sz="21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dirty="0">
                          <a:solidFill>
                            <a:srgbClr val="333333"/>
                          </a:solidFill>
                          <a:latin typeface="Calibri"/>
                          <a:ea typeface="Times New Roman"/>
                          <a:cs typeface="B Lotus" pitchFamily="2" charset="-78"/>
                        </a:rPr>
                        <a:t>داروسازی رها [ ایران ] </a:t>
                      </a:r>
                      <a:endParaRPr lang="en-US" sz="21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قرص روکشدار </a:t>
                      </a:r>
                      <a:r>
                        <a:rPr lang="fa-IR" sz="2100" dirty="0" smtClean="0">
                          <a:solidFill>
                            <a:srgbClr val="000000"/>
                          </a:solidFill>
                          <a:latin typeface="Calibri"/>
                          <a:ea typeface="Times New Roman"/>
                          <a:cs typeface="B Lotus" pitchFamily="2" charset="-78"/>
                        </a:rPr>
                        <a:t>روماتوگل</a:t>
                      </a:r>
                      <a:r>
                        <a:rPr lang="fa-IR" sz="1800" dirty="0" smtClean="0">
                          <a:solidFill>
                            <a:srgbClr val="000000"/>
                          </a:solidFill>
                          <a:latin typeface="Calibri"/>
                          <a:ea typeface="Times New Roman"/>
                          <a:cs typeface="B Tabassom" pitchFamily="2" charset="-78"/>
                        </a:rPr>
                        <a:t>: </a:t>
                      </a:r>
                      <a:r>
                        <a:rPr lang="fa-IR" sz="2000" dirty="0" smtClean="0">
                          <a:cs typeface="B Tabassom" pitchFamily="2" charset="-78"/>
                        </a:rPr>
                        <a:t>آرتريت روماتوئيد، التهاب مفاصل، استئوآرتريت و دردهاي قاعدگي</a:t>
                      </a:r>
                      <a:endParaRPr lang="fa-IR" sz="2400" dirty="0" smtClean="0">
                        <a:cs typeface="+mn-cs"/>
                      </a:endParaRPr>
                    </a:p>
                    <a:p>
                      <a:pPr algn="r" rtl="1">
                        <a:lnSpc>
                          <a:spcPct val="115000"/>
                        </a:lnSpc>
                        <a:spcAft>
                          <a:spcPts val="0"/>
                        </a:spcAft>
                      </a:pPr>
                      <a:r>
                        <a:rPr lang="fa-IR" sz="1800" dirty="0" smtClean="0">
                          <a:cs typeface="B Lotus" pitchFamily="2" charset="-78"/>
                        </a:rPr>
                        <a:t>(۴۸۰ ميلي گرم عصاره گياه پنجه شيطان)</a:t>
                      </a:r>
                      <a:endParaRPr lang="en-US" sz="18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dirty="0">
                          <a:solidFill>
                            <a:srgbClr val="284775"/>
                          </a:solidFill>
                          <a:latin typeface="Calibri"/>
                          <a:ea typeface="Times New Roman"/>
                          <a:cs typeface="B Lotus" pitchFamily="2" charset="-78"/>
                        </a:rPr>
                        <a:t>داروسازی گل دارو [ ایران ] </a:t>
                      </a:r>
                      <a:endParaRPr lang="en-US" sz="2100" dirty="0">
                        <a:latin typeface="Calibri"/>
                        <a:ea typeface="Calibri"/>
                        <a:cs typeface="B Lotus" pitchFamily="2" charset="-78"/>
                      </a:endParaRPr>
                    </a:p>
                  </a:txBody>
                  <a:tcPr marL="35983" marR="35983" marT="38100" marB="38100" anchor="ctr"/>
                </a:tc>
              </a:tr>
            </a:tbl>
          </a:graphicData>
        </a:graphic>
      </p:graphicFrame>
      <p:pic>
        <p:nvPicPr>
          <p:cNvPr id="14338" name="Picture 2" descr="H:\jelodarian\teknesian daruE\1977.jpg"/>
          <p:cNvPicPr>
            <a:picLocks noChangeAspect="1" noChangeArrowheads="1"/>
          </p:cNvPicPr>
          <p:nvPr/>
        </p:nvPicPr>
        <p:blipFill>
          <a:blip r:embed="rId2" cstate="print"/>
          <a:srcRect/>
          <a:stretch>
            <a:fillRect/>
          </a:stretch>
        </p:blipFill>
        <p:spPr bwMode="auto">
          <a:xfrm>
            <a:off x="4429124" y="3786190"/>
            <a:ext cx="1428750" cy="2381250"/>
          </a:xfrm>
          <a:prstGeom prst="rect">
            <a:avLst/>
          </a:prstGeom>
          <a:ln>
            <a:noFill/>
          </a:ln>
          <a:effectLst>
            <a:outerShdw blurRad="292100" dist="139700" dir="2700000" algn="tl" rotWithShape="0">
              <a:srgbClr val="333333">
                <a:alpha val="65000"/>
              </a:srgbClr>
            </a:outerShdw>
          </a:effectLst>
        </p:spPr>
      </p:pic>
      <p:pic>
        <p:nvPicPr>
          <p:cNvPr id="14339" name="Picture 3" descr="H:\jelodarian\teknesian daruE\rahamin-fa-eng.png"/>
          <p:cNvPicPr>
            <a:picLocks noChangeAspect="1" noChangeArrowheads="1"/>
          </p:cNvPicPr>
          <p:nvPr/>
        </p:nvPicPr>
        <p:blipFill>
          <a:blip r:embed="rId3" cstate="print"/>
          <a:srcRect/>
          <a:stretch>
            <a:fillRect/>
          </a:stretch>
        </p:blipFill>
        <p:spPr bwMode="auto">
          <a:xfrm>
            <a:off x="6072198" y="4214818"/>
            <a:ext cx="2857500" cy="1514475"/>
          </a:xfrm>
          <a:prstGeom prst="rect">
            <a:avLst/>
          </a:prstGeom>
          <a:ln>
            <a:noFill/>
          </a:ln>
          <a:effectLst>
            <a:softEdge rad="112500"/>
          </a:effectLst>
        </p:spPr>
      </p:pic>
      <p:pic>
        <p:nvPicPr>
          <p:cNvPr id="14340" name="Picture 4" descr="H:\jelodarian\teknesian daruE\hexal-teltonal-480-ft-filmtabletten-2-x-100-stueck.jpg"/>
          <p:cNvPicPr>
            <a:picLocks noChangeAspect="1" noChangeArrowheads="1"/>
          </p:cNvPicPr>
          <p:nvPr/>
        </p:nvPicPr>
        <p:blipFill>
          <a:blip r:embed="rId4" cstate="print"/>
          <a:srcRect/>
          <a:stretch>
            <a:fillRect/>
          </a:stretch>
        </p:blipFill>
        <p:spPr bwMode="auto">
          <a:xfrm>
            <a:off x="571472" y="3714752"/>
            <a:ext cx="3343298" cy="27860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786" y="500042"/>
            <a:ext cx="7772400" cy="1143000"/>
          </a:xfrm>
        </p:spPr>
        <p:txBody>
          <a:bodyPr>
            <a:noAutofit/>
          </a:bodyPr>
          <a:lstStyle/>
          <a:p>
            <a:pPr algn="ctr"/>
            <a:r>
              <a:rPr lang="fa-IR" sz="9600" b="1" dirty="0" smtClean="0">
                <a:solidFill>
                  <a:srgbClr val="C00000"/>
                </a:solidFill>
                <a:cs typeface="B Narenj" pitchFamily="2" charset="-78"/>
              </a:rPr>
              <a:t>هاماملیس </a:t>
            </a:r>
            <a:endParaRPr lang="fa-IR" sz="9600" b="1" dirty="0">
              <a:solidFill>
                <a:srgbClr val="C00000"/>
              </a:solidFill>
              <a:cs typeface="B Narenj" pitchFamily="2" charset="-78"/>
            </a:endParaRPr>
          </a:p>
        </p:txBody>
      </p:sp>
      <p:sp>
        <p:nvSpPr>
          <p:cNvPr id="3" name="Content Placeholder 2"/>
          <p:cNvSpPr>
            <a:spLocks noGrp="1"/>
          </p:cNvSpPr>
          <p:nvPr>
            <p:ph sz="quarter" idx="1"/>
          </p:nvPr>
        </p:nvSpPr>
        <p:spPr>
          <a:xfrm>
            <a:off x="714348" y="1428736"/>
            <a:ext cx="7772400" cy="4572000"/>
          </a:xfrm>
        </p:spPr>
        <p:txBody>
          <a:bodyPr>
            <a:normAutofit lnSpcReduction="10000"/>
          </a:bodyPr>
          <a:lstStyle/>
          <a:p>
            <a:pPr algn="just"/>
            <a:r>
              <a:rPr lang="en-US" sz="2800" dirty="0" smtClean="0">
                <a:cs typeface="B Kamran" pitchFamily="2" charset="-78"/>
              </a:rPr>
              <a:t>   </a:t>
            </a:r>
            <a:r>
              <a:rPr lang="fa-IR" sz="4300" dirty="0" smtClean="0">
                <a:solidFill>
                  <a:srgbClr val="002060"/>
                </a:solidFill>
                <a:cs typeface="B Tabassom" pitchFamily="2" charset="-78"/>
              </a:rPr>
              <a:t>موارد مصرف</a:t>
            </a:r>
          </a:p>
          <a:p>
            <a:pPr algn="just">
              <a:buNone/>
            </a:pPr>
            <a:r>
              <a:rPr lang="fa-IR" sz="2800" dirty="0" smtClean="0">
                <a:cs typeface="B Kamran" pitchFamily="2" charset="-78"/>
              </a:rPr>
              <a:t>نام علمی گیاه:</a:t>
            </a:r>
            <a:r>
              <a:rPr lang="en-US" dirty="0" err="1" smtClean="0">
                <a:cs typeface="B Kamran" pitchFamily="2" charset="-78"/>
              </a:rPr>
              <a:t>Hamamelis</a:t>
            </a:r>
            <a:r>
              <a:rPr lang="en-US" dirty="0" smtClean="0">
                <a:cs typeface="B Kamran" pitchFamily="2" charset="-78"/>
              </a:rPr>
              <a:t> </a:t>
            </a:r>
            <a:r>
              <a:rPr lang="en-US" dirty="0" err="1" smtClean="0">
                <a:cs typeface="B Kamran" pitchFamily="2" charset="-78"/>
              </a:rPr>
              <a:t>virginiana</a:t>
            </a:r>
            <a:r>
              <a:rPr lang="en-US" dirty="0" smtClean="0">
                <a:cs typeface="B Kamran" pitchFamily="2" charset="-78"/>
              </a:rPr>
              <a:t> </a:t>
            </a:r>
            <a:endParaRPr lang="fa-IR" dirty="0" smtClean="0">
              <a:cs typeface="B Kamran" pitchFamily="2" charset="-78"/>
            </a:endParaRPr>
          </a:p>
          <a:p>
            <a:pPr algn="just">
              <a:buNone/>
            </a:pPr>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مهمترین موارد مصرف هاماملیس ناراحتی های مربوط به عروق خونی مانند زخم ها ، بریدگی ها ، پاره شدگی ها ،‌ واریکوزیس ، خونریزی زیاد در قاعدگی ،‌بواسیر و آماس و التهابات موضعی است</a:t>
            </a:r>
            <a:r>
              <a:rPr lang="en-US" sz="2800" dirty="0" smtClean="0">
                <a:cs typeface="B Kamran" pitchFamily="2" charset="-78"/>
              </a:rPr>
              <a:t>. </a:t>
            </a:r>
            <a:endParaRPr lang="fa-IR" sz="2800" dirty="0" smtClean="0">
              <a:cs typeface="B Kamran" pitchFamily="2" charset="-78"/>
            </a:endParaRPr>
          </a:p>
          <a:p>
            <a:pPr algn="just">
              <a:buNone/>
            </a:pPr>
            <a:r>
              <a:rPr lang="fa-IR" sz="2800" dirty="0" smtClean="0">
                <a:cs typeface="B Kamran" pitchFamily="2" charset="-78"/>
              </a:rPr>
              <a:t>بصورت دهان شویه، برای التهابات حلق و گلو همچنین در اسهال به عنوان قابض کاربرد دارد</a:t>
            </a:r>
            <a:r>
              <a:rPr lang="en-US" sz="2800" dirty="0" smtClean="0">
                <a:cs typeface="B Kamran" pitchFamily="2" charset="-78"/>
              </a:rPr>
              <a:t>. </a:t>
            </a:r>
            <a:endParaRPr lang="fa-IR" sz="2800" dirty="0" smtClean="0">
              <a:cs typeface="B Kamran" pitchFamily="2" charset="-78"/>
            </a:endParaRPr>
          </a:p>
          <a:p>
            <a:pPr algn="just">
              <a:buNone/>
            </a:pPr>
            <a:r>
              <a:rPr lang="fa-IR" sz="2800" dirty="0" smtClean="0">
                <a:cs typeface="B Kamran" pitchFamily="2" charset="-78"/>
              </a:rPr>
              <a:t>پوست و برگ های هماملیس دارای تا ۱۰ درصد تانن هستند. تانن ها تا حد زیادی با پروتئین ها وارد واکنش شده و دارای خواص قابض هستند</a:t>
            </a:r>
            <a:r>
              <a:rPr lang="en-US" sz="2800" dirty="0" smtClean="0">
                <a:cs typeface="B Kamran" pitchFamily="2" charset="-78"/>
              </a:rPr>
              <a:t>.</a:t>
            </a:r>
            <a:endParaRPr lang="fa-IR" sz="2800" dirty="0" smtClean="0">
              <a:cs typeface="B Kamran" pitchFamily="2" charset="-78"/>
            </a:endParaRPr>
          </a:p>
          <a:p>
            <a:pPr algn="just">
              <a:buNone/>
            </a:pPr>
            <a:endParaRPr lang="en-US" sz="2800" dirty="0" smtClean="0">
              <a:cs typeface="B Kamran" pitchFamily="2" charset="-78"/>
            </a:endParaRPr>
          </a:p>
          <a:p>
            <a:endParaRPr lang="fa-IR" sz="2800" dirty="0">
              <a:cs typeface="B Kamran" pitchFamily="2" charset="-78"/>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1"/>
          </p:nvPr>
        </p:nvGraphicFramePr>
        <p:xfrm>
          <a:off x="714348" y="214290"/>
          <a:ext cx="7772400" cy="1332738"/>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نام تجاری دارو</a:t>
                      </a:r>
                      <a:endParaRPr lang="en-US" sz="2100" dirty="0">
                        <a:latin typeface="Calibri"/>
                        <a:ea typeface="Calibri"/>
                        <a:cs typeface="B Lotus" pitchFamily="2" charset="-78"/>
                      </a:endParaRPr>
                    </a:p>
                  </a:txBody>
                  <a:tcPr marL="35983" marR="35983" marT="38100" marB="38100" anchor="ctr"/>
                </a:tc>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تولیدکننده [</a:t>
                      </a:r>
                      <a:r>
                        <a:rPr lang="fa-IR" sz="2100" b="1" dirty="0" smtClean="0">
                          <a:solidFill>
                            <a:srgbClr val="333333"/>
                          </a:solidFill>
                          <a:latin typeface="Calibri"/>
                          <a:ea typeface="Times New Roman"/>
                          <a:cs typeface="B Lotus" pitchFamily="2" charset="-78"/>
                        </a:rPr>
                        <a:t>کشور</a:t>
                      </a:r>
                      <a:r>
                        <a:rPr lang="fa-IR" sz="2100" b="1" dirty="0" smtClean="0">
                          <a:solidFill>
                            <a:srgbClr val="333333"/>
                          </a:solidFill>
                          <a:latin typeface="Times New Roman"/>
                          <a:ea typeface="Times New Roman"/>
                          <a:cs typeface="B Lotus" pitchFamily="2" charset="-78"/>
                        </a:rPr>
                        <a:t>]</a:t>
                      </a:r>
                      <a:endParaRPr lang="en-US" sz="21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پماد همركس</a:t>
                      </a:r>
                      <a:endParaRPr lang="en-US" sz="21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a:solidFill>
                            <a:srgbClr val="333333"/>
                          </a:solidFill>
                          <a:latin typeface="Calibri"/>
                          <a:ea typeface="Times New Roman"/>
                          <a:cs typeface="B Lotus" pitchFamily="2" charset="-78"/>
                        </a:rPr>
                        <a:t>داروسازی سبز دارو [ ایران ] </a:t>
                      </a:r>
                      <a:endParaRPr lang="en-US" sz="210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پماد هموروهرب</a:t>
                      </a:r>
                      <a:endParaRPr lang="en-US" sz="21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dirty="0">
                          <a:solidFill>
                            <a:srgbClr val="284775"/>
                          </a:solidFill>
                          <a:latin typeface="Calibri"/>
                          <a:ea typeface="Times New Roman"/>
                          <a:cs typeface="B Lotus" pitchFamily="2" charset="-78"/>
                        </a:rPr>
                        <a:t>داروسازی گل دارو [ ایران ] </a:t>
                      </a:r>
                      <a:endParaRPr lang="en-US" sz="2100" dirty="0">
                        <a:latin typeface="Calibri"/>
                        <a:ea typeface="Calibri"/>
                        <a:cs typeface="B Lotus" pitchFamily="2" charset="-78"/>
                      </a:endParaRPr>
                    </a:p>
                  </a:txBody>
                  <a:tcPr marL="35983" marR="35983" marT="38100" marB="38100" anchor="ctr"/>
                </a:tc>
              </a:tr>
            </a:tbl>
          </a:graphicData>
        </a:graphic>
      </p:graphicFrame>
      <p:sp>
        <p:nvSpPr>
          <p:cNvPr id="5" name="Rectangle 4"/>
          <p:cNvSpPr/>
          <p:nvPr/>
        </p:nvSpPr>
        <p:spPr>
          <a:xfrm>
            <a:off x="214282" y="1571612"/>
            <a:ext cx="8715436" cy="5016758"/>
          </a:xfrm>
          <a:prstGeom prst="rect">
            <a:avLst/>
          </a:prstGeom>
        </p:spPr>
        <p:txBody>
          <a:bodyPr wrap="square">
            <a:spAutoFit/>
          </a:bodyPr>
          <a:lstStyle/>
          <a:p>
            <a:pPr algn="just"/>
            <a:r>
              <a:rPr lang="fa-IR" sz="2000" dirty="0" smtClean="0">
                <a:cs typeface="B Lotus" pitchFamily="2" charset="-78"/>
              </a:rPr>
              <a:t>مواد مؤثره :</a:t>
            </a:r>
          </a:p>
          <a:p>
            <a:pPr algn="just"/>
            <a:r>
              <a:rPr lang="fa-IR" sz="2000" dirty="0" smtClean="0">
                <a:cs typeface="B Lotus" pitchFamily="2" charset="-78"/>
              </a:rPr>
              <a:t>هامامليس داراي فلاونوئيد ها، تانن (هاماملي تانن، پروانتوسيانيدين) و مقدار كمي اسانس فرار مي باشد. </a:t>
            </a:r>
            <a:br>
              <a:rPr lang="fa-IR" sz="2000" dirty="0" smtClean="0">
                <a:cs typeface="B Lotus" pitchFamily="2" charset="-78"/>
              </a:rPr>
            </a:br>
            <a:r>
              <a:rPr lang="fa-IR" sz="2000" dirty="0" smtClean="0">
                <a:cs typeface="B Lotus" pitchFamily="2" charset="-78"/>
              </a:rPr>
              <a:t>- آثار فارماکولوژيک :</a:t>
            </a:r>
          </a:p>
          <a:p>
            <a:pPr algn="just"/>
            <a:r>
              <a:rPr lang="fa-IR" sz="2000" dirty="0" smtClean="0">
                <a:cs typeface="B Lotus" pitchFamily="2" charset="-78"/>
              </a:rPr>
              <a:t>هامامليس به علت وجود تانن ها و فلاونوئيدها در آن داراي اثر</a:t>
            </a:r>
            <a:r>
              <a:rPr lang="fa-IR" sz="2000" b="1" dirty="0" smtClean="0">
                <a:solidFill>
                  <a:srgbClr val="FF0000"/>
                </a:solidFill>
                <a:cs typeface="B Lotus" pitchFamily="2" charset="-78"/>
              </a:rPr>
              <a:t> قابض </a:t>
            </a:r>
            <a:r>
              <a:rPr lang="fa-IR" sz="2000" dirty="0" smtClean="0">
                <a:cs typeface="B Lotus" pitchFamily="2" charset="-78"/>
              </a:rPr>
              <a:t>و </a:t>
            </a:r>
            <a:r>
              <a:rPr lang="fa-IR" sz="2000" b="1" dirty="0" smtClean="0">
                <a:solidFill>
                  <a:srgbClr val="FF0000"/>
                </a:solidFill>
                <a:cs typeface="B Lotus" pitchFamily="2" charset="-78"/>
              </a:rPr>
              <a:t>آنتي سپتيك </a:t>
            </a:r>
            <a:r>
              <a:rPr lang="fa-IR" sz="2000" dirty="0" smtClean="0">
                <a:cs typeface="B Lotus" pitchFamily="2" charset="-78"/>
              </a:rPr>
              <a:t>است. داراي اثر قوي </a:t>
            </a:r>
            <a:r>
              <a:rPr lang="fa-IR" sz="2000" b="1" dirty="0" smtClean="0">
                <a:solidFill>
                  <a:srgbClr val="FF0000"/>
                </a:solidFill>
                <a:cs typeface="B Lotus" pitchFamily="2" charset="-78"/>
              </a:rPr>
              <a:t>ضد التهاب </a:t>
            </a:r>
            <a:r>
              <a:rPr lang="fa-IR" sz="2000" dirty="0" smtClean="0">
                <a:cs typeface="B Lotus" pitchFamily="2" charset="-78"/>
              </a:rPr>
              <a:t>بوده و التهاب را كاهش مي دهد. اثرات </a:t>
            </a:r>
            <a:r>
              <a:rPr lang="fa-IR" sz="2000" b="1" dirty="0" smtClean="0">
                <a:solidFill>
                  <a:srgbClr val="FF0000"/>
                </a:solidFill>
                <a:cs typeface="B Lotus" pitchFamily="2" charset="-78"/>
              </a:rPr>
              <a:t>ضد اكسيدان</a:t>
            </a:r>
            <a:r>
              <a:rPr lang="fa-IR" sz="2000" dirty="0" smtClean="0">
                <a:cs typeface="B Lotus" pitchFamily="2" charset="-78"/>
              </a:rPr>
              <a:t>، محافظت كننده در مقابل اشعه هاي مخرب و اثر ضد التهاب هامامليس تماماً به اثبات رسيده اند. هامامليس در درمان </a:t>
            </a:r>
            <a:r>
              <a:rPr lang="fa-IR" sz="2000" b="1" dirty="0" smtClean="0">
                <a:solidFill>
                  <a:srgbClr val="FF0000"/>
                </a:solidFill>
                <a:cs typeface="B Lotus" pitchFamily="2" charset="-78"/>
              </a:rPr>
              <a:t>هموروئيد</a:t>
            </a:r>
            <a:r>
              <a:rPr lang="fa-IR" sz="2000" dirty="0" smtClean="0">
                <a:cs typeface="B Lotus" pitchFamily="2" charset="-78"/>
              </a:rPr>
              <a:t>، نه تنها التهاب را برطرف مي نمايد بلكه داراي اثر ضد</a:t>
            </a:r>
            <a:r>
              <a:rPr lang="fa-IR" sz="2000" b="1" dirty="0" smtClean="0">
                <a:solidFill>
                  <a:srgbClr val="FF0000"/>
                </a:solidFill>
                <a:cs typeface="B Lotus" pitchFamily="2" charset="-78"/>
              </a:rPr>
              <a:t> درد </a:t>
            </a:r>
            <a:r>
              <a:rPr lang="fa-IR" sz="2000" dirty="0" smtClean="0">
                <a:cs typeface="B Lotus" pitchFamily="2" charset="-78"/>
              </a:rPr>
              <a:t>نيز مي باشد. اين گياه خارش، تحريك و سوزش مقعد را برطرف مي سازد. اثر ضد عفوني كننده تانن هاي موجود در هامامليس از عفونت موضع جلوگيري نموده و بدين ترتيب به بهبود سريع تر عارضه كمك مي نمايد. تانن و ديگر مواد قابض در پماد هموروهرب عروق متسع شده و پرخون مقعد را در محل هموروئيد منقبض نموده و محل آسيب را كوچك كرده و در نتيجه خونريزي را كاهش مي دهد. </a:t>
            </a:r>
          </a:p>
          <a:p>
            <a:pPr algn="just">
              <a:buFontTx/>
              <a:buChar char="-"/>
            </a:pPr>
            <a:r>
              <a:rPr lang="fa-IR" sz="2000" dirty="0" smtClean="0">
                <a:cs typeface="B Lotus" pitchFamily="2" charset="-78"/>
              </a:rPr>
              <a:t>موارد احتياط :</a:t>
            </a:r>
          </a:p>
          <a:p>
            <a:pPr algn="just">
              <a:buFontTx/>
              <a:buChar char="-"/>
            </a:pPr>
            <a:r>
              <a:rPr lang="fa-IR" sz="2000" dirty="0" smtClean="0">
                <a:cs typeface="B Lotus" pitchFamily="2" charset="-78"/>
              </a:rPr>
              <a:t>پماد هموروهرب براي استعمال موضعي تهيه شده است. از تماس دست هاي آلوده به پماد هموروهرب به چشم ها پرهيز شود.</a:t>
            </a:r>
          </a:p>
          <a:p>
            <a:pPr algn="just">
              <a:buFontTx/>
              <a:buChar char="-"/>
            </a:pPr>
            <a:r>
              <a:rPr lang="fa-IR" sz="2000" dirty="0" smtClean="0">
                <a:cs typeface="B Lotus" pitchFamily="2" charset="-78"/>
              </a:rPr>
              <a:t>عوارض جانبي :</a:t>
            </a:r>
          </a:p>
          <a:p>
            <a:pPr algn="just">
              <a:buFontTx/>
              <a:buChar char="-"/>
            </a:pPr>
            <a:r>
              <a:rPr lang="fa-IR" sz="2000" dirty="0" smtClean="0">
                <a:cs typeface="B Lotus" pitchFamily="2" charset="-78"/>
              </a:rPr>
              <a:t>اين دارو ممكن است در افراد حساس به گياهان دارويي ايجاد واكنش هاي آلرژيك مختصر نمايد. در صورت بروز اين آثار مصرف دارو قطع و با پزشك يا داروساز مشورت شود.</a:t>
            </a:r>
            <a:endParaRPr lang="fa-IR" sz="20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8662" y="428604"/>
            <a:ext cx="7772400" cy="1143000"/>
          </a:xfrm>
        </p:spPr>
        <p:txBody>
          <a:bodyPr>
            <a:noAutofit/>
          </a:bodyPr>
          <a:lstStyle/>
          <a:p>
            <a:pPr algn="r"/>
            <a:r>
              <a:rPr lang="fa-IR" sz="8800" b="1" dirty="0" smtClean="0">
                <a:solidFill>
                  <a:srgbClr val="C00000"/>
                </a:solidFill>
                <a:cs typeface="B Narenj" pitchFamily="2" charset="-78"/>
              </a:rPr>
              <a:t>شاه بلوط هندی </a:t>
            </a:r>
            <a:endParaRPr lang="fa-IR" sz="8800" b="1" dirty="0">
              <a:solidFill>
                <a:srgbClr val="C00000"/>
              </a:solidFill>
              <a:cs typeface="B Narenj" pitchFamily="2" charset="-78"/>
            </a:endParaRPr>
          </a:p>
        </p:txBody>
      </p:sp>
      <p:sp>
        <p:nvSpPr>
          <p:cNvPr id="3" name="Content Placeholder 2"/>
          <p:cNvSpPr>
            <a:spLocks noGrp="1"/>
          </p:cNvSpPr>
          <p:nvPr>
            <p:ph sz="quarter" idx="1"/>
          </p:nvPr>
        </p:nvSpPr>
        <p:spPr>
          <a:xfrm>
            <a:off x="1857356" y="1500174"/>
            <a:ext cx="6615130" cy="4572000"/>
          </a:xfrm>
        </p:spPr>
        <p:txBody>
          <a:bodyPr>
            <a:normAutofit fontScale="92500" lnSpcReduction="10000"/>
          </a:bodyPr>
          <a:lstStyle/>
          <a:p>
            <a:pPr algn="just"/>
            <a:r>
              <a:rPr lang="en-US" sz="4800" dirty="0" smtClean="0">
                <a:solidFill>
                  <a:srgbClr val="002060"/>
                </a:solidFill>
                <a:cs typeface="B Tabassom" pitchFamily="2" charset="-78"/>
              </a:rPr>
              <a:t>   </a:t>
            </a:r>
            <a:r>
              <a:rPr lang="fa-IR" sz="4800" dirty="0" smtClean="0">
                <a:solidFill>
                  <a:srgbClr val="002060"/>
                </a:solidFill>
                <a:cs typeface="B Tabassom" pitchFamily="2" charset="-78"/>
              </a:rPr>
              <a:t>موارد مصرف</a:t>
            </a:r>
          </a:p>
          <a:p>
            <a:pPr algn="just">
              <a:buNone/>
            </a:pPr>
            <a:r>
              <a:rPr lang="fa-IR" sz="2800" dirty="0" smtClean="0">
                <a:cs typeface="B Kamran" pitchFamily="2" charset="-78"/>
              </a:rPr>
              <a:t>نام علمی گیاه:</a:t>
            </a:r>
            <a:r>
              <a:rPr lang="en-US" sz="2400" dirty="0" err="1" smtClean="0">
                <a:cs typeface="B Kamran" pitchFamily="2" charset="-78"/>
              </a:rPr>
              <a:t>Aesculus</a:t>
            </a:r>
            <a:r>
              <a:rPr lang="en-US" sz="2400" dirty="0" smtClean="0">
                <a:cs typeface="B Kamran" pitchFamily="2" charset="-78"/>
              </a:rPr>
              <a:t> </a:t>
            </a:r>
            <a:r>
              <a:rPr lang="en-US" sz="2400" dirty="0" err="1" smtClean="0">
                <a:cs typeface="B Kamran" pitchFamily="2" charset="-78"/>
              </a:rPr>
              <a:t>hippocastanum</a:t>
            </a:r>
            <a:r>
              <a:rPr lang="en-US" sz="2400" dirty="0" smtClean="0">
                <a:cs typeface="B Kamran" pitchFamily="2" charset="-78"/>
              </a:rPr>
              <a:t> </a:t>
            </a:r>
            <a:endParaRPr lang="fa-IR" sz="2400" dirty="0" smtClean="0">
              <a:cs typeface="B Kamran" pitchFamily="2" charset="-78"/>
            </a:endParaRPr>
          </a:p>
          <a:p>
            <a:pPr algn="just">
              <a:buNone/>
            </a:pPr>
            <a:r>
              <a:rPr lang="fa-IR" sz="2800" dirty="0" smtClean="0">
                <a:cs typeface="B Kamran" pitchFamily="2" charset="-78"/>
              </a:rPr>
              <a:t>نام لاتین این گیاه:</a:t>
            </a:r>
            <a:r>
              <a:rPr lang="en-US" sz="2400" dirty="0" smtClean="0">
                <a:cs typeface="B Kamran" pitchFamily="2" charset="-78"/>
              </a:rPr>
              <a:t>Horse Chestnut </a:t>
            </a:r>
            <a:r>
              <a:rPr lang="fa-IR" sz="2800" dirty="0" smtClean="0">
                <a:cs typeface="B Kamran" pitchFamily="2" charset="-78"/>
              </a:rPr>
              <a:t>است</a:t>
            </a:r>
            <a:r>
              <a:rPr lang="en-US" sz="2800" dirty="0" smtClean="0">
                <a:cs typeface="B Kamran" pitchFamily="2" charset="-78"/>
              </a:rPr>
              <a:t>. </a:t>
            </a:r>
            <a:endParaRPr lang="fa-IR" sz="2800" dirty="0" smtClean="0">
              <a:cs typeface="B Kamran" pitchFamily="2" charset="-78"/>
            </a:endParaRPr>
          </a:p>
          <a:p>
            <a:pPr algn="just">
              <a:buNone/>
            </a:pPr>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عصاره استاندارد شده دانه شاه بلوط هندی برای بیماری های مربوط به عروق، مانند </a:t>
            </a:r>
            <a:r>
              <a:rPr lang="fa-IR" sz="2800" dirty="0" smtClean="0">
                <a:solidFill>
                  <a:srgbClr val="FF0000"/>
                </a:solidFill>
                <a:cs typeface="B Kamran" pitchFamily="2" charset="-78"/>
              </a:rPr>
              <a:t>واریس</a:t>
            </a:r>
            <a:r>
              <a:rPr lang="fa-IR" sz="2800" dirty="0" smtClean="0">
                <a:cs typeface="B Kamran" pitchFamily="2" charset="-78"/>
              </a:rPr>
              <a:t> و </a:t>
            </a:r>
            <a:r>
              <a:rPr lang="fa-IR" sz="2800" dirty="0" smtClean="0">
                <a:solidFill>
                  <a:srgbClr val="FF0000"/>
                </a:solidFill>
                <a:cs typeface="B Kamran" pitchFamily="2" charset="-78"/>
              </a:rPr>
              <a:t>پیشگیری از آسیب عروق</a:t>
            </a:r>
            <a:r>
              <a:rPr lang="fa-IR" sz="2800" dirty="0" smtClean="0">
                <a:cs typeface="B Kamran" pitchFamily="2" charset="-78"/>
              </a:rPr>
              <a:t>، اثرات</a:t>
            </a:r>
            <a:r>
              <a:rPr lang="fa-IR" sz="2800" dirty="0" smtClean="0">
                <a:solidFill>
                  <a:srgbClr val="FF0000"/>
                </a:solidFill>
                <a:cs typeface="B Kamran" pitchFamily="2" charset="-78"/>
              </a:rPr>
              <a:t> ضد التهاب</a:t>
            </a:r>
            <a:r>
              <a:rPr lang="fa-IR" sz="2800" dirty="0" smtClean="0">
                <a:cs typeface="B Kamran" pitchFamily="2" charset="-78"/>
              </a:rPr>
              <a:t> و خنثی نمودن </a:t>
            </a:r>
            <a:r>
              <a:rPr lang="fa-IR" sz="2800" dirty="0" smtClean="0">
                <a:solidFill>
                  <a:srgbClr val="FF0000"/>
                </a:solidFill>
                <a:cs typeface="B Kamran" pitchFamily="2" charset="-78"/>
              </a:rPr>
              <a:t>رادیکال های آزاد </a:t>
            </a:r>
            <a:r>
              <a:rPr lang="fa-IR" sz="2800" dirty="0" smtClean="0">
                <a:cs typeface="B Kamran" pitchFamily="2" charset="-78"/>
              </a:rPr>
              <a:t>کاربرد دارد</a:t>
            </a:r>
            <a:r>
              <a:rPr lang="en-US" sz="2800" dirty="0" smtClean="0">
                <a:cs typeface="B Kamran" pitchFamily="2" charset="-78"/>
              </a:rPr>
              <a:t>. </a:t>
            </a:r>
            <a:endParaRPr lang="fa-IR" sz="2800" dirty="0" smtClean="0">
              <a:cs typeface="B Kamran" pitchFamily="2" charset="-78"/>
            </a:endParaRPr>
          </a:p>
          <a:p>
            <a:pPr algn="just"/>
            <a:r>
              <a:rPr lang="fa-IR" sz="2800" dirty="0" smtClean="0">
                <a:cs typeface="B Kamran" pitchFamily="2" charset="-78"/>
              </a:rPr>
              <a:t>مهمترین مصرف این گیاه در نارسائی های مزمن عروقی تائید شده است</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در درمان التهاب عضلات صاف متعاقب صدمه و جراحی و جراحات دردناک مصرف می شود</a:t>
            </a:r>
            <a:r>
              <a:rPr lang="en-US" sz="2800" dirty="0" smtClean="0">
                <a:cs typeface="B Kamran" pitchFamily="2" charset="-78"/>
              </a:rPr>
              <a:t>.</a:t>
            </a:r>
          </a:p>
        </p:txBody>
      </p:sp>
      <p:pic>
        <p:nvPicPr>
          <p:cNvPr id="16386" name="Picture 2" descr="H:\jelodarian\teknesian daruE\Aesculus_hippocastanum_—_Flora_Batava_—_Volume_v12.jpg"/>
          <p:cNvPicPr>
            <a:picLocks noChangeAspect="1" noChangeArrowheads="1"/>
          </p:cNvPicPr>
          <p:nvPr/>
        </p:nvPicPr>
        <p:blipFill>
          <a:blip r:embed="rId2" cstate="print"/>
          <a:srcRect/>
          <a:stretch>
            <a:fillRect/>
          </a:stretch>
        </p:blipFill>
        <p:spPr bwMode="auto">
          <a:xfrm>
            <a:off x="214282" y="214290"/>
            <a:ext cx="3401579" cy="26007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928662" y="2071678"/>
            <a:ext cx="7772400" cy="4572032"/>
          </a:xfrm>
        </p:spPr>
        <p:txBody>
          <a:bodyPr>
            <a:normAutofit/>
          </a:bodyPr>
          <a:lstStyle/>
          <a:p>
            <a:pPr algn="just"/>
            <a:r>
              <a:rPr lang="fa-IR" sz="3000" dirty="0" smtClean="0">
                <a:cs typeface="B Kamran" pitchFamily="2" charset="-78"/>
              </a:rPr>
              <a:t>براساس آزمایشات به عمل آمده ، عصاره شاه بلوط هندی با اثرکاهش نفوذپذیری عروق و بهبود جریان برگشتی خون سیاهرگی وکاهش آنزیم های لیزوزومی ، مانع شکسته شدن موکوپلی ساکاریدهای دیواره مویرگها گردیده و از تشکیل کیسه های سیاهرگی هموروئید و واریس جلوگیری به عمل می آورد و با ممانعت از انتقال پروتئین ، الکترولیت ها و آب به فضای بین بافتی ، مانع تشکیل ادم در بافت ها می گردد</a:t>
            </a:r>
            <a:r>
              <a:rPr lang="en-US" sz="3000" dirty="0" smtClean="0">
                <a:cs typeface="B Kamran" pitchFamily="2" charset="-78"/>
              </a:rPr>
              <a:t> . </a:t>
            </a:r>
            <a:endParaRPr lang="fa-IR" sz="3000" dirty="0" smtClean="0">
              <a:cs typeface="B Kamran" pitchFamily="2" charset="-78"/>
            </a:endParaRPr>
          </a:p>
          <a:p>
            <a:pPr algn="just"/>
            <a:r>
              <a:rPr lang="fa-IR" sz="3000" dirty="0" smtClean="0">
                <a:cs typeface="B Kamran" pitchFamily="2" charset="-78"/>
              </a:rPr>
              <a:t>این عصاره با تقویت مویرگها و رگهای خونی نه تنها از ابتلا به بیماریهایی مانند واریس و هموروئید جلوگیری می نماید بلکه با بازسازی جراحات و التهابات عروق و استحکام دیواره رگهای ضعیف موجب تسریع در درمان می گردد</a:t>
            </a:r>
            <a:r>
              <a:rPr lang="en-US" sz="3000" dirty="0" smtClean="0">
                <a:cs typeface="B Kamran" pitchFamily="2" charset="-78"/>
              </a:rPr>
              <a:t> .</a:t>
            </a:r>
            <a:endParaRPr lang="fa-IR" sz="3000" dirty="0" smtClean="0">
              <a:cs typeface="B Kamran" pitchFamily="2" charset="-78"/>
            </a:endParaRPr>
          </a:p>
        </p:txBody>
      </p:sp>
      <p:pic>
        <p:nvPicPr>
          <p:cNvPr id="17410" name="Picture 2" descr="H:\jelodarian\teknesian daruE\شاه-بلوط.jpg"/>
          <p:cNvPicPr>
            <a:picLocks noChangeAspect="1" noChangeArrowheads="1"/>
          </p:cNvPicPr>
          <p:nvPr/>
        </p:nvPicPr>
        <p:blipFill>
          <a:blip r:embed="rId2" cstate="print"/>
          <a:srcRect/>
          <a:stretch>
            <a:fillRect/>
          </a:stretch>
        </p:blipFill>
        <p:spPr bwMode="auto">
          <a:xfrm>
            <a:off x="357158" y="285728"/>
            <a:ext cx="1857388" cy="1721870"/>
          </a:xfrm>
          <a:prstGeom prst="rect">
            <a:avLst/>
          </a:prstGeom>
          <a:noFill/>
        </p:spPr>
      </p:pic>
      <p:sp>
        <p:nvSpPr>
          <p:cNvPr id="5" name="Rectangle 4"/>
          <p:cNvSpPr/>
          <p:nvPr/>
        </p:nvSpPr>
        <p:spPr>
          <a:xfrm>
            <a:off x="4572000" y="285728"/>
            <a:ext cx="3714776" cy="1323439"/>
          </a:xfrm>
          <a:prstGeom prst="rect">
            <a:avLst/>
          </a:prstGeom>
        </p:spPr>
        <p:txBody>
          <a:bodyPr wrap="square">
            <a:spAutoFit/>
          </a:bodyPr>
          <a:lstStyle/>
          <a:p>
            <a:r>
              <a:rPr lang="fa-IR" sz="8000" b="1" dirty="0" smtClean="0">
                <a:solidFill>
                  <a:srgbClr val="C00000"/>
                </a:solidFill>
                <a:cs typeface="B Narenj" pitchFamily="2" charset="-78"/>
              </a:rPr>
              <a:t>مکانیسم اثر</a:t>
            </a:r>
            <a:endParaRPr lang="fa-IR" sz="8000" b="1" dirty="0">
              <a:cs typeface="B Narenj" pitchFamily="2" charset="-78"/>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a:cs typeface="B Kamran" pitchFamily="2" charset="-78"/>
            </a:endParaRPr>
          </a:p>
        </p:txBody>
      </p:sp>
      <p:sp>
        <p:nvSpPr>
          <p:cNvPr id="3" name="Content Placeholder 2"/>
          <p:cNvSpPr>
            <a:spLocks noGrp="1"/>
          </p:cNvSpPr>
          <p:nvPr>
            <p:ph sz="quarter" idx="1"/>
          </p:nvPr>
        </p:nvSpPr>
        <p:spPr>
          <a:xfrm>
            <a:off x="3357554" y="357166"/>
            <a:ext cx="5557822" cy="5715008"/>
          </a:xfrm>
        </p:spPr>
        <p:txBody>
          <a:bodyPr>
            <a:normAutofit fontScale="85000" lnSpcReduction="10000"/>
          </a:bodyPr>
          <a:lstStyle/>
          <a:p>
            <a:pPr algn="just"/>
            <a:r>
              <a:rPr lang="en-US" sz="5700" i="1" dirty="0" smtClean="0">
                <a:solidFill>
                  <a:srgbClr val="C00000"/>
                </a:solidFill>
                <a:cs typeface="B Tabassom" pitchFamily="2" charset="-78"/>
              </a:rPr>
              <a:t>   </a:t>
            </a:r>
            <a:r>
              <a:rPr lang="fa-IR" sz="5700" i="1" dirty="0" smtClean="0">
                <a:solidFill>
                  <a:srgbClr val="C00000"/>
                </a:solidFill>
                <a:cs typeface="B Tabassom" pitchFamily="2" charset="-78"/>
              </a:rPr>
              <a:t>موارد منع مصرف</a:t>
            </a:r>
          </a:p>
          <a:p>
            <a:pPr algn="just"/>
            <a:r>
              <a:rPr lang="fa-IR" sz="3300" dirty="0" smtClean="0">
                <a:cs typeface="B Kamran" pitchFamily="2" charset="-78"/>
              </a:rPr>
              <a:t>مصرف آن در افراد با بیماری کلیوی مزمن توصیه نمی گردد</a:t>
            </a:r>
            <a:r>
              <a:rPr lang="en-US" sz="3300" dirty="0" smtClean="0">
                <a:cs typeface="B Kamran" pitchFamily="2" charset="-78"/>
              </a:rPr>
              <a:t> . </a:t>
            </a:r>
            <a:endParaRPr lang="fa-IR" sz="3300" dirty="0" smtClean="0">
              <a:cs typeface="B Kamran" pitchFamily="2" charset="-78"/>
            </a:endParaRPr>
          </a:p>
          <a:p>
            <a:pPr algn="just">
              <a:buNone/>
            </a:pPr>
            <a:r>
              <a:rPr lang="en-US" sz="3300" dirty="0" smtClean="0">
                <a:cs typeface="B Kamran" pitchFamily="2" charset="-78"/>
              </a:rPr>
              <a:t/>
            </a:r>
            <a:br>
              <a:rPr lang="en-US" sz="3300" dirty="0" smtClean="0">
                <a:cs typeface="B Kamran" pitchFamily="2" charset="-78"/>
              </a:rPr>
            </a:br>
            <a:r>
              <a:rPr lang="fa-IR" sz="3300" dirty="0" smtClean="0">
                <a:cs typeface="B Kamran" pitchFamily="2" charset="-78"/>
              </a:rPr>
              <a:t>به دلیل عدم اطلاعات کافی ، از این دارو در دوران بارداری ، شیردهی و کودکان زیر 12 سال استفاده نگردد</a:t>
            </a:r>
            <a:r>
              <a:rPr lang="en-US" sz="3300" dirty="0" smtClean="0">
                <a:cs typeface="B Kamran" pitchFamily="2" charset="-78"/>
              </a:rPr>
              <a:t> .</a:t>
            </a:r>
            <a:endParaRPr lang="fa-IR" sz="3300" dirty="0" smtClean="0">
              <a:cs typeface="B Kamran" pitchFamily="2" charset="-78"/>
            </a:endParaRPr>
          </a:p>
          <a:p>
            <a:pPr algn="just">
              <a:buNone/>
            </a:pPr>
            <a:endParaRPr lang="en-US" sz="2800" dirty="0" smtClean="0">
              <a:cs typeface="B Kamran" pitchFamily="2" charset="-78"/>
            </a:endParaRPr>
          </a:p>
          <a:p>
            <a:pPr algn="just"/>
            <a:r>
              <a:rPr lang="en-US" sz="5700" i="1" dirty="0" smtClean="0">
                <a:solidFill>
                  <a:srgbClr val="C00000"/>
                </a:solidFill>
                <a:cs typeface="B Tabassom" pitchFamily="2" charset="-78"/>
              </a:rPr>
              <a:t>   </a:t>
            </a:r>
            <a:r>
              <a:rPr lang="fa-IR" sz="5700" i="1" dirty="0" smtClean="0">
                <a:solidFill>
                  <a:srgbClr val="C00000"/>
                </a:solidFill>
                <a:cs typeface="B Tabassom" pitchFamily="2" charset="-78"/>
              </a:rPr>
              <a:t>نکات قابل توصيه</a:t>
            </a:r>
          </a:p>
          <a:p>
            <a:pPr algn="just">
              <a:buNone/>
            </a:pPr>
            <a:r>
              <a:rPr lang="fa-IR" sz="3300" dirty="0" smtClean="0">
                <a:cs typeface="B Kamran" pitchFamily="2" charset="-78"/>
              </a:rPr>
              <a:t>به‌علت وجود ساپونین باعث التهاب دستگاه گوارش می‌شود. این گیاه با داروهای ضدانعقادی مانند ترکیبات کومارین تداخل دارد و سایر عوارض جانبی گزارش‌شده با این گیاه شوک، گرفتگی عضلانی، تهوع، استفراغ و کهیر می‌باشد</a:t>
            </a:r>
            <a:r>
              <a:rPr lang="en-US" sz="3300" dirty="0" smtClean="0">
                <a:cs typeface="B Kamran" pitchFamily="2" charset="-78"/>
              </a:rPr>
              <a:t>.</a:t>
            </a:r>
            <a:endParaRPr lang="fa-IR" sz="3300" dirty="0" smtClean="0">
              <a:cs typeface="B Kamran" pitchFamily="2" charset="-78"/>
            </a:endParaRPr>
          </a:p>
          <a:p>
            <a:endParaRPr lang="fa-IR" sz="2800" dirty="0">
              <a:cs typeface="B Kamran" pitchFamily="2" charset="-78"/>
            </a:endParaRPr>
          </a:p>
        </p:txBody>
      </p:sp>
      <p:pic>
        <p:nvPicPr>
          <p:cNvPr id="4" name="Picture 3" descr="H:\jelodarian\teknesian daruE\Aesculus_hippocastanum(01).jpg"/>
          <p:cNvPicPr>
            <a:picLocks noChangeAspect="1" noChangeArrowheads="1"/>
          </p:cNvPicPr>
          <p:nvPr/>
        </p:nvPicPr>
        <p:blipFill>
          <a:blip r:embed="rId2" cstate="print"/>
          <a:srcRect/>
          <a:stretch>
            <a:fillRect/>
          </a:stretch>
        </p:blipFill>
        <p:spPr bwMode="auto">
          <a:xfrm>
            <a:off x="214282" y="1928802"/>
            <a:ext cx="3238523" cy="24288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1"/>
          </p:nvPr>
        </p:nvGraphicFramePr>
        <p:xfrm>
          <a:off x="714348" y="285728"/>
          <a:ext cx="7772400" cy="3290316"/>
        </p:xfrm>
        <a:graphic>
          <a:graphicData uri="http://schemas.openxmlformats.org/drawingml/2006/table">
            <a:tbl>
              <a:tblPr rtl="1" firstRow="1" bandRow="1">
                <a:tableStyleId>{5C22544A-7EE6-4342-B048-85BDC9FD1C3A}</a:tableStyleId>
              </a:tblPr>
              <a:tblGrid>
                <a:gridCol w="4754530"/>
                <a:gridCol w="3017870"/>
              </a:tblGrid>
              <a:tr h="370840">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نام تجاری دارو</a:t>
                      </a:r>
                      <a:endParaRPr lang="en-US" sz="2100" dirty="0">
                        <a:latin typeface="Calibri"/>
                        <a:ea typeface="Calibri"/>
                        <a:cs typeface="B Lotus" pitchFamily="2" charset="-78"/>
                      </a:endParaRPr>
                    </a:p>
                  </a:txBody>
                  <a:tcPr marL="35983" marR="35983" marT="38100" marB="38100" anchor="ctr"/>
                </a:tc>
                <a:tc>
                  <a:txBody>
                    <a:bodyPr/>
                    <a:lstStyle/>
                    <a:p>
                      <a:pPr algn="ctr" rtl="1">
                        <a:lnSpc>
                          <a:spcPct val="115000"/>
                        </a:lnSpc>
                        <a:spcAft>
                          <a:spcPts val="0"/>
                        </a:spcAft>
                      </a:pPr>
                      <a:r>
                        <a:rPr lang="fa-IR" sz="2100" b="1" dirty="0">
                          <a:solidFill>
                            <a:srgbClr val="333333"/>
                          </a:solidFill>
                          <a:latin typeface="Calibri"/>
                          <a:ea typeface="Times New Roman"/>
                          <a:cs typeface="B Lotus" pitchFamily="2" charset="-78"/>
                        </a:rPr>
                        <a:t>تولیدکننده [</a:t>
                      </a:r>
                      <a:r>
                        <a:rPr lang="fa-IR" sz="2100" b="1" dirty="0" smtClean="0">
                          <a:solidFill>
                            <a:srgbClr val="333333"/>
                          </a:solidFill>
                          <a:latin typeface="Calibri"/>
                          <a:ea typeface="Times New Roman"/>
                          <a:cs typeface="B Lotus" pitchFamily="2" charset="-78"/>
                        </a:rPr>
                        <a:t>کشور</a:t>
                      </a:r>
                      <a:r>
                        <a:rPr lang="fa-IR" sz="2100" b="1" dirty="0">
                          <a:solidFill>
                            <a:srgbClr val="333333"/>
                          </a:solidFill>
                          <a:latin typeface="Times New Roman"/>
                          <a:ea typeface="Times New Roman"/>
                          <a:cs typeface="B Lotus" pitchFamily="2" charset="-78"/>
                        </a:rPr>
                        <a:t>]</a:t>
                      </a:r>
                      <a:endParaRPr lang="en-US" sz="21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قرص فیتوون 50میلی گرم</a:t>
                      </a:r>
                      <a:endParaRPr lang="en-US" sz="21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a:solidFill>
                            <a:srgbClr val="333333"/>
                          </a:solidFill>
                          <a:latin typeface="Calibri"/>
                          <a:ea typeface="Times New Roman"/>
                          <a:cs typeface="B Lotus" pitchFamily="2" charset="-78"/>
                        </a:rPr>
                        <a:t>داروسازی امین [ ایران ] </a:t>
                      </a:r>
                      <a:endParaRPr lang="en-US" sz="210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قرص روکشدار ونوویتال</a:t>
                      </a:r>
                      <a:endParaRPr lang="en-US" sz="21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dirty="0">
                          <a:solidFill>
                            <a:srgbClr val="284775"/>
                          </a:solidFill>
                          <a:latin typeface="Calibri"/>
                          <a:ea typeface="Times New Roman"/>
                          <a:cs typeface="B Lotus" pitchFamily="2" charset="-78"/>
                        </a:rPr>
                        <a:t>داروسازی دینه ایران(مجتمع صنایع) [ ایران ] </a:t>
                      </a:r>
                      <a:endParaRPr lang="en-US" sz="2100" dirty="0">
                        <a:latin typeface="Calibri"/>
                        <a:ea typeface="Calibri"/>
                        <a:cs typeface="B Lotus" pitchFamily="2" charset="-78"/>
                      </a:endParaRPr>
                    </a:p>
                  </a:txBody>
                  <a:tcPr marL="35983" marR="35983" marT="38100" marB="38100" anchor="ctr"/>
                </a:tc>
              </a:tr>
              <a:tr h="370840">
                <a:tc>
                  <a:txBody>
                    <a:bodyPr/>
                    <a:lstStyle/>
                    <a:p>
                      <a:pPr algn="just" rtl="1">
                        <a:lnSpc>
                          <a:spcPct val="115000"/>
                        </a:lnSpc>
                        <a:spcAft>
                          <a:spcPts val="0"/>
                        </a:spcAft>
                      </a:pPr>
                      <a:r>
                        <a:rPr lang="fa-IR" sz="2100" dirty="0">
                          <a:solidFill>
                            <a:srgbClr val="000000"/>
                          </a:solidFill>
                          <a:latin typeface="Calibri"/>
                          <a:ea typeface="Times New Roman"/>
                          <a:cs typeface="B Lotus" pitchFamily="2" charset="-78"/>
                        </a:rPr>
                        <a:t>قرص </a:t>
                      </a:r>
                      <a:r>
                        <a:rPr lang="fa-IR" sz="2100" dirty="0" smtClean="0">
                          <a:solidFill>
                            <a:srgbClr val="000000"/>
                          </a:solidFill>
                          <a:latin typeface="Calibri"/>
                          <a:ea typeface="Times New Roman"/>
                          <a:cs typeface="B Lotus" pitchFamily="2" charset="-78"/>
                        </a:rPr>
                        <a:t>ونوگل: </a:t>
                      </a:r>
                      <a:r>
                        <a:rPr lang="fa-IR" sz="2000" dirty="0" smtClean="0">
                          <a:cs typeface="B Tabassom" pitchFamily="2" charset="-78"/>
                        </a:rPr>
                        <a:t>درمان واريس سطحي وعميق وريدي،ادم پاها،فليپ،برطرف کننده درد واحساس سنگيني ناشي از نارسايي مزمن وريدي ودرمان </a:t>
                      </a:r>
                      <a:r>
                        <a:rPr lang="fa-IR" sz="2000" smtClean="0">
                          <a:cs typeface="B Tabassom" pitchFamily="2" charset="-78"/>
                        </a:rPr>
                        <a:t>کمکي هموروئيد</a:t>
                      </a:r>
                      <a:endParaRPr lang="fa-IR" sz="2000" dirty="0" smtClean="0">
                        <a:cs typeface="B Tabassom" pitchFamily="2" charset="-78"/>
                      </a:endParaRPr>
                    </a:p>
                  </a:txBody>
                  <a:tcPr marL="35983" marR="35983" marT="38100" marB="38100" anchor="ctr"/>
                </a:tc>
                <a:tc>
                  <a:txBody>
                    <a:bodyPr/>
                    <a:lstStyle/>
                    <a:p>
                      <a:pPr algn="r" rtl="1">
                        <a:lnSpc>
                          <a:spcPct val="115000"/>
                        </a:lnSpc>
                        <a:spcAft>
                          <a:spcPts val="0"/>
                        </a:spcAft>
                      </a:pPr>
                      <a:r>
                        <a:rPr lang="fa-IR" sz="2100" dirty="0">
                          <a:solidFill>
                            <a:srgbClr val="333333"/>
                          </a:solidFill>
                          <a:latin typeface="Calibri"/>
                          <a:ea typeface="Times New Roman"/>
                          <a:cs typeface="B Lotus" pitchFamily="2" charset="-78"/>
                        </a:rPr>
                        <a:t>داروسازی گل دارو [ ایران ] </a:t>
                      </a:r>
                      <a:endParaRPr lang="en-US" sz="21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100" dirty="0">
                          <a:solidFill>
                            <a:srgbClr val="000000"/>
                          </a:solidFill>
                          <a:latin typeface="Calibri"/>
                          <a:ea typeface="Times New Roman"/>
                          <a:cs typeface="B Lotus" pitchFamily="2" charset="-78"/>
                        </a:rPr>
                        <a:t>پماد ونوگل</a:t>
                      </a:r>
                      <a:endParaRPr lang="en-US" sz="21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100" dirty="0">
                          <a:solidFill>
                            <a:srgbClr val="284775"/>
                          </a:solidFill>
                          <a:latin typeface="Calibri"/>
                          <a:ea typeface="Times New Roman"/>
                          <a:cs typeface="B Lotus" pitchFamily="2" charset="-78"/>
                        </a:rPr>
                        <a:t>داروسازی گل دارو [ ایران ] </a:t>
                      </a:r>
                      <a:endParaRPr lang="en-US" sz="2100" dirty="0">
                        <a:latin typeface="Calibri"/>
                        <a:ea typeface="Calibri"/>
                        <a:cs typeface="B Lotus" pitchFamily="2" charset="-78"/>
                      </a:endParaRPr>
                    </a:p>
                  </a:txBody>
                  <a:tcPr marL="35983" marR="35983" marT="38100" marB="38100" anchor="ctr"/>
                </a:tc>
              </a:tr>
            </a:tbl>
          </a:graphicData>
        </a:graphic>
      </p:graphicFrame>
      <p:pic>
        <p:nvPicPr>
          <p:cNvPr id="15362" name="Picture 2" descr="H:\jelodarian\teknesian daruE\فيتوون.jpg"/>
          <p:cNvPicPr>
            <a:picLocks noChangeAspect="1" noChangeArrowheads="1"/>
          </p:cNvPicPr>
          <p:nvPr/>
        </p:nvPicPr>
        <p:blipFill>
          <a:blip r:embed="rId2" cstate="print"/>
          <a:srcRect/>
          <a:stretch>
            <a:fillRect/>
          </a:stretch>
        </p:blipFill>
        <p:spPr bwMode="auto">
          <a:xfrm>
            <a:off x="7000892" y="4214818"/>
            <a:ext cx="1285884" cy="19288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5363" name="Picture 3" descr="H:\jelodarian\teknesian daruE\ونوگل.jpg"/>
          <p:cNvPicPr>
            <a:picLocks noChangeAspect="1" noChangeArrowheads="1"/>
          </p:cNvPicPr>
          <p:nvPr/>
        </p:nvPicPr>
        <p:blipFill>
          <a:blip r:embed="rId3" cstate="print"/>
          <a:srcRect t="10514" b="19392"/>
          <a:stretch>
            <a:fillRect/>
          </a:stretch>
        </p:blipFill>
        <p:spPr bwMode="auto">
          <a:xfrm>
            <a:off x="3643306" y="4500570"/>
            <a:ext cx="2238375" cy="14287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5364" name="Picture 4" descr="H:\jelodarian\teknesian daruE\5862.jpg"/>
          <p:cNvPicPr>
            <a:picLocks noChangeAspect="1" noChangeArrowheads="1"/>
          </p:cNvPicPr>
          <p:nvPr/>
        </p:nvPicPr>
        <p:blipFill>
          <a:blip r:embed="rId4" cstate="print"/>
          <a:srcRect t="15555" b="17778"/>
          <a:stretch>
            <a:fillRect/>
          </a:stretch>
        </p:blipFill>
        <p:spPr bwMode="auto">
          <a:xfrm>
            <a:off x="857224" y="4143380"/>
            <a:ext cx="1785950" cy="21431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endParaRPr lang="fa-IR"/>
          </a:p>
        </p:txBody>
      </p:sp>
      <p:sp>
        <p:nvSpPr>
          <p:cNvPr id="4" name="Title 3"/>
          <p:cNvSpPr>
            <a:spLocks noGrp="1"/>
          </p:cNvSpPr>
          <p:nvPr>
            <p:ph type="ctrTitle"/>
          </p:nvPr>
        </p:nvSpPr>
        <p:spPr/>
        <p:txBody>
          <a:bodyPr>
            <a:normAutofit/>
          </a:bodyPr>
          <a:lstStyle/>
          <a:p>
            <a:r>
              <a:rPr lang="fa-IR" sz="8000" dirty="0" smtClean="0">
                <a:solidFill>
                  <a:srgbClr val="002060"/>
                </a:solidFill>
                <a:cs typeface="Far.Arash" pitchFamily="2" charset="-78"/>
              </a:rPr>
              <a:t>داروهاي گياهي 2</a:t>
            </a:r>
            <a:endParaRPr lang="fa-IR" sz="8000" dirty="0">
              <a:solidFill>
                <a:srgbClr val="002060"/>
              </a:solidFill>
              <a:cs typeface="Far.Arash" pitchFamily="2" charset="-78"/>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8662" y="142852"/>
            <a:ext cx="7772400" cy="1143000"/>
          </a:xfrm>
        </p:spPr>
        <p:txBody>
          <a:bodyPr>
            <a:noAutofit/>
          </a:bodyPr>
          <a:lstStyle/>
          <a:p>
            <a:pPr algn="ctr"/>
            <a:r>
              <a:rPr lang="fa-IR" sz="8800" b="1" dirty="0" smtClean="0">
                <a:solidFill>
                  <a:schemeClr val="accent1">
                    <a:lumMod val="75000"/>
                  </a:schemeClr>
                </a:solidFill>
                <a:cs typeface="Far.Narenj" pitchFamily="2" charset="-78"/>
              </a:rPr>
              <a:t>بادرنجبویه</a:t>
            </a:r>
            <a:r>
              <a:rPr lang="fa-IR" sz="7200" dirty="0" smtClean="0">
                <a:solidFill>
                  <a:schemeClr val="accent1">
                    <a:lumMod val="75000"/>
                  </a:schemeClr>
                </a:solidFill>
                <a:cs typeface="B Kamran" pitchFamily="2" charset="-78"/>
              </a:rPr>
              <a:t> </a:t>
            </a:r>
            <a:endParaRPr lang="fa-IR" sz="7200" dirty="0">
              <a:solidFill>
                <a:schemeClr val="accent1">
                  <a:lumMod val="75000"/>
                </a:schemeClr>
              </a:solidFill>
              <a:cs typeface="B Kamran" pitchFamily="2" charset="-78"/>
            </a:endParaRPr>
          </a:p>
        </p:txBody>
      </p:sp>
      <p:sp>
        <p:nvSpPr>
          <p:cNvPr id="3" name="Content Placeholder 2"/>
          <p:cNvSpPr>
            <a:spLocks noGrp="1"/>
          </p:cNvSpPr>
          <p:nvPr>
            <p:ph sz="quarter" idx="1"/>
          </p:nvPr>
        </p:nvSpPr>
        <p:spPr>
          <a:xfrm>
            <a:off x="214282" y="857232"/>
            <a:ext cx="8643998" cy="5715040"/>
          </a:xfrm>
        </p:spPr>
        <p:txBody>
          <a:bodyPr>
            <a:normAutofit fontScale="62500" lnSpcReduction="20000"/>
          </a:bodyPr>
          <a:lstStyle/>
          <a:p>
            <a:r>
              <a:rPr lang="en-US" sz="3400" dirty="0" smtClean="0">
                <a:cs typeface="B Kamran" pitchFamily="2" charset="-78"/>
              </a:rPr>
              <a:t> </a:t>
            </a:r>
            <a:r>
              <a:rPr lang="en-US" sz="9300" b="1" dirty="0" smtClean="0">
                <a:solidFill>
                  <a:srgbClr val="002060"/>
                </a:solidFill>
                <a:cs typeface="B Kamran" pitchFamily="2" charset="-78"/>
              </a:rPr>
              <a:t>  </a:t>
            </a:r>
            <a:r>
              <a:rPr lang="fa-IR" sz="9300" b="1" dirty="0" smtClean="0">
                <a:solidFill>
                  <a:srgbClr val="002060"/>
                </a:solidFill>
                <a:cs typeface="B Kamran" pitchFamily="2" charset="-78"/>
              </a:rPr>
              <a:t>موارد مصرف</a:t>
            </a:r>
            <a:endParaRPr lang="en-US" sz="3400" b="1" dirty="0" smtClean="0">
              <a:solidFill>
                <a:srgbClr val="002060"/>
              </a:solidFill>
              <a:cs typeface="B Kamran" pitchFamily="2" charset="-78"/>
            </a:endParaRPr>
          </a:p>
          <a:p>
            <a:pPr algn="just"/>
            <a:r>
              <a:rPr lang="fa-IR" sz="4500" dirty="0" smtClean="0">
                <a:cs typeface="B Kamran" pitchFamily="2" charset="-78"/>
              </a:rPr>
              <a:t>نام علمی گیاه:</a:t>
            </a:r>
            <a:r>
              <a:rPr lang="en-US" sz="4500" dirty="0" smtClean="0">
                <a:cs typeface="B Kamran" pitchFamily="2" charset="-78"/>
              </a:rPr>
              <a:t>Melissa </a:t>
            </a:r>
            <a:r>
              <a:rPr lang="en-US" sz="4500" dirty="0" err="1" smtClean="0">
                <a:cs typeface="B Kamran" pitchFamily="2" charset="-78"/>
              </a:rPr>
              <a:t>Officinalis</a:t>
            </a:r>
            <a:r>
              <a:rPr lang="en-US" sz="4500" dirty="0" smtClean="0">
                <a:cs typeface="B Kamran" pitchFamily="2" charset="-78"/>
              </a:rPr>
              <a:t> </a:t>
            </a:r>
          </a:p>
          <a:p>
            <a:pPr algn="just">
              <a:buNone/>
            </a:pPr>
            <a:r>
              <a:rPr lang="en-US" sz="4500" dirty="0" smtClean="0">
                <a:cs typeface="B Kamran" pitchFamily="2" charset="-78"/>
              </a:rPr>
              <a:t/>
            </a:r>
            <a:br>
              <a:rPr lang="en-US" sz="4500" dirty="0" smtClean="0">
                <a:cs typeface="B Kamran" pitchFamily="2" charset="-78"/>
              </a:rPr>
            </a:br>
            <a:r>
              <a:rPr lang="fa-IR" sz="4500" dirty="0" smtClean="0">
                <a:cs typeface="B Kamran" pitchFamily="2" charset="-78"/>
              </a:rPr>
              <a:t>گیاه بادرنجبویه در پزشکی موارد مصرف متعددی دارد. بعضی از این موارد مصرف خوراکی عبارتند از: </a:t>
            </a:r>
          </a:p>
          <a:p>
            <a:pPr algn="just">
              <a:buNone/>
            </a:pPr>
            <a:r>
              <a:rPr lang="fa-IR" sz="4500" dirty="0" smtClean="0">
                <a:cs typeface="B Kamran" pitchFamily="2" charset="-78"/>
              </a:rPr>
              <a:t>اضطراب، بی خوابی، سوء هاضمه، تهوع، نفخ، بیش فعالی،دیسمنوره، سردرد، دندان درد، عفونت، آلزایمر، روماتیسم، فشارخون بالا، کولیک</a:t>
            </a:r>
            <a:r>
              <a:rPr lang="en-US" sz="4500" dirty="0" smtClean="0">
                <a:cs typeface="B Kamran" pitchFamily="2" charset="-78"/>
              </a:rPr>
              <a:t> . </a:t>
            </a:r>
            <a:endParaRPr lang="fa-IR" sz="4500" dirty="0" smtClean="0">
              <a:cs typeface="B Kamran" pitchFamily="2" charset="-78"/>
            </a:endParaRPr>
          </a:p>
          <a:p>
            <a:pPr algn="just">
              <a:buNone/>
            </a:pPr>
            <a:r>
              <a:rPr lang="fa-IR" sz="4500" b="1" dirty="0" smtClean="0">
                <a:solidFill>
                  <a:srgbClr val="C00000"/>
                </a:solidFill>
                <a:cs typeface="B Kamran" pitchFamily="2" charset="-78"/>
              </a:rPr>
              <a:t>مصرف تنفسی:</a:t>
            </a:r>
          </a:p>
          <a:p>
            <a:pPr algn="just">
              <a:buNone/>
            </a:pPr>
            <a:r>
              <a:rPr lang="fa-IR" sz="4500" dirty="0" smtClean="0">
                <a:cs typeface="B Kamran" pitchFamily="2" charset="-78"/>
              </a:rPr>
              <a:t> در درمان آلزایمر</a:t>
            </a:r>
            <a:r>
              <a:rPr lang="en-US" sz="4500" dirty="0" smtClean="0">
                <a:cs typeface="B Kamran" pitchFamily="2" charset="-78"/>
              </a:rPr>
              <a:t> </a:t>
            </a:r>
            <a:endParaRPr lang="fa-IR" sz="4500" dirty="0" smtClean="0">
              <a:cs typeface="B Kamran" pitchFamily="2" charset="-78"/>
            </a:endParaRPr>
          </a:p>
          <a:p>
            <a:pPr algn="just">
              <a:buNone/>
            </a:pPr>
            <a:r>
              <a:rPr lang="fa-IR" sz="4500" b="1" dirty="0" smtClean="0">
                <a:solidFill>
                  <a:srgbClr val="C00000"/>
                </a:solidFill>
                <a:cs typeface="B Kamran" pitchFamily="2" charset="-78"/>
              </a:rPr>
              <a:t>موضعی: </a:t>
            </a:r>
            <a:r>
              <a:rPr lang="fa-IR" sz="4500" dirty="0" smtClean="0">
                <a:cs typeface="B Kamran" pitchFamily="2" charset="-78"/>
              </a:rPr>
              <a:t>در درمان تبخال، کمپرس زخم های جراحی(روغن های آروماتیک اثرات فوق العاده ای بر روی زخم ها دارند. از این جهت که این روغن ها اکسیژن ناچیزی دارند و باکتری های هوازی به اکسژن زیادی احتیاج دارند.)،بی حس کننده موضعی، نیش حشرات</a:t>
            </a:r>
            <a:r>
              <a:rPr lang="en-US" sz="4500" dirty="0" smtClean="0">
                <a:cs typeface="B Kamran" pitchFamily="2" charset="-78"/>
              </a:rPr>
              <a:t>. </a:t>
            </a:r>
            <a:endParaRPr lang="fa-IR" sz="4500" dirty="0" smtClean="0">
              <a:cs typeface="B Kamran" pitchFamily="2" charset="-7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571474" y="285728"/>
          <a:ext cx="8322351" cy="5392597"/>
        </p:xfrm>
        <a:graphic>
          <a:graphicData uri="http://schemas.openxmlformats.org/drawingml/2006/table">
            <a:tbl>
              <a:tblPr rtl="1" firstRow="1" bandRow="1">
                <a:tableStyleId>{5C22544A-7EE6-4342-B048-85BDC9FD1C3A}</a:tableStyleId>
              </a:tblPr>
              <a:tblGrid>
                <a:gridCol w="5636077"/>
                <a:gridCol w="2686274"/>
              </a:tblGrid>
              <a:tr h="586182">
                <a:tc>
                  <a:txBody>
                    <a:bodyPr/>
                    <a:lstStyle/>
                    <a:p>
                      <a:pPr rtl="1"/>
                      <a:r>
                        <a:rPr lang="fa-IR" sz="2400" dirty="0" smtClean="0">
                          <a:cs typeface="B Lotus" pitchFamily="2" charset="-78"/>
                        </a:rPr>
                        <a:t>نام تجاري دارو</a:t>
                      </a:r>
                      <a:endParaRPr lang="fa-IR" sz="2400" dirty="0">
                        <a:cs typeface="B Lotus" pitchFamily="2" charset="-78"/>
                      </a:endParaRPr>
                    </a:p>
                  </a:txBody>
                  <a:tcPr/>
                </a:tc>
                <a:tc>
                  <a:txBody>
                    <a:bodyPr/>
                    <a:lstStyle/>
                    <a:p>
                      <a:pPr algn="ctr" rtl="1">
                        <a:lnSpc>
                          <a:spcPct val="115000"/>
                        </a:lnSpc>
                        <a:spcAft>
                          <a:spcPts val="0"/>
                        </a:spcAft>
                      </a:pPr>
                      <a:r>
                        <a:rPr lang="fa-IR" sz="2000" b="1" dirty="0">
                          <a:solidFill>
                            <a:srgbClr val="333333"/>
                          </a:solidFill>
                          <a:latin typeface="Calibri"/>
                          <a:ea typeface="Times New Roman"/>
                          <a:cs typeface="B Lotus" pitchFamily="2" charset="-78"/>
                        </a:rPr>
                        <a:t>تولیدکننده [</a:t>
                      </a:r>
                      <a:r>
                        <a:rPr lang="fa-IR" sz="2000" b="1" dirty="0" smtClean="0">
                          <a:solidFill>
                            <a:srgbClr val="333333"/>
                          </a:solidFill>
                          <a:latin typeface="Calibri"/>
                          <a:ea typeface="Times New Roman"/>
                          <a:cs typeface="B Lotus" pitchFamily="2" charset="-78"/>
                        </a:rPr>
                        <a:t>کشور</a:t>
                      </a:r>
                      <a:r>
                        <a:rPr lang="fa-IR" sz="2000" b="1" dirty="0" smtClean="0">
                          <a:solidFill>
                            <a:srgbClr val="333333"/>
                          </a:solidFill>
                          <a:latin typeface="Times New Roman"/>
                          <a:ea typeface="Times New Roman"/>
                          <a:cs typeface="B Lotus" pitchFamily="2" charset="-78"/>
                        </a:rPr>
                        <a:t>]</a:t>
                      </a:r>
                      <a:endParaRPr lang="en-US" sz="2000" dirty="0">
                        <a:latin typeface="Calibri"/>
                        <a:ea typeface="Calibri"/>
                        <a:cs typeface="B Lotus" pitchFamily="2" charset="-78"/>
                      </a:endParaRPr>
                    </a:p>
                  </a:txBody>
                  <a:tcPr marL="38100" marR="38100" marT="38100" marB="38100" anchor="ctr"/>
                </a:tc>
              </a:tr>
              <a:tr h="636985">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کرم موضعی پپرسین 0.075</a:t>
                      </a:r>
                      <a:r>
                        <a:rPr lang="en-US" sz="2400" dirty="0">
                          <a:solidFill>
                            <a:srgbClr val="000000"/>
                          </a:solidFill>
                          <a:latin typeface="Times New Roman"/>
                          <a:ea typeface="Times New Roman"/>
                          <a:cs typeface="B Lotus" pitchFamily="2" charset="-78"/>
                        </a:rPr>
                        <a:t>%</a:t>
                      </a:r>
                      <a:endParaRPr lang="en-US" sz="24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000" dirty="0">
                          <a:solidFill>
                            <a:srgbClr val="333333"/>
                          </a:solidFill>
                          <a:latin typeface="Calibri"/>
                          <a:ea typeface="Times New Roman"/>
                          <a:cs typeface="B Lotus" pitchFamily="2" charset="-78"/>
                        </a:rPr>
                        <a:t>داروسازی ابوریحان [ ایران ] </a:t>
                      </a:r>
                      <a:endParaRPr lang="en-US" sz="2000" dirty="0">
                        <a:latin typeface="Calibri"/>
                        <a:ea typeface="Calibri"/>
                        <a:cs typeface="B Lotus" pitchFamily="2" charset="-78"/>
                      </a:endParaRPr>
                    </a:p>
                  </a:txBody>
                  <a:tcPr marL="38100" marR="38100" marT="38100" marB="38100" anchor="ctr"/>
                </a:tc>
              </a:tr>
              <a:tr h="636985">
                <a:tc>
                  <a:txBody>
                    <a:bodyPr/>
                    <a:lstStyle/>
                    <a:p>
                      <a:pPr marL="0" marR="0" indent="0" algn="r" defTabSz="914400" rtl="1" eaLnBrk="1" fontAlgn="auto" latinLnBrk="0" hangingPunct="1">
                        <a:lnSpc>
                          <a:spcPct val="115000"/>
                        </a:lnSpc>
                        <a:spcBef>
                          <a:spcPts val="0"/>
                        </a:spcBef>
                        <a:spcAft>
                          <a:spcPts val="0"/>
                        </a:spcAft>
                        <a:buClrTx/>
                        <a:buSzTx/>
                        <a:buFontTx/>
                        <a:buNone/>
                        <a:tabLst/>
                        <a:defRPr/>
                      </a:pPr>
                      <a:r>
                        <a:rPr lang="fa-IR" sz="2400" dirty="0">
                          <a:solidFill>
                            <a:srgbClr val="000000"/>
                          </a:solidFill>
                          <a:latin typeface="Calibri"/>
                          <a:ea typeface="Times New Roman"/>
                          <a:cs typeface="B Lotus" pitchFamily="2" charset="-78"/>
                        </a:rPr>
                        <a:t>کرم کاپسایسین-ناژو 0.025</a:t>
                      </a:r>
                      <a:r>
                        <a:rPr lang="en-US" sz="2400" dirty="0" smtClean="0">
                          <a:solidFill>
                            <a:srgbClr val="000000"/>
                          </a:solidFill>
                          <a:latin typeface="Times New Roman"/>
                          <a:ea typeface="Times New Roman"/>
                          <a:cs typeface="B Lotus" pitchFamily="2" charset="-78"/>
                        </a:rPr>
                        <a:t>%</a:t>
                      </a:r>
                      <a:r>
                        <a:rPr lang="fa-IR" sz="2400" dirty="0" smtClean="0">
                          <a:solidFill>
                            <a:srgbClr val="000000"/>
                          </a:solidFill>
                          <a:latin typeface="Times New Roman"/>
                          <a:ea typeface="Times New Roman"/>
                          <a:cs typeface="B Lotus" pitchFamily="2" charset="-78"/>
                        </a:rPr>
                        <a:t>،</a:t>
                      </a:r>
                      <a:r>
                        <a:rPr lang="fa-IR" sz="2400" dirty="0" smtClean="0">
                          <a:solidFill>
                            <a:srgbClr val="000000"/>
                          </a:solidFill>
                          <a:latin typeface="Calibri"/>
                          <a:ea typeface="Times New Roman"/>
                          <a:cs typeface="B Lotus" pitchFamily="2" charset="-78"/>
                        </a:rPr>
                        <a:t> 0.075</a:t>
                      </a:r>
                      <a:r>
                        <a:rPr lang="en-US" sz="2400" dirty="0" smtClean="0">
                          <a:solidFill>
                            <a:srgbClr val="000000"/>
                          </a:solidFill>
                          <a:latin typeface="Times New Roman"/>
                          <a:ea typeface="Times New Roman"/>
                          <a:cs typeface="B Lotus" pitchFamily="2" charset="-78"/>
                        </a:rPr>
                        <a:t>%</a:t>
                      </a:r>
                      <a:endParaRPr lang="en-US" sz="2400" dirty="0" smtClean="0">
                        <a:latin typeface="Calibri"/>
                        <a:ea typeface="Calibri"/>
                        <a:cs typeface="B Lotus" pitchFamily="2" charset="-78"/>
                      </a:endParaRPr>
                    </a:p>
                    <a:p>
                      <a:pPr algn="r" rtl="1">
                        <a:lnSpc>
                          <a:spcPct val="115000"/>
                        </a:lnSpc>
                        <a:spcAft>
                          <a:spcPts val="0"/>
                        </a:spcAft>
                      </a:pPr>
                      <a:endParaRPr lang="en-US" sz="24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000" dirty="0">
                          <a:solidFill>
                            <a:srgbClr val="284775"/>
                          </a:solidFill>
                          <a:latin typeface="Calibri"/>
                          <a:ea typeface="Times New Roman"/>
                          <a:cs typeface="B Lotus" pitchFamily="2" charset="-78"/>
                        </a:rPr>
                        <a:t>داروسازی ایران ناژو [ ایران ] </a:t>
                      </a:r>
                      <a:endParaRPr lang="en-US" sz="2000" dirty="0">
                        <a:latin typeface="Calibri"/>
                        <a:ea typeface="Calibri"/>
                        <a:cs typeface="B Lotus" pitchFamily="2" charset="-78"/>
                      </a:endParaRPr>
                    </a:p>
                  </a:txBody>
                  <a:tcPr marL="38100" marR="38100" marT="38100" marB="38100" anchor="ctr"/>
                </a:tc>
              </a:tr>
              <a:tr h="1041451">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اسپری بینی </a:t>
                      </a:r>
                      <a:r>
                        <a:rPr lang="fa-IR" sz="2400" dirty="0" smtClean="0">
                          <a:solidFill>
                            <a:srgbClr val="000000"/>
                          </a:solidFill>
                          <a:latin typeface="Calibri"/>
                          <a:ea typeface="Times New Roman"/>
                          <a:cs typeface="B Lotus" pitchFamily="2" charset="-78"/>
                        </a:rPr>
                        <a:t>آلرگل:</a:t>
                      </a:r>
                      <a:r>
                        <a:rPr lang="fa-IR" sz="2400" dirty="0" smtClean="0">
                          <a:cs typeface="B Kamran" pitchFamily="2" charset="-78"/>
                        </a:rPr>
                        <a:t>برطرف كننده حساسيت فصلي، آبريزش بيني، سردرد سينوسي، گرفتگي سينوسها و عطسه</a:t>
                      </a:r>
                      <a:endParaRPr lang="en-US" sz="2400" dirty="0" smtClean="0">
                        <a:cs typeface="B Kamran" pitchFamily="2" charset="-78"/>
                      </a:endParaRPr>
                    </a:p>
                    <a:p>
                      <a:pPr algn="r" rtl="1">
                        <a:lnSpc>
                          <a:spcPct val="115000"/>
                        </a:lnSpc>
                        <a:spcAft>
                          <a:spcPts val="0"/>
                        </a:spcAft>
                      </a:pPr>
                      <a:r>
                        <a:rPr lang="fa-IR" sz="2000" dirty="0" smtClean="0">
                          <a:cs typeface="B Tabassom" pitchFamily="2" charset="-78"/>
                        </a:rPr>
                        <a:t>كاپسائيسين، عصاره خشك گزنه ،اسانس رزماري، اسانس اكاليپتوس، منتول و ويتامين </a:t>
                      </a:r>
                      <a:r>
                        <a:rPr lang="en-US" sz="2000" dirty="0" smtClean="0">
                          <a:cs typeface="B Tabassom" pitchFamily="2" charset="-78"/>
                        </a:rPr>
                        <a:t>C</a:t>
                      </a:r>
                      <a:endParaRPr lang="en-US" sz="2000" dirty="0">
                        <a:latin typeface="Calibri"/>
                        <a:ea typeface="Calibri"/>
                        <a:cs typeface="B Tabassom" pitchFamily="2" charset="-78"/>
                      </a:endParaRPr>
                    </a:p>
                  </a:txBody>
                  <a:tcPr marL="38100" marR="38100" marT="38100" marB="38100" anchor="ctr"/>
                </a:tc>
                <a:tc>
                  <a:txBody>
                    <a:bodyPr/>
                    <a:lstStyle/>
                    <a:p>
                      <a:pPr algn="r" rtl="1">
                        <a:lnSpc>
                          <a:spcPct val="115000"/>
                        </a:lnSpc>
                        <a:spcAft>
                          <a:spcPts val="0"/>
                        </a:spcAft>
                      </a:pPr>
                      <a:r>
                        <a:rPr lang="fa-IR" sz="2000" dirty="0">
                          <a:solidFill>
                            <a:srgbClr val="284775"/>
                          </a:solidFill>
                          <a:latin typeface="Calibri"/>
                          <a:ea typeface="Times New Roman"/>
                          <a:cs typeface="B Lotus" pitchFamily="2" charset="-78"/>
                        </a:rPr>
                        <a:t>داروسازی گل دارو [ ایران ] </a:t>
                      </a:r>
                      <a:endParaRPr lang="en-US" sz="2000" dirty="0">
                        <a:latin typeface="Calibri"/>
                        <a:ea typeface="Calibri"/>
                        <a:cs typeface="B Lotus" pitchFamily="2" charset="-78"/>
                      </a:endParaRPr>
                    </a:p>
                  </a:txBody>
                  <a:tcPr marL="38100" marR="38100" marT="38100" marB="38100" anchor="ctr"/>
                </a:tc>
              </a:tr>
              <a:tr h="636985">
                <a:tc>
                  <a:txBody>
                    <a:bodyPr/>
                    <a:lstStyle/>
                    <a:p>
                      <a:pPr algn="r" rtl="1">
                        <a:lnSpc>
                          <a:spcPct val="115000"/>
                        </a:lnSpc>
                        <a:spcAft>
                          <a:spcPts val="0"/>
                        </a:spcAft>
                      </a:pPr>
                      <a:r>
                        <a:rPr lang="fa-IR" sz="2400">
                          <a:solidFill>
                            <a:srgbClr val="000000"/>
                          </a:solidFill>
                          <a:latin typeface="Calibri"/>
                          <a:ea typeface="Times New Roman"/>
                          <a:cs typeface="B Lotus" pitchFamily="2" charset="-78"/>
                        </a:rPr>
                        <a:t>پماد کاپسيان</a:t>
                      </a:r>
                      <a:endParaRPr lang="en-US" sz="24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000" dirty="0">
                          <a:solidFill>
                            <a:srgbClr val="333333"/>
                          </a:solidFill>
                          <a:latin typeface="Calibri"/>
                          <a:ea typeface="Times New Roman"/>
                          <a:cs typeface="B Lotus" pitchFamily="2" charset="-78"/>
                        </a:rPr>
                        <a:t>داروسازی گل دارو [ ایران ] </a:t>
                      </a:r>
                      <a:endParaRPr lang="en-US" sz="2000" dirty="0">
                        <a:latin typeface="Calibri"/>
                        <a:ea typeface="Calibri"/>
                        <a:cs typeface="B Lotus" pitchFamily="2" charset="-78"/>
                      </a:endParaRPr>
                    </a:p>
                  </a:txBody>
                  <a:tcPr marL="38100" marR="38100" marT="38100" marB="38100" anchor="ctr"/>
                </a:tc>
              </a:tr>
              <a:tr h="996509">
                <a:tc>
                  <a:txBody>
                    <a:bodyPr/>
                    <a:lstStyle/>
                    <a:p>
                      <a:pPr marL="0" marR="0" indent="0" algn="r" defTabSz="914400" rtl="1" eaLnBrk="1" fontAlgn="auto" latinLnBrk="0" hangingPunct="1">
                        <a:lnSpc>
                          <a:spcPct val="115000"/>
                        </a:lnSpc>
                        <a:spcBef>
                          <a:spcPts val="0"/>
                        </a:spcBef>
                        <a:spcAft>
                          <a:spcPts val="0"/>
                        </a:spcAft>
                        <a:buClrTx/>
                        <a:buSzTx/>
                        <a:buFontTx/>
                        <a:buNone/>
                        <a:tabLst/>
                        <a:defRPr/>
                      </a:pPr>
                      <a:r>
                        <a:rPr lang="fa-IR" sz="2400" dirty="0">
                          <a:solidFill>
                            <a:srgbClr val="000000"/>
                          </a:solidFill>
                          <a:latin typeface="Calibri"/>
                          <a:ea typeface="Times New Roman"/>
                          <a:cs typeface="B Lotus" pitchFamily="2" charset="-78"/>
                        </a:rPr>
                        <a:t>کرم </a:t>
                      </a:r>
                      <a:r>
                        <a:rPr lang="fa-IR" sz="2400" dirty="0" smtClean="0">
                          <a:solidFill>
                            <a:srgbClr val="000000"/>
                          </a:solidFill>
                          <a:latin typeface="Calibri"/>
                          <a:ea typeface="Times New Roman"/>
                          <a:cs typeface="B Lotus" pitchFamily="2" charset="-78"/>
                        </a:rPr>
                        <a:t>کاپسایسین-مدیفارم </a:t>
                      </a:r>
                      <a:r>
                        <a:rPr lang="fa-IR" sz="2400" kern="1200" dirty="0" smtClean="0">
                          <a:solidFill>
                            <a:schemeClr val="dk1"/>
                          </a:solidFill>
                          <a:latin typeface="+mn-lt"/>
                          <a:ea typeface="+mn-ea"/>
                          <a:cs typeface="B Lotus" pitchFamily="2" charset="-78"/>
                        </a:rPr>
                        <a:t>0.025</a:t>
                      </a:r>
                      <a:r>
                        <a:rPr lang="en-US" sz="2400" kern="1200" dirty="0" smtClean="0">
                          <a:solidFill>
                            <a:schemeClr val="dk1"/>
                          </a:solidFill>
                          <a:latin typeface="+mn-lt"/>
                          <a:ea typeface="+mn-ea"/>
                          <a:cs typeface="B Lotus" pitchFamily="2" charset="-78"/>
                        </a:rPr>
                        <a:t>%</a:t>
                      </a:r>
                      <a:r>
                        <a:rPr lang="fa-IR" sz="2400" dirty="0" smtClean="0">
                          <a:solidFill>
                            <a:srgbClr val="000000"/>
                          </a:solidFill>
                          <a:latin typeface="Calibri"/>
                          <a:ea typeface="Times New Roman"/>
                          <a:cs typeface="B Lotus" pitchFamily="2" charset="-78"/>
                        </a:rPr>
                        <a:t>، </a:t>
                      </a:r>
                      <a:r>
                        <a:rPr lang="fa-IR" sz="2400" dirty="0">
                          <a:solidFill>
                            <a:srgbClr val="000000"/>
                          </a:solidFill>
                          <a:latin typeface="Calibri"/>
                          <a:ea typeface="Times New Roman"/>
                          <a:cs typeface="B Lotus" pitchFamily="2" charset="-78"/>
                        </a:rPr>
                        <a:t>0.75</a:t>
                      </a:r>
                      <a:r>
                        <a:rPr lang="en-US" sz="2400" dirty="0">
                          <a:solidFill>
                            <a:srgbClr val="000000"/>
                          </a:solidFill>
                          <a:latin typeface="Times New Roman"/>
                          <a:ea typeface="Times New Roman"/>
                          <a:cs typeface="B Lotus" pitchFamily="2" charset="-78"/>
                        </a:rPr>
                        <a:t>%</a:t>
                      </a:r>
                      <a:endParaRPr lang="en-US" sz="24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000" dirty="0">
                          <a:solidFill>
                            <a:srgbClr val="284775"/>
                          </a:solidFill>
                          <a:latin typeface="Calibri"/>
                          <a:ea typeface="Times New Roman"/>
                          <a:cs typeface="B Lotus" pitchFamily="2" charset="-78"/>
                        </a:rPr>
                        <a:t>داروسازی کیش مدیفارم [ ایران ] </a:t>
                      </a:r>
                      <a:endParaRPr lang="en-US" sz="2000" dirty="0">
                        <a:latin typeface="Calibri"/>
                        <a:ea typeface="Calibri"/>
                        <a:cs typeface="B Lotus" pitchFamily="2" charset="-78"/>
                      </a:endParaRPr>
                    </a:p>
                  </a:txBody>
                  <a:tcPr marL="38100" marR="38100" marT="38100" marB="38100" anchor="ctr"/>
                </a:tc>
              </a:tr>
            </a:tbl>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85720" y="357166"/>
            <a:ext cx="8572560" cy="6215106"/>
          </a:xfrm>
        </p:spPr>
        <p:txBody>
          <a:bodyPr>
            <a:normAutofit fontScale="92500" lnSpcReduction="20000"/>
          </a:bodyPr>
          <a:lstStyle/>
          <a:p>
            <a:pPr algn="just">
              <a:buFont typeface="Arial" pitchFamily="34" charset="0"/>
              <a:buChar char="•"/>
            </a:pPr>
            <a:r>
              <a:rPr lang="fa-IR" sz="6400" b="1" dirty="0" smtClean="0">
                <a:solidFill>
                  <a:srgbClr val="C00000"/>
                </a:solidFill>
                <a:cs typeface="Far.Narenj" pitchFamily="2" charset="-78"/>
              </a:rPr>
              <a:t>مقدار مصرف:</a:t>
            </a:r>
          </a:p>
          <a:p>
            <a:pPr algn="just">
              <a:buNone/>
            </a:pPr>
            <a:r>
              <a:rPr lang="fa-IR" sz="3300" dirty="0" smtClean="0">
                <a:cs typeface="B Kamran" pitchFamily="2" charset="-78"/>
              </a:rPr>
              <a:t>چای/کپسول/پودر: 1.5 تا 4.5 گرم پودر خشک </a:t>
            </a:r>
          </a:p>
          <a:p>
            <a:pPr algn="just">
              <a:buNone/>
            </a:pPr>
            <a:r>
              <a:rPr lang="fa-IR" sz="3300" dirty="0" smtClean="0">
                <a:cs typeface="B Kamran" pitchFamily="2" charset="-78"/>
              </a:rPr>
              <a:t>بصورت دم کرده 3 بار در روز</a:t>
            </a:r>
            <a:r>
              <a:rPr lang="en-US" sz="3300" dirty="0" smtClean="0">
                <a:cs typeface="B Kamran" pitchFamily="2" charset="-78"/>
              </a:rPr>
              <a:t>. </a:t>
            </a:r>
            <a:endParaRPr lang="fa-IR" sz="3300" dirty="0" smtClean="0">
              <a:cs typeface="B Kamran" pitchFamily="2" charset="-78"/>
            </a:endParaRPr>
          </a:p>
          <a:p>
            <a:pPr algn="just">
              <a:buNone/>
            </a:pPr>
            <a:r>
              <a:rPr lang="fa-IR" sz="3300" dirty="0" smtClean="0">
                <a:cs typeface="B Kamran" pitchFamily="2" charset="-78"/>
              </a:rPr>
              <a:t>کرم: عصاره 1 به 70 دو تا چهار بار در روز </a:t>
            </a:r>
          </a:p>
          <a:p>
            <a:pPr algn="just">
              <a:buNone/>
            </a:pPr>
            <a:r>
              <a:rPr lang="fa-IR" sz="3300" dirty="0" smtClean="0">
                <a:cs typeface="B Kamran" pitchFamily="2" charset="-78"/>
              </a:rPr>
              <a:t>در محل ضایعه</a:t>
            </a:r>
            <a:r>
              <a:rPr lang="en-US" sz="3300" dirty="0" smtClean="0">
                <a:cs typeface="B Kamran" pitchFamily="2" charset="-78"/>
              </a:rPr>
              <a:t>.. </a:t>
            </a:r>
            <a:endParaRPr lang="fa-IR" sz="3300" dirty="0" smtClean="0">
              <a:cs typeface="B Kamran" pitchFamily="2" charset="-78"/>
            </a:endParaRPr>
          </a:p>
          <a:p>
            <a:pPr algn="just">
              <a:buNone/>
            </a:pPr>
            <a:r>
              <a:rPr lang="fa-IR" sz="3300" b="1" dirty="0" smtClean="0">
                <a:solidFill>
                  <a:srgbClr val="C00000"/>
                </a:solidFill>
                <a:cs typeface="B Kamran" pitchFamily="2" charset="-78"/>
              </a:rPr>
              <a:t>تنتور:</a:t>
            </a:r>
            <a:r>
              <a:rPr lang="fa-IR" sz="3300" dirty="0" smtClean="0">
                <a:cs typeface="B Kamran" pitchFamily="2" charset="-78"/>
              </a:rPr>
              <a:t>1 تا 3 میلی لیتر 3 بار در روز</a:t>
            </a:r>
            <a:r>
              <a:rPr lang="en-US" sz="3300" dirty="0" smtClean="0">
                <a:cs typeface="B Kamran" pitchFamily="2" charset="-78"/>
              </a:rPr>
              <a:t> </a:t>
            </a:r>
            <a:endParaRPr lang="fa-IR" sz="3300" dirty="0" smtClean="0">
              <a:cs typeface="B Kamran" pitchFamily="2" charset="-78"/>
            </a:endParaRPr>
          </a:p>
          <a:p>
            <a:pPr algn="just">
              <a:buNone/>
            </a:pPr>
            <a:r>
              <a:rPr lang="fa-IR" sz="3300" dirty="0" smtClean="0">
                <a:cs typeface="B Kamran" pitchFamily="2" charset="-78"/>
              </a:rPr>
              <a:t>عصاره غلیظ شده: 60 قطره روزانه</a:t>
            </a:r>
            <a:r>
              <a:rPr lang="en-US" sz="3300" dirty="0" smtClean="0">
                <a:cs typeface="B Kamran" pitchFamily="2" charset="-78"/>
              </a:rPr>
              <a:t> </a:t>
            </a:r>
            <a:endParaRPr lang="fa-IR" sz="3300" dirty="0" smtClean="0">
              <a:cs typeface="B Kamran" pitchFamily="2" charset="-78"/>
            </a:endParaRPr>
          </a:p>
          <a:p>
            <a:pPr algn="just">
              <a:buNone/>
            </a:pPr>
            <a:r>
              <a:rPr lang="fa-IR" sz="3300" dirty="0" smtClean="0">
                <a:cs typeface="B Kamran" pitchFamily="2" charset="-78"/>
              </a:rPr>
              <a:t>اسانس: استنشاق</a:t>
            </a:r>
            <a:endParaRPr lang="fa-IR" sz="2800" dirty="0" smtClean="0">
              <a:cs typeface="B Kamran" pitchFamily="2" charset="-78"/>
            </a:endParaRPr>
          </a:p>
          <a:p>
            <a:r>
              <a:rPr lang="en-US" sz="2800" dirty="0" smtClean="0">
                <a:cs typeface="B Kamran" pitchFamily="2" charset="-78"/>
              </a:rPr>
              <a:t>   </a:t>
            </a:r>
            <a:r>
              <a:rPr lang="fa-IR" sz="6400" b="1" dirty="0" smtClean="0">
                <a:solidFill>
                  <a:srgbClr val="C00000"/>
                </a:solidFill>
                <a:cs typeface="Far.Narenj" pitchFamily="2" charset="-78"/>
              </a:rPr>
              <a:t>مکانیسم اثر:</a:t>
            </a:r>
            <a:r>
              <a:rPr lang="en-US" sz="2800" dirty="0" smtClean="0">
                <a:cs typeface="B Kamran" pitchFamily="2" charset="-78"/>
              </a:rPr>
              <a:t/>
            </a:r>
            <a:br>
              <a:rPr lang="en-US" sz="2800" dirty="0" smtClean="0">
                <a:cs typeface="B Kamran" pitchFamily="2" charset="-78"/>
              </a:rPr>
            </a:br>
            <a:r>
              <a:rPr lang="fa-IR" sz="3300" dirty="0" smtClean="0">
                <a:cs typeface="B Kamran" pitchFamily="2" charset="-78"/>
              </a:rPr>
              <a:t>قسمت های مورد استفاده گیاه: برگ، روغن برگ که محتوی سیترونلول، سیترال و سیترونلال به همین دلیل به روغن بادرنجبویه لیمون بالم نیز گفته می شود</a:t>
            </a:r>
            <a:r>
              <a:rPr lang="en-US" sz="3300" dirty="0" smtClean="0">
                <a:cs typeface="B Kamran" pitchFamily="2" charset="-78"/>
              </a:rPr>
              <a:t>. </a:t>
            </a:r>
            <a:br>
              <a:rPr lang="en-US" sz="3300" dirty="0" smtClean="0">
                <a:cs typeface="B Kamran" pitchFamily="2" charset="-78"/>
              </a:rPr>
            </a:br>
            <a:r>
              <a:rPr lang="fa-IR" sz="3300" dirty="0" smtClean="0">
                <a:cs typeface="B Kamran" pitchFamily="2" charset="-78"/>
              </a:rPr>
              <a:t>ترکیبات شیمیایی آن: کافئیک اسید، انواع فلاونوئید، رزمارینیک اسید</a:t>
            </a:r>
            <a:r>
              <a:rPr lang="en-US" sz="3300" dirty="0" smtClean="0">
                <a:cs typeface="B Kamran" pitchFamily="2" charset="-78"/>
              </a:rPr>
              <a:t>.</a:t>
            </a:r>
            <a:endParaRPr lang="en-US" sz="2800" dirty="0" smtClean="0">
              <a:cs typeface="B Kamran" pitchFamily="2" charset="-78"/>
            </a:endParaRPr>
          </a:p>
        </p:txBody>
      </p:sp>
      <p:pic>
        <p:nvPicPr>
          <p:cNvPr id="2050" name="Picture 2" descr="I:\pictures\بادرنجبويه.jpg"/>
          <p:cNvPicPr>
            <a:picLocks noChangeAspect="1" noChangeArrowheads="1"/>
          </p:cNvPicPr>
          <p:nvPr/>
        </p:nvPicPr>
        <p:blipFill>
          <a:blip r:embed="rId2"/>
          <a:srcRect/>
          <a:stretch>
            <a:fillRect/>
          </a:stretch>
        </p:blipFill>
        <p:spPr bwMode="auto">
          <a:xfrm rot="20231875">
            <a:off x="575048" y="1086559"/>
            <a:ext cx="4000504" cy="3000378"/>
          </a:xfrm>
          <a:prstGeom prst="rect">
            <a:avLst/>
          </a:prstGeom>
          <a:noFill/>
          <a:ln>
            <a:solidFill>
              <a:schemeClr val="accent1"/>
            </a:solidFill>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a:cs typeface="B Kamran" pitchFamily="2" charset="-78"/>
            </a:endParaRPr>
          </a:p>
        </p:txBody>
      </p:sp>
      <p:graphicFrame>
        <p:nvGraphicFramePr>
          <p:cNvPr id="4" name="Content Placeholder 3"/>
          <p:cNvGraphicFramePr>
            <a:graphicFrameLocks noGrp="1"/>
          </p:cNvGraphicFramePr>
          <p:nvPr>
            <p:ph sz="quarter" idx="1"/>
          </p:nvPr>
        </p:nvGraphicFramePr>
        <p:xfrm>
          <a:off x="914400" y="1447800"/>
          <a:ext cx="7772400" cy="1490472"/>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نام تجاری دارو</a:t>
                      </a:r>
                      <a:endParaRPr lang="en-US" sz="4000" dirty="0">
                        <a:latin typeface="Calibri"/>
                        <a:ea typeface="Calibri"/>
                        <a:cs typeface="B Lotus" pitchFamily="2" charset="-78"/>
                      </a:endParaRPr>
                    </a:p>
                  </a:txBody>
                  <a:tcPr marL="35983" marR="35983" marT="38100" marB="38100" anchor="ctr"/>
                </a:tc>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تولیدکننده [</a:t>
                      </a:r>
                      <a:r>
                        <a:rPr lang="fa-IR" sz="2400" b="1" dirty="0" smtClean="0">
                          <a:solidFill>
                            <a:srgbClr val="333333"/>
                          </a:solidFill>
                          <a:latin typeface="Calibri"/>
                          <a:ea typeface="Times New Roman"/>
                          <a:cs typeface="B Lotus" pitchFamily="2" charset="-78"/>
                        </a:rPr>
                        <a:t>کشور</a:t>
                      </a:r>
                      <a:r>
                        <a:rPr lang="fa-IR" sz="2400" b="1" dirty="0">
                          <a:solidFill>
                            <a:srgbClr val="333333"/>
                          </a:solidFill>
                          <a:latin typeface="Times New Roman"/>
                          <a:ea typeface="Times New Roman"/>
                          <a:cs typeface="B Lotus" pitchFamily="2" charset="-78"/>
                        </a:rPr>
                        <a:t>]</a:t>
                      </a:r>
                      <a:endParaRPr lang="en-US" sz="40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ژل ملیسان 5 گرمی</a:t>
                      </a:r>
                      <a:endParaRPr lang="en-US" sz="40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400">
                          <a:solidFill>
                            <a:srgbClr val="333333"/>
                          </a:solidFill>
                          <a:latin typeface="Calibri"/>
                          <a:ea typeface="Times New Roman"/>
                          <a:cs typeface="B Lotus" pitchFamily="2" charset="-78"/>
                        </a:rPr>
                        <a:t>داروسازی گل دارو [ ایران ] </a:t>
                      </a:r>
                      <a:endParaRPr lang="en-US" sz="400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ژل مليسان 30 گرمی</a:t>
                      </a:r>
                      <a:endParaRPr lang="en-US" sz="40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گل دارو [ ایران ] </a:t>
                      </a:r>
                      <a:endParaRPr lang="en-US" sz="4000" dirty="0">
                        <a:latin typeface="Calibri"/>
                        <a:ea typeface="Calibri"/>
                        <a:cs typeface="B Lotus" pitchFamily="2" charset="-78"/>
                      </a:endParaRPr>
                    </a:p>
                  </a:txBody>
                  <a:tcPr marL="35983" marR="35983" marT="38100" marB="38100" anchor="ctr"/>
                </a:tc>
              </a:tr>
            </a:tbl>
          </a:graphicData>
        </a:graphic>
      </p:graphicFrame>
      <p:pic>
        <p:nvPicPr>
          <p:cNvPr id="1026" name="Picture 2" descr="I:\pictures\melisan.jpg"/>
          <p:cNvPicPr>
            <a:picLocks noChangeAspect="1" noChangeArrowheads="1"/>
          </p:cNvPicPr>
          <p:nvPr/>
        </p:nvPicPr>
        <p:blipFill>
          <a:blip r:embed="rId2"/>
          <a:srcRect/>
          <a:stretch>
            <a:fillRect/>
          </a:stretch>
        </p:blipFill>
        <p:spPr bwMode="auto">
          <a:xfrm>
            <a:off x="2928926" y="3643314"/>
            <a:ext cx="3352800" cy="2524125"/>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24" y="642918"/>
            <a:ext cx="7772400" cy="1143000"/>
          </a:xfrm>
        </p:spPr>
        <p:txBody>
          <a:bodyPr>
            <a:normAutofit fontScale="90000"/>
          </a:bodyPr>
          <a:lstStyle/>
          <a:p>
            <a:pPr algn="ctr"/>
            <a:r>
              <a:rPr lang="fa-IR" sz="12800" dirty="0" smtClean="0">
                <a:solidFill>
                  <a:srgbClr val="C00000"/>
                </a:solidFill>
                <a:latin typeface="B Arash"/>
                <a:cs typeface="Far.Arash" pitchFamily="2" charset="-78"/>
              </a:rPr>
              <a:t>نعنا</a:t>
            </a:r>
            <a:r>
              <a:rPr lang="fa-IR" b="1" dirty="0" smtClean="0">
                <a:solidFill>
                  <a:srgbClr val="C00000"/>
                </a:solidFill>
                <a:cs typeface="B Kamran" pitchFamily="2" charset="-78"/>
              </a:rPr>
              <a:t> </a:t>
            </a:r>
            <a:endParaRPr lang="fa-IR" b="1" dirty="0">
              <a:solidFill>
                <a:srgbClr val="C00000"/>
              </a:solidFill>
              <a:cs typeface="B Kamran" pitchFamily="2" charset="-78"/>
            </a:endParaRPr>
          </a:p>
        </p:txBody>
      </p:sp>
      <p:sp>
        <p:nvSpPr>
          <p:cNvPr id="3" name="Content Placeholder 2"/>
          <p:cNvSpPr>
            <a:spLocks noGrp="1"/>
          </p:cNvSpPr>
          <p:nvPr>
            <p:ph sz="quarter" idx="1"/>
          </p:nvPr>
        </p:nvSpPr>
        <p:spPr/>
        <p:txBody>
          <a:bodyPr/>
          <a:lstStyle/>
          <a:p>
            <a:r>
              <a:rPr lang="en-US" sz="3600" dirty="0" smtClean="0">
                <a:cs typeface="B Kamran" pitchFamily="2" charset="-78"/>
              </a:rPr>
              <a:t>   </a:t>
            </a:r>
            <a:r>
              <a:rPr lang="fa-IR" sz="4400" b="1" dirty="0" smtClean="0">
                <a:solidFill>
                  <a:srgbClr val="002060"/>
                </a:solidFill>
                <a:cs typeface="B Kamran" pitchFamily="2" charset="-78"/>
              </a:rPr>
              <a:t>موارد مصرف</a:t>
            </a:r>
            <a:r>
              <a:rPr lang="en-US" sz="3600" dirty="0" smtClean="0">
                <a:cs typeface="B Kamran" pitchFamily="2" charset="-78"/>
              </a:rPr>
              <a:t/>
            </a:r>
            <a:br>
              <a:rPr lang="en-US" sz="3600" dirty="0" smtClean="0">
                <a:cs typeface="B Kamran" pitchFamily="2" charset="-78"/>
              </a:rPr>
            </a:br>
            <a:r>
              <a:rPr lang="fa-IR" sz="3600" dirty="0" smtClean="0">
                <a:cs typeface="B Kamran" pitchFamily="2" charset="-78"/>
              </a:rPr>
              <a:t>دم‌کرده برگ نعنا را برای تقویت و رفع نفخ معده و روده مصرف می‌کنند</a:t>
            </a:r>
            <a:r>
              <a:rPr lang="en-US" sz="3600" dirty="0" smtClean="0">
                <a:cs typeface="B Kamran" pitchFamily="2" charset="-78"/>
              </a:rPr>
              <a:t>. </a:t>
            </a:r>
            <a:br>
              <a:rPr lang="en-US" sz="3600" dirty="0" smtClean="0">
                <a:cs typeface="B Kamran" pitchFamily="2" charset="-78"/>
              </a:rPr>
            </a:br>
            <a:r>
              <a:rPr lang="fa-IR" sz="3600" dirty="0" smtClean="0">
                <a:cs typeface="B Kamran" pitchFamily="2" charset="-78"/>
              </a:rPr>
              <a:t>ضد اسپاسم و ضد نفخ</a:t>
            </a:r>
            <a:r>
              <a:rPr lang="en-US" sz="3600" dirty="0" smtClean="0">
                <a:cs typeface="B Kamran" pitchFamily="2" charset="-78"/>
              </a:rPr>
              <a:t>. </a:t>
            </a:r>
            <a:br>
              <a:rPr lang="en-US" sz="3600" dirty="0" smtClean="0">
                <a:cs typeface="B Kamran" pitchFamily="2" charset="-78"/>
              </a:rPr>
            </a:br>
            <a:r>
              <a:rPr lang="fa-IR" sz="3600" dirty="0" smtClean="0">
                <a:cs typeface="B Kamran" pitchFamily="2" charset="-78"/>
              </a:rPr>
              <a:t>بخور نعناع خاصیت ضدعفونی کنندگی دارد</a:t>
            </a:r>
            <a:r>
              <a:rPr lang="en-US" sz="3600" dirty="0" smtClean="0">
                <a:cs typeface="B Kamran" pitchFamily="2" charset="-78"/>
              </a:rPr>
              <a:t>.</a:t>
            </a:r>
            <a:br>
              <a:rPr lang="en-US" sz="3600" dirty="0" smtClean="0">
                <a:cs typeface="B Kamran" pitchFamily="2" charset="-78"/>
              </a:rPr>
            </a:br>
            <a:r>
              <a:rPr lang="en-US" sz="2800" dirty="0" smtClean="0">
                <a:cs typeface="B Kamran" pitchFamily="2" charset="-78"/>
              </a:rPr>
              <a:t/>
            </a:r>
            <a:br>
              <a:rPr lang="en-US" sz="2800" dirty="0" smtClean="0">
                <a:cs typeface="B Kamran" pitchFamily="2" charset="-78"/>
              </a:rPr>
            </a:br>
            <a:endParaRPr lang="en-US" sz="2800" dirty="0" smtClean="0">
              <a:cs typeface="B Kamran" pitchFamily="2" charset="-78"/>
            </a:endParaRPr>
          </a:p>
          <a:p>
            <a:endParaRPr lang="fa-IR" sz="2800" dirty="0">
              <a:cs typeface="B Kamran" pitchFamily="2" charset="-78"/>
            </a:endParaRPr>
          </a:p>
        </p:txBody>
      </p:sp>
      <p:pic>
        <p:nvPicPr>
          <p:cNvPr id="1026" name="Picture 2" descr="H:\jelodarian\teknesian daruE\pictures\نعنا.jpeg"/>
          <p:cNvPicPr>
            <a:picLocks noChangeAspect="1" noChangeArrowheads="1"/>
          </p:cNvPicPr>
          <p:nvPr/>
        </p:nvPicPr>
        <p:blipFill>
          <a:blip r:embed="rId2" cstate="print"/>
          <a:srcRect/>
          <a:stretch>
            <a:fillRect/>
          </a:stretch>
        </p:blipFill>
        <p:spPr bwMode="auto">
          <a:xfrm>
            <a:off x="3214678" y="4429132"/>
            <a:ext cx="3348656" cy="1785950"/>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a:cs typeface="B Kamran" pitchFamily="2" charset="-78"/>
            </a:endParaRPr>
          </a:p>
        </p:txBody>
      </p:sp>
      <p:graphicFrame>
        <p:nvGraphicFramePr>
          <p:cNvPr id="4" name="Content Placeholder 3"/>
          <p:cNvGraphicFramePr>
            <a:graphicFrameLocks noGrp="1"/>
          </p:cNvGraphicFramePr>
          <p:nvPr>
            <p:ph sz="quarter" idx="1"/>
          </p:nvPr>
        </p:nvGraphicFramePr>
        <p:xfrm>
          <a:off x="857224" y="714356"/>
          <a:ext cx="7772400" cy="3401568"/>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2800" b="1" dirty="0">
                          <a:solidFill>
                            <a:srgbClr val="333333"/>
                          </a:solidFill>
                          <a:latin typeface="Calibri"/>
                          <a:ea typeface="Times New Roman"/>
                          <a:cs typeface="B Lotus" pitchFamily="2" charset="-78"/>
                        </a:rPr>
                        <a:t>نام تجاری دارو</a:t>
                      </a:r>
                      <a:endParaRPr lang="en-US" sz="4400" dirty="0">
                        <a:latin typeface="Calibri"/>
                        <a:ea typeface="Calibri"/>
                        <a:cs typeface="B Lotus" pitchFamily="2" charset="-78"/>
                      </a:endParaRPr>
                    </a:p>
                  </a:txBody>
                  <a:tcPr marL="35983" marR="35983" marT="38100" marB="38100" anchor="ctr"/>
                </a:tc>
                <a:tc>
                  <a:txBody>
                    <a:bodyPr/>
                    <a:lstStyle/>
                    <a:p>
                      <a:pPr algn="ctr" rtl="1">
                        <a:lnSpc>
                          <a:spcPct val="115000"/>
                        </a:lnSpc>
                        <a:spcAft>
                          <a:spcPts val="0"/>
                        </a:spcAft>
                      </a:pPr>
                      <a:r>
                        <a:rPr lang="fa-IR" sz="2800" b="1" dirty="0">
                          <a:solidFill>
                            <a:srgbClr val="333333"/>
                          </a:solidFill>
                          <a:latin typeface="Calibri"/>
                          <a:ea typeface="Times New Roman"/>
                          <a:cs typeface="B Lotus" pitchFamily="2" charset="-78"/>
                        </a:rPr>
                        <a:t>تولیدکننده [</a:t>
                      </a:r>
                      <a:r>
                        <a:rPr lang="fa-IR" sz="2800" b="1" dirty="0" smtClean="0">
                          <a:solidFill>
                            <a:srgbClr val="333333"/>
                          </a:solidFill>
                          <a:latin typeface="Calibri"/>
                          <a:ea typeface="Times New Roman"/>
                          <a:cs typeface="B Lotus" pitchFamily="2" charset="-78"/>
                        </a:rPr>
                        <a:t>کشور</a:t>
                      </a:r>
                      <a:r>
                        <a:rPr lang="fa-IR" sz="2800" b="1" dirty="0">
                          <a:solidFill>
                            <a:srgbClr val="333333"/>
                          </a:solidFill>
                          <a:latin typeface="Times New Roman"/>
                          <a:ea typeface="Times New Roman"/>
                          <a:cs typeface="B Lotus" pitchFamily="2" charset="-78"/>
                        </a:rPr>
                        <a:t>]</a:t>
                      </a:r>
                      <a:endParaRPr lang="en-US" sz="44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800" dirty="0">
                          <a:solidFill>
                            <a:srgbClr val="000000"/>
                          </a:solidFill>
                          <a:latin typeface="Calibri"/>
                          <a:ea typeface="Times New Roman"/>
                          <a:cs typeface="B Lotus" pitchFamily="2" charset="-78"/>
                        </a:rPr>
                        <a:t>قطره کارمینت</a:t>
                      </a:r>
                      <a:endParaRPr lang="en-US" sz="44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800">
                          <a:solidFill>
                            <a:srgbClr val="333333"/>
                          </a:solidFill>
                          <a:latin typeface="Calibri"/>
                          <a:ea typeface="Times New Roman"/>
                          <a:cs typeface="B Lotus" pitchFamily="2" charset="-78"/>
                        </a:rPr>
                        <a:t>داروسازی پور سینا [ ایران ] </a:t>
                      </a:r>
                      <a:endParaRPr lang="en-US" sz="44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800" dirty="0">
                          <a:solidFill>
                            <a:srgbClr val="000000"/>
                          </a:solidFill>
                          <a:latin typeface="Calibri"/>
                          <a:ea typeface="Times New Roman"/>
                          <a:cs typeface="B Lotus" pitchFamily="2" charset="-78"/>
                        </a:rPr>
                        <a:t>قطره پرسیکا</a:t>
                      </a:r>
                      <a:endParaRPr lang="en-US" sz="44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800">
                          <a:solidFill>
                            <a:srgbClr val="284775"/>
                          </a:solidFill>
                          <a:latin typeface="Calibri"/>
                          <a:ea typeface="Times New Roman"/>
                          <a:cs typeface="B Lotus" pitchFamily="2" charset="-78"/>
                        </a:rPr>
                        <a:t>داروسازی پور سینا [ ایران ] </a:t>
                      </a:r>
                      <a:endParaRPr lang="en-US" sz="44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800" dirty="0">
                          <a:solidFill>
                            <a:srgbClr val="000000"/>
                          </a:solidFill>
                          <a:latin typeface="Calibri"/>
                          <a:ea typeface="Times New Roman"/>
                          <a:cs typeface="B Lotus" pitchFamily="2" charset="-78"/>
                        </a:rPr>
                        <a:t>محلول استاپ اسنورینگ</a:t>
                      </a:r>
                      <a:endParaRPr lang="en-US" sz="44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800">
                          <a:solidFill>
                            <a:srgbClr val="333333"/>
                          </a:solidFill>
                          <a:latin typeface="Calibri"/>
                          <a:ea typeface="Times New Roman"/>
                          <a:cs typeface="B Lotus" pitchFamily="2" charset="-78"/>
                        </a:rPr>
                        <a:t>داروسازی گل دارو [ ایران ] </a:t>
                      </a:r>
                      <a:endParaRPr lang="en-US" sz="44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800" dirty="0">
                          <a:solidFill>
                            <a:srgbClr val="000000"/>
                          </a:solidFill>
                          <a:latin typeface="Calibri"/>
                          <a:ea typeface="Times New Roman"/>
                          <a:cs typeface="B Lotus" pitchFamily="2" charset="-78"/>
                        </a:rPr>
                        <a:t>قطره ضد نفخ</a:t>
                      </a:r>
                      <a:endParaRPr lang="en-US" sz="44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800">
                          <a:solidFill>
                            <a:srgbClr val="284775"/>
                          </a:solidFill>
                          <a:latin typeface="Calibri"/>
                          <a:ea typeface="Times New Roman"/>
                          <a:cs typeface="B Lotus" pitchFamily="2" charset="-78"/>
                        </a:rPr>
                        <a:t>داروسازی گیاه اسانس [ ایران ] </a:t>
                      </a:r>
                      <a:endParaRPr lang="en-US" sz="44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800" dirty="0">
                          <a:solidFill>
                            <a:srgbClr val="000000"/>
                          </a:solidFill>
                          <a:latin typeface="Calibri"/>
                          <a:ea typeface="Times New Roman"/>
                          <a:cs typeface="B Lotus" pitchFamily="2" charset="-78"/>
                        </a:rPr>
                        <a:t>ژل هات آیس</a:t>
                      </a:r>
                      <a:endParaRPr lang="en-US" sz="44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800" dirty="0">
                          <a:solidFill>
                            <a:srgbClr val="333333"/>
                          </a:solidFill>
                          <a:latin typeface="Calibri"/>
                          <a:ea typeface="Times New Roman"/>
                          <a:cs typeface="B Lotus" pitchFamily="2" charset="-78"/>
                        </a:rPr>
                        <a:t>داروسازی گیاه اسانس [ ایران ] </a:t>
                      </a:r>
                      <a:endParaRPr lang="en-US" sz="4400" dirty="0">
                        <a:latin typeface="Calibri"/>
                        <a:ea typeface="Calibri"/>
                        <a:cs typeface="B Lotus" pitchFamily="2" charset="-78"/>
                      </a:endParaRPr>
                    </a:p>
                  </a:txBody>
                  <a:tcPr marL="35983" marR="35983" marT="38100" marB="38100" anchor="ctr"/>
                </a:tc>
              </a:tr>
            </a:tbl>
          </a:graphicData>
        </a:graphic>
      </p:graphicFrame>
      <p:pic>
        <p:nvPicPr>
          <p:cNvPr id="2050" name="Picture 2" descr="H:\jelodarian\teknesian daruE\pictures\كارمينت.JPG"/>
          <p:cNvPicPr>
            <a:picLocks noChangeAspect="1" noChangeArrowheads="1"/>
          </p:cNvPicPr>
          <p:nvPr/>
        </p:nvPicPr>
        <p:blipFill>
          <a:blip r:embed="rId2" cstate="print"/>
          <a:srcRect/>
          <a:stretch>
            <a:fillRect/>
          </a:stretch>
        </p:blipFill>
        <p:spPr bwMode="auto">
          <a:xfrm rot="20429311">
            <a:off x="563136" y="3859214"/>
            <a:ext cx="2143125" cy="2457450"/>
          </a:xfrm>
          <a:prstGeom prst="rect">
            <a:avLst/>
          </a:prstGeom>
          <a:noFill/>
        </p:spPr>
      </p:pic>
      <p:pic>
        <p:nvPicPr>
          <p:cNvPr id="2051" name="Picture 3" descr="H:\jelodarian\teknesian daruE\pictures\اسنورينگ.jpg"/>
          <p:cNvPicPr>
            <a:picLocks noChangeAspect="1" noChangeArrowheads="1"/>
          </p:cNvPicPr>
          <p:nvPr/>
        </p:nvPicPr>
        <p:blipFill>
          <a:blip r:embed="rId3" cstate="print"/>
          <a:srcRect/>
          <a:stretch>
            <a:fillRect/>
          </a:stretch>
        </p:blipFill>
        <p:spPr bwMode="auto">
          <a:xfrm rot="832760">
            <a:off x="3655199" y="3022508"/>
            <a:ext cx="2381250" cy="3367088"/>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8662" y="0"/>
            <a:ext cx="7772400" cy="1143000"/>
          </a:xfrm>
        </p:spPr>
        <p:txBody>
          <a:bodyPr>
            <a:normAutofit/>
          </a:bodyPr>
          <a:lstStyle/>
          <a:p>
            <a:pPr algn="ctr"/>
            <a:r>
              <a:rPr lang="fa-IR" sz="6600" b="1" dirty="0" smtClean="0">
                <a:solidFill>
                  <a:srgbClr val="C00000"/>
                </a:solidFill>
                <a:cs typeface="Far.Narenj" pitchFamily="2" charset="-78"/>
              </a:rPr>
              <a:t>صبرزرد </a:t>
            </a:r>
            <a:endParaRPr lang="fa-IR" sz="6600" b="1" dirty="0">
              <a:solidFill>
                <a:srgbClr val="C00000"/>
              </a:solidFill>
              <a:cs typeface="Far.Narenj" pitchFamily="2" charset="-78"/>
            </a:endParaRPr>
          </a:p>
        </p:txBody>
      </p:sp>
      <p:sp>
        <p:nvSpPr>
          <p:cNvPr id="3" name="Content Placeholder 2"/>
          <p:cNvSpPr>
            <a:spLocks noGrp="1"/>
          </p:cNvSpPr>
          <p:nvPr>
            <p:ph sz="quarter" idx="1"/>
          </p:nvPr>
        </p:nvSpPr>
        <p:spPr>
          <a:xfrm>
            <a:off x="500034" y="857232"/>
            <a:ext cx="8186766" cy="5786454"/>
          </a:xfrm>
        </p:spPr>
        <p:txBody>
          <a:bodyPr>
            <a:normAutofit/>
          </a:bodyPr>
          <a:lstStyle/>
          <a:p>
            <a:r>
              <a:rPr lang="en-US" sz="2800" dirty="0" smtClean="0">
                <a:cs typeface="B Kamran" pitchFamily="2" charset="-78"/>
              </a:rPr>
              <a:t>   </a:t>
            </a:r>
            <a:r>
              <a:rPr lang="fa-IR" sz="4000" b="1" dirty="0" smtClean="0">
                <a:solidFill>
                  <a:srgbClr val="002060"/>
                </a:solidFill>
                <a:cs typeface="B Kamran" pitchFamily="2" charset="-78"/>
              </a:rPr>
              <a:t>موارد مصرف</a:t>
            </a:r>
            <a:r>
              <a:rPr lang="en-US" sz="2800" dirty="0" smtClean="0">
                <a:cs typeface="B Kamran" pitchFamily="2" charset="-78"/>
              </a:rPr>
              <a:t/>
            </a:r>
            <a:br>
              <a:rPr lang="en-US" sz="2800" dirty="0" smtClean="0">
                <a:cs typeface="B Kamran" pitchFamily="2" charset="-78"/>
              </a:rPr>
            </a:br>
            <a:r>
              <a:rPr lang="fa-IR" sz="3200" dirty="0" smtClean="0">
                <a:cs typeface="B Kamran" pitchFamily="2" charset="-78"/>
              </a:rPr>
              <a:t>نام علمی گیاه:</a:t>
            </a:r>
            <a:r>
              <a:rPr lang="en-US" sz="3200" dirty="0" smtClean="0">
                <a:cs typeface="B Kamran" pitchFamily="2" charset="-78"/>
              </a:rPr>
              <a:t>Aloe </a:t>
            </a:r>
            <a:r>
              <a:rPr lang="en-US" sz="3200" dirty="0" err="1" smtClean="0">
                <a:cs typeface="B Kamran" pitchFamily="2" charset="-78"/>
              </a:rPr>
              <a:t>vera</a:t>
            </a:r>
            <a:r>
              <a:rPr lang="en-US" sz="3200" dirty="0" smtClean="0">
                <a:cs typeface="B Kamran" pitchFamily="2" charset="-78"/>
              </a:rPr>
              <a:t> </a:t>
            </a:r>
            <a:endParaRPr lang="fa-IR" sz="3200" dirty="0" smtClean="0">
              <a:cs typeface="B Kamran" pitchFamily="2" charset="-78"/>
            </a:endParaRPr>
          </a:p>
          <a:p>
            <a:pPr algn="just"/>
            <a:r>
              <a:rPr lang="fa-IR" sz="3200" dirty="0" smtClean="0">
                <a:cs typeface="B Kamran" pitchFamily="2" charset="-78"/>
              </a:rPr>
              <a:t>این گیاه واجد ویژگی‌های مهم درمانی از جمله </a:t>
            </a:r>
            <a:r>
              <a:rPr lang="fa-IR" sz="3200" b="1" dirty="0" smtClean="0">
                <a:solidFill>
                  <a:srgbClr val="FF0000"/>
                </a:solidFill>
                <a:cs typeface="B Kamran" pitchFamily="2" charset="-78"/>
              </a:rPr>
              <a:t>تقویت و تعدیل دستگاه ایمنی </a:t>
            </a:r>
            <a:r>
              <a:rPr lang="fa-IR" sz="3200" dirty="0" smtClean="0">
                <a:cs typeface="B Kamran" pitchFamily="2" charset="-78"/>
              </a:rPr>
              <a:t>بدن در بیماری‌های التهابی و ویروسی (مثل تبخال)، ترمیم </a:t>
            </a:r>
            <a:r>
              <a:rPr lang="fa-IR" sz="3200" b="1" dirty="0" smtClean="0">
                <a:solidFill>
                  <a:srgbClr val="FF0000"/>
                </a:solidFill>
                <a:cs typeface="B Kamran" pitchFamily="2" charset="-78"/>
              </a:rPr>
              <a:t>زخم</a:t>
            </a:r>
            <a:r>
              <a:rPr lang="fa-IR" sz="3200" dirty="0" smtClean="0">
                <a:cs typeface="B Kamran" pitchFamily="2" charset="-78"/>
              </a:rPr>
              <a:t>، ترمیم آسیب‌های ناشی از </a:t>
            </a:r>
            <a:r>
              <a:rPr lang="fa-IR" sz="3200" b="1" dirty="0" smtClean="0">
                <a:solidFill>
                  <a:srgbClr val="FF0000"/>
                </a:solidFill>
                <a:cs typeface="B Kamran" pitchFamily="2" charset="-78"/>
              </a:rPr>
              <a:t>سوختگی</a:t>
            </a:r>
            <a:r>
              <a:rPr lang="fa-IR" sz="3200" dirty="0" smtClean="0">
                <a:cs typeface="B Kamran" pitchFamily="2" charset="-78"/>
              </a:rPr>
              <a:t> و </a:t>
            </a:r>
            <a:r>
              <a:rPr lang="fa-IR" sz="3200" b="1" dirty="0" smtClean="0">
                <a:solidFill>
                  <a:srgbClr val="FF0000"/>
                </a:solidFill>
                <a:cs typeface="B Kamran" pitchFamily="2" charset="-78"/>
              </a:rPr>
              <a:t>ضدالتهاب</a:t>
            </a:r>
            <a:r>
              <a:rPr lang="fa-IR" sz="3200" dirty="0" smtClean="0">
                <a:cs typeface="B Kamran" pitchFamily="2" charset="-78"/>
              </a:rPr>
              <a:t> است. از جمله کاربردهای ژل آلوئه‌ورا، استفاده از آن در بیماری </a:t>
            </a:r>
            <a:r>
              <a:rPr lang="fa-IR" sz="3200" b="1" dirty="0" smtClean="0">
                <a:solidFill>
                  <a:srgbClr val="FF0000"/>
                </a:solidFill>
                <a:cs typeface="B Kamran" pitchFamily="2" charset="-78"/>
              </a:rPr>
              <a:t>برگشت اسید معده به مری </a:t>
            </a:r>
            <a:r>
              <a:rPr lang="fa-IR" sz="3200" dirty="0" smtClean="0">
                <a:cs typeface="B Kamran" pitchFamily="2" charset="-78"/>
              </a:rPr>
              <a:t>است. این بیماری به علت عدم کفایت اسفنکتر تحتانی مری ایجاد و برگشت محتویات اسیدی معده به مری بانی آسیب وارد آمدن به مخاط مری و نشانه‌هایی مانند سوزش سردل، سرفه‌های خشک، تنفس بدبو، خونریزی و زخم مری می‌شود. نحوه تاثیر ژل آلوئه‌ورا هنوز مشخص نیست</a:t>
            </a:r>
            <a:r>
              <a:rPr lang="en-US" sz="3200" dirty="0" smtClean="0">
                <a:cs typeface="B Kamran" pitchFamily="2" charset="-78"/>
              </a:rPr>
              <a:t>.</a:t>
            </a:r>
            <a:endParaRPr lang="fa-IR" sz="3200" dirty="0" smtClean="0">
              <a:cs typeface="B Kamran" pitchFamily="2" charset="-78"/>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dirty="0">
              <a:cs typeface="B Kamran" pitchFamily="2" charset="-78"/>
            </a:endParaRPr>
          </a:p>
        </p:txBody>
      </p:sp>
      <p:graphicFrame>
        <p:nvGraphicFramePr>
          <p:cNvPr id="4" name="Content Placeholder 3"/>
          <p:cNvGraphicFramePr>
            <a:graphicFrameLocks noGrp="1"/>
          </p:cNvGraphicFramePr>
          <p:nvPr>
            <p:ph sz="quarter" idx="1"/>
          </p:nvPr>
        </p:nvGraphicFramePr>
        <p:xfrm>
          <a:off x="914400" y="1447800"/>
          <a:ext cx="7772400" cy="1987296"/>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نام تجاری دارو</a:t>
                      </a:r>
                      <a:endParaRPr lang="en-US" sz="4000" dirty="0">
                        <a:latin typeface="Calibri"/>
                        <a:ea typeface="Calibri"/>
                        <a:cs typeface="B Lotus" pitchFamily="2" charset="-78"/>
                      </a:endParaRPr>
                    </a:p>
                  </a:txBody>
                  <a:tcPr marL="35983" marR="35983" marT="38100" marB="38100" anchor="ctr"/>
                </a:tc>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تولیدکننده [</a:t>
                      </a:r>
                      <a:r>
                        <a:rPr lang="fa-IR" sz="2400" b="1" dirty="0" smtClean="0">
                          <a:solidFill>
                            <a:srgbClr val="333333"/>
                          </a:solidFill>
                          <a:latin typeface="Calibri"/>
                          <a:ea typeface="Times New Roman"/>
                          <a:cs typeface="B Lotus" pitchFamily="2" charset="-78"/>
                        </a:rPr>
                        <a:t>کشور</a:t>
                      </a:r>
                      <a:r>
                        <a:rPr lang="fa-IR" sz="2400" b="1" dirty="0">
                          <a:solidFill>
                            <a:srgbClr val="333333"/>
                          </a:solidFill>
                          <a:latin typeface="Times New Roman"/>
                          <a:ea typeface="Times New Roman"/>
                          <a:cs typeface="B Lotus" pitchFamily="2" charset="-78"/>
                        </a:rPr>
                        <a:t>]</a:t>
                      </a:r>
                      <a:endParaRPr lang="en-US" sz="40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قرص آلوئه ورا ماسیما فورزا</a:t>
                      </a:r>
                      <a:endParaRPr lang="en-US" sz="40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en-US" sz="2400" dirty="0">
                          <a:solidFill>
                            <a:srgbClr val="333333"/>
                          </a:solidFill>
                          <a:latin typeface="Times New Roman"/>
                          <a:ea typeface="Times New Roman"/>
                          <a:cs typeface="B Lotus" pitchFamily="2" charset="-78"/>
                        </a:rPr>
                        <a:t>ESI</a:t>
                      </a:r>
                      <a:r>
                        <a:rPr lang="fa-IR" sz="2400" dirty="0">
                          <a:solidFill>
                            <a:srgbClr val="333333"/>
                          </a:solidFill>
                          <a:latin typeface="Calibri"/>
                          <a:ea typeface="Times New Roman"/>
                          <a:cs typeface="B Lotus" pitchFamily="2" charset="-78"/>
                        </a:rPr>
                        <a:t> </a:t>
                      </a:r>
                      <a:r>
                        <a:rPr lang="fa-IR" sz="2400" dirty="0" smtClean="0">
                          <a:solidFill>
                            <a:srgbClr val="333333"/>
                          </a:solidFill>
                          <a:latin typeface="Calibri"/>
                          <a:ea typeface="Times New Roman"/>
                          <a:cs typeface="B Lotus" pitchFamily="2" charset="-78"/>
                        </a:rPr>
                        <a:t>[ایتالیا </a:t>
                      </a:r>
                      <a:r>
                        <a:rPr lang="fa-IR" sz="2400" dirty="0">
                          <a:solidFill>
                            <a:srgbClr val="333333"/>
                          </a:solidFill>
                          <a:latin typeface="Calibri"/>
                          <a:ea typeface="Times New Roman"/>
                          <a:cs typeface="B Lotus" pitchFamily="2" charset="-78"/>
                        </a:rPr>
                        <a:t>] </a:t>
                      </a:r>
                      <a:endParaRPr lang="en-US" sz="40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شربت باریج آلوئه ورا</a:t>
                      </a:r>
                      <a:endParaRPr lang="en-US" sz="40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باریج اسانس [ ایران ] </a:t>
                      </a:r>
                      <a:endParaRPr lang="en-US" sz="40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شربت آنتی </a:t>
                      </a:r>
                      <a:r>
                        <a:rPr lang="fa-IR" sz="2400" dirty="0" smtClean="0">
                          <a:solidFill>
                            <a:srgbClr val="000000"/>
                          </a:solidFill>
                          <a:latin typeface="Calibri"/>
                          <a:ea typeface="Times New Roman"/>
                          <a:cs typeface="B Lotus" pitchFamily="2" charset="-78"/>
                        </a:rPr>
                        <a:t>رفلاکس- بی</a:t>
                      </a:r>
                      <a:endParaRPr lang="en-US" sz="40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باریج اسانس [ ایران ] </a:t>
                      </a:r>
                      <a:endParaRPr lang="en-US" sz="4000" dirty="0">
                        <a:latin typeface="Calibri"/>
                        <a:ea typeface="Calibri"/>
                        <a:cs typeface="B Lotus" pitchFamily="2" charset="-78"/>
                      </a:endParaRPr>
                    </a:p>
                  </a:txBody>
                  <a:tcPr marL="35983" marR="35983" marT="38100" marB="38100" anchor="ctr"/>
                </a:tc>
              </a:tr>
            </a:tbl>
          </a:graphicData>
        </a:graphic>
      </p:graphicFrame>
      <p:pic>
        <p:nvPicPr>
          <p:cNvPr id="3074" name="Picture 2" descr="I:\pictures\4065_aloe_vera_xi6d.jpg"/>
          <p:cNvPicPr>
            <a:picLocks noChangeAspect="1" noChangeArrowheads="1"/>
          </p:cNvPicPr>
          <p:nvPr/>
        </p:nvPicPr>
        <p:blipFill>
          <a:blip r:embed="rId2"/>
          <a:srcRect/>
          <a:stretch>
            <a:fillRect/>
          </a:stretch>
        </p:blipFill>
        <p:spPr bwMode="auto">
          <a:xfrm>
            <a:off x="2285984" y="3643314"/>
            <a:ext cx="4762500" cy="2990850"/>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6600" dirty="0" smtClean="0">
                <a:solidFill>
                  <a:srgbClr val="C00000"/>
                </a:solidFill>
                <a:cs typeface="Far.Arash" pitchFamily="2" charset="-78"/>
              </a:rPr>
              <a:t>انار </a:t>
            </a:r>
            <a:endParaRPr lang="fa-IR" sz="6600" dirty="0">
              <a:solidFill>
                <a:srgbClr val="C00000"/>
              </a:solidFill>
              <a:cs typeface="Far.Arash" pitchFamily="2" charset="-78"/>
            </a:endParaRPr>
          </a:p>
        </p:txBody>
      </p:sp>
      <p:sp>
        <p:nvSpPr>
          <p:cNvPr id="3" name="Content Placeholder 2"/>
          <p:cNvSpPr>
            <a:spLocks noGrp="1"/>
          </p:cNvSpPr>
          <p:nvPr>
            <p:ph sz="quarter" idx="1"/>
          </p:nvPr>
        </p:nvSpPr>
        <p:spPr>
          <a:xfrm>
            <a:off x="214282" y="1000108"/>
            <a:ext cx="8472518" cy="5429288"/>
          </a:xfrm>
        </p:spPr>
        <p:txBody>
          <a:bodyPr>
            <a:normAutofit fontScale="92500" lnSpcReduction="10000"/>
          </a:bodyPr>
          <a:lstStyle/>
          <a:p>
            <a:r>
              <a:rPr lang="en-US" sz="5100" b="1" dirty="0" smtClean="0">
                <a:solidFill>
                  <a:srgbClr val="002060"/>
                </a:solidFill>
                <a:cs typeface="B Kamran" pitchFamily="2" charset="-78"/>
              </a:rPr>
              <a:t>   </a:t>
            </a:r>
            <a:r>
              <a:rPr lang="fa-IR" sz="5100" b="1" dirty="0" smtClean="0">
                <a:solidFill>
                  <a:srgbClr val="002060"/>
                </a:solidFill>
                <a:cs typeface="B Kamran" pitchFamily="2" charset="-78"/>
              </a:rPr>
              <a:t>موارد مصرف</a:t>
            </a:r>
            <a:endParaRPr lang="en-US" sz="5100" b="1" dirty="0" smtClean="0">
              <a:solidFill>
                <a:srgbClr val="002060"/>
              </a:solidFill>
              <a:cs typeface="B Kamran" pitchFamily="2" charset="-78"/>
            </a:endParaRPr>
          </a:p>
          <a:p>
            <a:endParaRPr lang="fa-IR" sz="2800" b="1" dirty="0" smtClean="0">
              <a:cs typeface="B Kamran" pitchFamily="2" charset="-78"/>
            </a:endParaRPr>
          </a:p>
          <a:p>
            <a:endParaRPr lang="fa-IR" sz="2800" b="1" dirty="0" smtClean="0">
              <a:cs typeface="B Kamran" pitchFamily="2" charset="-78"/>
            </a:endParaRPr>
          </a:p>
          <a:p>
            <a:endParaRPr lang="fa-IR" sz="2800" b="1" dirty="0" smtClean="0">
              <a:cs typeface="B Kamran" pitchFamily="2" charset="-78"/>
            </a:endParaRPr>
          </a:p>
          <a:p>
            <a:endParaRPr lang="fa-IR" sz="2800" b="1" dirty="0" smtClean="0">
              <a:cs typeface="B Kamran" pitchFamily="2" charset="-78"/>
            </a:endParaRPr>
          </a:p>
          <a:p>
            <a:r>
              <a:rPr lang="fa-IR" sz="2800" b="1" dirty="0" smtClean="0">
                <a:cs typeface="B Kamran" pitchFamily="2" charset="-78"/>
              </a:rPr>
              <a:t>نام علمی گیاه</a:t>
            </a:r>
            <a:r>
              <a:rPr lang="en-US" sz="2800" b="1" dirty="0" smtClean="0">
                <a:cs typeface="B Kamran" pitchFamily="2" charset="-78"/>
              </a:rPr>
              <a:t>: </a:t>
            </a:r>
            <a:r>
              <a:rPr lang="en-US" sz="2800" b="1" dirty="0" err="1" smtClean="0">
                <a:cs typeface="B Kamran" pitchFamily="2" charset="-78"/>
              </a:rPr>
              <a:t>Punica</a:t>
            </a:r>
            <a:r>
              <a:rPr lang="en-US" sz="2800" b="1" dirty="0" smtClean="0">
                <a:cs typeface="B Kamran" pitchFamily="2" charset="-78"/>
              </a:rPr>
              <a:t> </a:t>
            </a:r>
            <a:r>
              <a:rPr lang="en-US" sz="2800" b="1" dirty="0" err="1" smtClean="0">
                <a:cs typeface="B Kamran" pitchFamily="2" charset="-78"/>
              </a:rPr>
              <a:t>granatum</a:t>
            </a:r>
            <a:r>
              <a:rPr lang="en-US" sz="2800" b="1" dirty="0" smtClean="0">
                <a:cs typeface="B Kamran" pitchFamily="2" charset="-78"/>
              </a:rPr>
              <a:t> </a:t>
            </a:r>
            <a:r>
              <a:rPr lang="fa-IR" sz="2800" b="1" dirty="0" smtClean="0">
                <a:cs typeface="B Kamran" pitchFamily="2" charset="-78"/>
              </a:rPr>
              <a:t>و</a:t>
            </a:r>
            <a:r>
              <a:rPr lang="en-US" sz="2800" b="1" dirty="0" smtClean="0">
                <a:cs typeface="B Kamran" pitchFamily="2" charset="-78"/>
              </a:rPr>
              <a:t> </a:t>
            </a:r>
            <a:r>
              <a:rPr lang="en-US" sz="2800" b="1" dirty="0" err="1" smtClean="0">
                <a:cs typeface="B Kamran" pitchFamily="2" charset="-78"/>
              </a:rPr>
              <a:t>Punica</a:t>
            </a:r>
            <a:r>
              <a:rPr lang="en-US" sz="2800" b="1" dirty="0" smtClean="0">
                <a:cs typeface="B Kamran" pitchFamily="2" charset="-78"/>
              </a:rPr>
              <a:t> </a:t>
            </a:r>
            <a:r>
              <a:rPr lang="en-US" sz="2800" b="1" dirty="0" err="1" smtClean="0">
                <a:cs typeface="B Kamran" pitchFamily="2" charset="-78"/>
              </a:rPr>
              <a:t>malus</a:t>
            </a:r>
            <a:r>
              <a:rPr lang="en-US" sz="2800" b="1" dirty="0" smtClean="0">
                <a:cs typeface="B Kamran" pitchFamily="2" charset="-78"/>
              </a:rPr>
              <a:t> </a:t>
            </a:r>
            <a:br>
              <a:rPr lang="en-US" sz="2800" b="1" dirty="0" smtClean="0">
                <a:cs typeface="B Kamran" pitchFamily="2" charset="-78"/>
              </a:rPr>
            </a:br>
            <a:r>
              <a:rPr lang="fa-IR" sz="2800" b="1" dirty="0" smtClean="0">
                <a:cs typeface="B Kamran" pitchFamily="2" charset="-78"/>
              </a:rPr>
              <a:t>این گیاه به انگلیسی</a:t>
            </a:r>
            <a:r>
              <a:rPr lang="en-US" sz="2800" b="1" dirty="0" smtClean="0">
                <a:cs typeface="B Kamran" pitchFamily="2" charset="-78"/>
              </a:rPr>
              <a:t> Pomegranate </a:t>
            </a:r>
            <a:r>
              <a:rPr lang="fa-IR" sz="2800" b="1" dirty="0" smtClean="0">
                <a:cs typeface="B Kamran" pitchFamily="2" charset="-78"/>
              </a:rPr>
              <a:t>نامیده می شود</a:t>
            </a:r>
            <a:r>
              <a:rPr lang="en-US" sz="2800" b="1" dirty="0" smtClean="0">
                <a:cs typeface="B Kamran" pitchFamily="2" charset="-78"/>
              </a:rPr>
              <a:t>. </a:t>
            </a:r>
            <a:br>
              <a:rPr lang="en-US" sz="2800" b="1" dirty="0" smtClean="0">
                <a:cs typeface="B Kamran" pitchFamily="2" charset="-78"/>
              </a:rPr>
            </a:br>
            <a:r>
              <a:rPr lang="fa-IR" sz="2800" b="1" dirty="0" smtClean="0">
                <a:cs typeface="B Kamran" pitchFamily="2" charset="-78"/>
              </a:rPr>
              <a:t>درخت انار بومی کشور ایران است و در هند، جنوب شرق آسیا و مناطق هیمالیا بطور طبیعی یافت می شود</a:t>
            </a:r>
            <a:r>
              <a:rPr lang="en-US" sz="2800" b="1" dirty="0" smtClean="0">
                <a:cs typeface="B Kamran" pitchFamily="2" charset="-78"/>
              </a:rPr>
              <a:t>. </a:t>
            </a:r>
            <a:br>
              <a:rPr lang="en-US" sz="2800" b="1" dirty="0" smtClean="0">
                <a:cs typeface="B Kamran" pitchFamily="2" charset="-78"/>
              </a:rPr>
            </a:br>
            <a:r>
              <a:rPr lang="fa-IR" sz="2800" b="1" dirty="0" smtClean="0">
                <a:cs typeface="B Kamran" pitchFamily="2" charset="-78"/>
              </a:rPr>
              <a:t>انار دارای اثرات درمانی فوق العاده ای است. مهمترین اثرات درمانی انار مربوط به اثرات </a:t>
            </a:r>
            <a:r>
              <a:rPr lang="fa-IR" sz="3000" b="1" dirty="0" smtClean="0">
                <a:solidFill>
                  <a:srgbClr val="FF0000"/>
                </a:solidFill>
                <a:cs typeface="B Kamran" pitchFamily="2" charset="-78"/>
              </a:rPr>
              <a:t>آنتی اکسیدان، آنتی کارسینوژن و ضدالتهابی </a:t>
            </a:r>
            <a:r>
              <a:rPr lang="fa-IR" sz="2800" b="1" dirty="0" smtClean="0">
                <a:cs typeface="B Kamran" pitchFamily="2" charset="-78"/>
              </a:rPr>
              <a:t>آن است</a:t>
            </a:r>
            <a:r>
              <a:rPr lang="en-US" sz="2800" b="1" dirty="0" smtClean="0">
                <a:cs typeface="B Kamran" pitchFamily="2" charset="-78"/>
              </a:rPr>
              <a:t>. </a:t>
            </a:r>
            <a:br>
              <a:rPr lang="en-US" sz="2800" b="1" dirty="0" smtClean="0">
                <a:cs typeface="B Kamran" pitchFamily="2" charset="-78"/>
              </a:rPr>
            </a:br>
            <a:r>
              <a:rPr lang="fa-IR" sz="2800" b="1" dirty="0" smtClean="0">
                <a:solidFill>
                  <a:srgbClr val="002060"/>
                </a:solidFill>
                <a:cs typeface="B Kamran" pitchFamily="2" charset="-78"/>
              </a:rPr>
              <a:t>در درمان بیماری های قلبی عروقی، سرطان، دیابت، مشکلات جنسی، عفونت های باکتریال، آلزایمر، چاقی و حتی اثر اشتها آور</a:t>
            </a:r>
            <a:r>
              <a:rPr lang="en-US" sz="2800" b="1" dirty="0" smtClean="0">
                <a:solidFill>
                  <a:srgbClr val="002060"/>
                </a:solidFill>
                <a:cs typeface="B Kamran" pitchFamily="2" charset="-78"/>
              </a:rPr>
              <a:t>. </a:t>
            </a:r>
            <a:endParaRPr lang="fa-IR" sz="2800" b="1" dirty="0">
              <a:solidFill>
                <a:srgbClr val="002060"/>
              </a:solidFill>
              <a:cs typeface="B Kamran" pitchFamily="2" charset="-78"/>
            </a:endParaRPr>
          </a:p>
        </p:txBody>
      </p:sp>
      <p:pic>
        <p:nvPicPr>
          <p:cNvPr id="1026" name="Picture 2" descr="E:\pic\Pomegranate_Image.png"/>
          <p:cNvPicPr>
            <a:picLocks noChangeAspect="1" noChangeArrowheads="1"/>
          </p:cNvPicPr>
          <p:nvPr/>
        </p:nvPicPr>
        <p:blipFill>
          <a:blip r:embed="rId2"/>
          <a:srcRect/>
          <a:stretch>
            <a:fillRect/>
          </a:stretch>
        </p:blipFill>
        <p:spPr bwMode="auto">
          <a:xfrm rot="20587994">
            <a:off x="443630" y="604440"/>
            <a:ext cx="3973896" cy="2662510"/>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sz="quarter" idx="1"/>
          </p:nvPr>
        </p:nvSpPr>
        <p:spPr>
          <a:xfrm>
            <a:off x="3929058" y="1447800"/>
            <a:ext cx="4757742" cy="4572000"/>
          </a:xfrm>
        </p:spPr>
        <p:txBody>
          <a:bodyPr>
            <a:noAutofit/>
          </a:bodyPr>
          <a:lstStyle/>
          <a:p>
            <a:pPr algn="just"/>
            <a:r>
              <a:rPr lang="fa-IR" sz="2800" b="1" dirty="0" smtClean="0">
                <a:cs typeface="B Kamran" pitchFamily="2" charset="-78"/>
              </a:rPr>
              <a:t>میوه‌ای است سرشار از ویتامین و به علت داشتن آهن و سایر عناصر دیگر دیرهضم می‌باشد.خوردن دانه‌های انار به مراتب بهتر از نوشیدن آب اناراست</a:t>
            </a:r>
            <a:r>
              <a:rPr lang="en-US" sz="2800" b="1" dirty="0" smtClean="0">
                <a:cs typeface="B Kamran" pitchFamily="2" charset="-78"/>
              </a:rPr>
              <a:t>. </a:t>
            </a:r>
            <a:r>
              <a:rPr lang="fa-IR" sz="2800" b="1" dirty="0" smtClean="0">
                <a:cs typeface="B Kamran" pitchFamily="2" charset="-78"/>
              </a:rPr>
              <a:t>انار میوه‌ای است که به آن خون‌ساز می‌گویند و به همین علت بهترین موقع برای مصرف آن صبح و قبل از صبحانه‌است. انار مقوی قلب، مفرح، دفع‌کننده چربی، ربّ انار، برگ انار در ضعف معده، کمی اشتها، تهوع، ضعف عمومی، تصفیه خون، خاصه در دختران جوان و دررفع میگرن مفید است. دانه‌های میوه جنگلی انار در معالجه اسهال بسیار موثر است</a:t>
            </a:r>
            <a:r>
              <a:rPr lang="en-US" sz="2800" b="1" dirty="0" smtClean="0">
                <a:cs typeface="B Kamran" pitchFamily="2" charset="-78"/>
              </a:rPr>
              <a:t>.</a:t>
            </a:r>
            <a:endParaRPr lang="fa-IR" sz="2800" b="1" dirty="0"/>
          </a:p>
        </p:txBody>
      </p:sp>
      <p:pic>
        <p:nvPicPr>
          <p:cNvPr id="2051" name="Picture 3" descr="E:\pic\a06ad05057bcb2f702d635a91c82ef42.jpg"/>
          <p:cNvPicPr>
            <a:picLocks noChangeAspect="1" noChangeArrowheads="1"/>
          </p:cNvPicPr>
          <p:nvPr/>
        </p:nvPicPr>
        <p:blipFill>
          <a:blip r:embed="rId2"/>
          <a:srcRect/>
          <a:stretch>
            <a:fillRect/>
          </a:stretch>
        </p:blipFill>
        <p:spPr bwMode="auto">
          <a:xfrm>
            <a:off x="357158" y="1483964"/>
            <a:ext cx="3286149" cy="4588242"/>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7200" b="1" dirty="0" smtClean="0">
                <a:solidFill>
                  <a:srgbClr val="C00000"/>
                </a:solidFill>
                <a:cs typeface="Far.Narenj" pitchFamily="2" charset="-78"/>
              </a:rPr>
              <a:t>  </a:t>
            </a:r>
            <a:r>
              <a:rPr lang="fa-IR" sz="7200" b="1" dirty="0" smtClean="0">
                <a:solidFill>
                  <a:srgbClr val="C00000"/>
                </a:solidFill>
                <a:cs typeface="Far.Narenj" pitchFamily="2" charset="-78"/>
              </a:rPr>
              <a:t>مکانیسم اثر</a:t>
            </a:r>
            <a:endParaRPr lang="fa-IR" sz="7200" b="1" dirty="0">
              <a:solidFill>
                <a:srgbClr val="C00000"/>
              </a:solidFill>
              <a:cs typeface="Far.Narenj" pitchFamily="2" charset="-78"/>
            </a:endParaRPr>
          </a:p>
        </p:txBody>
      </p:sp>
      <p:sp>
        <p:nvSpPr>
          <p:cNvPr id="3" name="Content Placeholder 2"/>
          <p:cNvSpPr>
            <a:spLocks noGrp="1"/>
          </p:cNvSpPr>
          <p:nvPr>
            <p:ph sz="quarter" idx="1"/>
          </p:nvPr>
        </p:nvSpPr>
        <p:spPr>
          <a:xfrm>
            <a:off x="285720" y="1447800"/>
            <a:ext cx="8401080" cy="4838720"/>
          </a:xfrm>
        </p:spPr>
        <p:txBody>
          <a:bodyPr>
            <a:normAutofit fontScale="92500" lnSpcReduction="10000"/>
          </a:bodyPr>
          <a:lstStyle/>
          <a:p>
            <a:pPr algn="just"/>
            <a:r>
              <a:rPr lang="fa-IR" sz="2800" b="1" dirty="0" smtClean="0">
                <a:cs typeface="B Kamran" pitchFamily="2" charset="-78"/>
              </a:rPr>
              <a:t>بخش های مختلف انار محتوی مواد مختلف است</a:t>
            </a:r>
            <a:r>
              <a:rPr lang="en-US" sz="2800" b="1" dirty="0" smtClean="0">
                <a:cs typeface="B Kamran" pitchFamily="2" charset="-78"/>
              </a:rPr>
              <a:t>: </a:t>
            </a:r>
            <a:endParaRPr lang="fa-IR" sz="2800" b="1" dirty="0" smtClean="0">
              <a:cs typeface="B Kamran" pitchFamily="2" charset="-78"/>
            </a:endParaRPr>
          </a:p>
          <a:p>
            <a:pPr algn="just"/>
            <a:r>
              <a:rPr lang="fa-IR" sz="3500" b="1" dirty="0" smtClean="0">
                <a:solidFill>
                  <a:schemeClr val="accent4"/>
                </a:solidFill>
                <a:cs typeface="B Kamran" pitchFamily="2" charset="-78"/>
              </a:rPr>
              <a:t>آب انار:</a:t>
            </a:r>
            <a:r>
              <a:rPr lang="fa-IR" sz="2800" b="1" dirty="0" smtClean="0">
                <a:cs typeface="B Kamran" pitchFamily="2" charset="-78"/>
              </a:rPr>
              <a:t>دارای آنتروسیانین ها،گلوکز، آسکوربیک اسید،الاژیک اسید،گالیک اسید،کافئیک اسید،کاتشین،کوئرستین، روتین، مینرال های فراوان و مقادیری آهن و اسیدهای آمینه است</a:t>
            </a:r>
            <a:r>
              <a:rPr lang="en-US" sz="2800" b="1" dirty="0" smtClean="0">
                <a:cs typeface="B Kamran" pitchFamily="2" charset="-78"/>
              </a:rPr>
              <a:t>. </a:t>
            </a:r>
            <a:endParaRPr lang="fa-IR" sz="2800" b="1" dirty="0" smtClean="0">
              <a:cs typeface="B Kamran" pitchFamily="2" charset="-78"/>
            </a:endParaRPr>
          </a:p>
          <a:p>
            <a:pPr algn="just"/>
            <a:r>
              <a:rPr lang="fa-IR" sz="2800" b="1" dirty="0" smtClean="0">
                <a:solidFill>
                  <a:schemeClr val="accent4"/>
                </a:solidFill>
                <a:cs typeface="B Kamran" pitchFamily="2" charset="-78"/>
              </a:rPr>
              <a:t>روغن هسته انار: </a:t>
            </a:r>
            <a:r>
              <a:rPr lang="fa-IR" sz="2800" b="1" dirty="0" smtClean="0">
                <a:cs typeface="B Kamran" pitchFamily="2" charset="-78"/>
              </a:rPr>
              <a:t>95 درصد پانیسیک اسید</a:t>
            </a:r>
            <a:r>
              <a:rPr lang="en-US" sz="2800" b="1" dirty="0" smtClean="0">
                <a:cs typeface="B Kamran" pitchFamily="2" charset="-78"/>
              </a:rPr>
              <a:t>(</a:t>
            </a:r>
            <a:r>
              <a:rPr lang="en-US" sz="2800" b="1" dirty="0" err="1" smtClean="0">
                <a:cs typeface="B Kamran" pitchFamily="2" charset="-78"/>
              </a:rPr>
              <a:t>punicic</a:t>
            </a:r>
            <a:r>
              <a:rPr lang="en-US" sz="2800" b="1" dirty="0" smtClean="0">
                <a:cs typeface="B Kamran" pitchFamily="2" charset="-78"/>
              </a:rPr>
              <a:t> acid)</a:t>
            </a:r>
            <a:r>
              <a:rPr lang="fa-IR" sz="2800" b="1" dirty="0" smtClean="0">
                <a:cs typeface="B Kamran" pitchFamily="2" charset="-78"/>
              </a:rPr>
              <a:t>، الاژیک اسید، و سایر اسیدهای چرب</a:t>
            </a:r>
            <a:r>
              <a:rPr lang="en-US" sz="2800" b="1" dirty="0" smtClean="0">
                <a:cs typeface="B Kamran" pitchFamily="2" charset="-78"/>
              </a:rPr>
              <a:t>. </a:t>
            </a:r>
            <a:endParaRPr lang="fa-IR" sz="2800" b="1" dirty="0" smtClean="0">
              <a:cs typeface="B Kamran" pitchFamily="2" charset="-78"/>
            </a:endParaRPr>
          </a:p>
          <a:p>
            <a:pPr algn="just"/>
            <a:r>
              <a:rPr lang="fa-IR" sz="2800" b="1" dirty="0" smtClean="0">
                <a:solidFill>
                  <a:schemeClr val="accent4"/>
                </a:solidFill>
                <a:cs typeface="B Kamran" pitchFamily="2" charset="-78"/>
              </a:rPr>
              <a:t>پوسته تازه: </a:t>
            </a:r>
            <a:r>
              <a:rPr lang="fa-IR" sz="2800" b="1" dirty="0" smtClean="0">
                <a:cs typeface="B Kamran" pitchFamily="2" charset="-78"/>
              </a:rPr>
              <a:t>گالیک اسید و سایر اسیدهای چرب، کاتشین، کوئرستین، روتین و سایر فلاون ها و آنتوسیانیدها</a:t>
            </a:r>
            <a:r>
              <a:rPr lang="en-US" sz="2800" b="1" dirty="0" smtClean="0">
                <a:cs typeface="B Kamran" pitchFamily="2" charset="-78"/>
              </a:rPr>
              <a:t>. </a:t>
            </a:r>
            <a:endParaRPr lang="fa-IR" sz="2800" b="1" dirty="0" smtClean="0">
              <a:cs typeface="B Kamran" pitchFamily="2" charset="-78"/>
            </a:endParaRPr>
          </a:p>
          <a:p>
            <a:pPr algn="just"/>
            <a:r>
              <a:rPr lang="fa-IR" sz="2800" b="1" dirty="0" smtClean="0">
                <a:solidFill>
                  <a:schemeClr val="accent4"/>
                </a:solidFill>
                <a:cs typeface="B Kamran" pitchFamily="2" charset="-78"/>
              </a:rPr>
              <a:t>برگ انار: </a:t>
            </a:r>
            <a:r>
              <a:rPr lang="fa-IR" sz="2800" b="1" dirty="0" smtClean="0">
                <a:cs typeface="B Kamran" pitchFamily="2" charset="-78"/>
              </a:rPr>
              <a:t>تانن(پونی کالین و پونی کافولین)، گیلکوزیدهای فلاون مانند لوتئولین</a:t>
            </a:r>
            <a:r>
              <a:rPr lang="en-US" sz="2800" b="1" dirty="0" smtClean="0">
                <a:cs typeface="B Kamran" pitchFamily="2" charset="-78"/>
              </a:rPr>
              <a:t>. </a:t>
            </a:r>
            <a:endParaRPr lang="fa-IR" sz="2800" b="1" dirty="0" smtClean="0">
              <a:cs typeface="B Kamran" pitchFamily="2" charset="-78"/>
            </a:endParaRPr>
          </a:p>
          <a:p>
            <a:pPr algn="just"/>
            <a:r>
              <a:rPr lang="fa-IR" sz="2800" b="1" dirty="0" smtClean="0">
                <a:solidFill>
                  <a:schemeClr val="accent4"/>
                </a:solidFill>
                <a:cs typeface="B Kamran" pitchFamily="2" charset="-78"/>
              </a:rPr>
              <a:t>گل انار: </a:t>
            </a:r>
            <a:r>
              <a:rPr lang="fa-IR" sz="2800" b="1" dirty="0" smtClean="0">
                <a:cs typeface="B Kamran" pitchFamily="2" charset="-78"/>
              </a:rPr>
              <a:t>گالیک اسید، یورسولیک اسید، تری ترپنوئیدها</a:t>
            </a:r>
            <a:r>
              <a:rPr lang="en-US" sz="2800" b="1" dirty="0" smtClean="0">
                <a:cs typeface="B Kamran" pitchFamily="2" charset="-78"/>
              </a:rPr>
              <a:t>. </a:t>
            </a:r>
            <a:endParaRPr lang="fa-IR" sz="2800" b="1" dirty="0" smtClean="0">
              <a:cs typeface="B Kamran" pitchFamily="2" charset="-78"/>
            </a:endParaRPr>
          </a:p>
          <a:p>
            <a:pPr algn="just"/>
            <a:r>
              <a:rPr lang="fa-IR" sz="2800" b="1" dirty="0" smtClean="0">
                <a:solidFill>
                  <a:schemeClr val="accent4"/>
                </a:solidFill>
                <a:cs typeface="B Kamran" pitchFamily="2" charset="-78"/>
              </a:rPr>
              <a:t>ریشه و پوست انار: </a:t>
            </a:r>
            <a:r>
              <a:rPr lang="fa-IR" sz="2800" b="1" dirty="0" smtClean="0">
                <a:cs typeface="B Kamran" pitchFamily="2" charset="-78"/>
              </a:rPr>
              <a:t>الاژیتانین ها مانند پونی کالین ، انواع مختلفی از آلکالوئید</a:t>
            </a:r>
            <a:r>
              <a:rPr lang="en-US" sz="2800" b="1" dirty="0" smtClean="0">
                <a:cs typeface="B Kamran" pitchFamily="2" charset="-78"/>
              </a:rPr>
              <a:t>. </a:t>
            </a:r>
            <a:br>
              <a:rPr lang="en-US" sz="2800" b="1" dirty="0" smtClean="0">
                <a:cs typeface="B Kamran" pitchFamily="2" charset="-78"/>
              </a:rPr>
            </a:br>
            <a:r>
              <a:rPr lang="fa-IR" sz="2800" b="1" dirty="0" smtClean="0">
                <a:cs typeface="B Kamran" pitchFamily="2" charset="-78"/>
              </a:rPr>
              <a:t>خواص آنتی اکسیدانت انار عمدتا مربوط به الاژیک اسید می باشد</a:t>
            </a:r>
            <a:r>
              <a:rPr lang="en-US" sz="2800" b="1" dirty="0" smtClean="0">
                <a:cs typeface="B Kamran" pitchFamily="2" charset="-78"/>
              </a:rPr>
              <a:t>.</a:t>
            </a:r>
          </a:p>
          <a:p>
            <a:endParaRPr lang="fa-IR" sz="2800" b="1" dirty="0" smtClean="0">
              <a:cs typeface="B Kamran" pitchFamily="2" charset="-78"/>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a:cs typeface="B Kamran" pitchFamily="2" charset="-78"/>
            </a:endParaRPr>
          </a:p>
        </p:txBody>
      </p:sp>
      <p:graphicFrame>
        <p:nvGraphicFramePr>
          <p:cNvPr id="4" name="Content Placeholder 3"/>
          <p:cNvGraphicFramePr>
            <a:graphicFrameLocks noGrp="1"/>
          </p:cNvGraphicFramePr>
          <p:nvPr>
            <p:ph sz="quarter" idx="1"/>
          </p:nvPr>
        </p:nvGraphicFramePr>
        <p:xfrm>
          <a:off x="914400" y="1447800"/>
          <a:ext cx="7772400" cy="1490472"/>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نام تجاری دارو</a:t>
                      </a:r>
                      <a:endParaRPr lang="en-US" sz="4000" dirty="0">
                        <a:latin typeface="Calibri"/>
                        <a:ea typeface="Calibri"/>
                        <a:cs typeface="B Lotus" pitchFamily="2" charset="-78"/>
                      </a:endParaRPr>
                    </a:p>
                  </a:txBody>
                  <a:tcPr marL="35983" marR="35983" marT="38100" marB="38100" anchor="ctr"/>
                </a:tc>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تولیدکننده [</a:t>
                      </a:r>
                      <a:r>
                        <a:rPr lang="fa-IR" sz="2400" b="1" dirty="0" smtClean="0">
                          <a:solidFill>
                            <a:srgbClr val="333333"/>
                          </a:solidFill>
                          <a:latin typeface="Calibri"/>
                          <a:ea typeface="Times New Roman"/>
                          <a:cs typeface="B Lotus" pitchFamily="2" charset="-78"/>
                        </a:rPr>
                        <a:t>کشور</a:t>
                      </a:r>
                      <a:r>
                        <a:rPr lang="fa-IR" sz="2400" b="1" dirty="0" smtClean="0">
                          <a:solidFill>
                            <a:srgbClr val="333333"/>
                          </a:solidFill>
                          <a:latin typeface="Times New Roman"/>
                          <a:ea typeface="Times New Roman"/>
                          <a:cs typeface="B Lotus" pitchFamily="2" charset="-78"/>
                        </a:rPr>
                        <a:t>]</a:t>
                      </a:r>
                      <a:endParaRPr lang="en-US" sz="40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قرص انار</a:t>
                      </a:r>
                      <a:endParaRPr lang="en-US" sz="40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امین [ ایران ] </a:t>
                      </a:r>
                      <a:endParaRPr lang="en-US" sz="40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400">
                          <a:solidFill>
                            <a:srgbClr val="000000"/>
                          </a:solidFill>
                          <a:latin typeface="Calibri"/>
                          <a:ea typeface="Times New Roman"/>
                          <a:cs typeface="B Lotus" pitchFamily="2" charset="-78"/>
                        </a:rPr>
                        <a:t>شربت اشتهاآور باریج</a:t>
                      </a:r>
                      <a:endParaRPr lang="en-US" sz="400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باریج اسانس [ ایران ] </a:t>
                      </a:r>
                      <a:endParaRPr lang="en-US" sz="4000" dirty="0">
                        <a:latin typeface="Calibri"/>
                        <a:ea typeface="Calibri"/>
                        <a:cs typeface="B Lotus" pitchFamily="2" charset="-78"/>
                      </a:endParaRPr>
                    </a:p>
                  </a:txBody>
                  <a:tcPr marL="35983" marR="35983" marT="38100" marB="38100" anchor="ctr"/>
                </a:tc>
              </a:tr>
            </a:tbl>
          </a:graphicData>
        </a:graphic>
      </p:graphicFrame>
      <p:pic>
        <p:nvPicPr>
          <p:cNvPr id="3074" name="Picture 2" descr="E:\pic\092.JPG"/>
          <p:cNvPicPr>
            <a:picLocks noChangeAspect="1" noChangeArrowheads="1"/>
          </p:cNvPicPr>
          <p:nvPr/>
        </p:nvPicPr>
        <p:blipFill>
          <a:blip r:embed="rId2"/>
          <a:srcRect/>
          <a:stretch>
            <a:fillRect/>
          </a:stretch>
        </p:blipFill>
        <p:spPr bwMode="auto">
          <a:xfrm>
            <a:off x="2643174" y="3214686"/>
            <a:ext cx="4318000" cy="32385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sp>
        <p:nvSpPr>
          <p:cNvPr id="3" name="Content Placeholder 2"/>
          <p:cNvSpPr>
            <a:spLocks noGrp="1"/>
          </p:cNvSpPr>
          <p:nvPr>
            <p:ph sz="quarter" idx="1"/>
          </p:nvPr>
        </p:nvSpPr>
        <p:spPr/>
        <p:txBody>
          <a:bodyPr/>
          <a:lstStyle/>
          <a:p>
            <a:pPr algn="just"/>
            <a:endParaRPr lang="fa-IR" dirty="0">
              <a:cs typeface="B Lotus" pitchFamily="2" charset="-78"/>
            </a:endParaRPr>
          </a:p>
        </p:txBody>
      </p:sp>
      <p:pic>
        <p:nvPicPr>
          <p:cNvPr id="1028" name="Picture 4" descr="H:\jelodarian\teknesian daruE\alergol Fa.png"/>
          <p:cNvPicPr>
            <a:picLocks noChangeAspect="1" noChangeArrowheads="1"/>
          </p:cNvPicPr>
          <p:nvPr/>
        </p:nvPicPr>
        <p:blipFill>
          <a:blip r:embed="rId2" cstate="print"/>
          <a:srcRect/>
          <a:stretch>
            <a:fillRect/>
          </a:stretch>
        </p:blipFill>
        <p:spPr bwMode="auto">
          <a:xfrm rot="21172799">
            <a:off x="666108" y="2309191"/>
            <a:ext cx="2857520" cy="28575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9" name="Picture 5" descr="H:\jelodarian\teknesian daruE\pictures\images.jpeg"/>
          <p:cNvPicPr>
            <a:picLocks noChangeAspect="1" noChangeArrowheads="1"/>
          </p:cNvPicPr>
          <p:nvPr/>
        </p:nvPicPr>
        <p:blipFill>
          <a:blip r:embed="rId3" cstate="print"/>
          <a:srcRect/>
          <a:stretch>
            <a:fillRect/>
          </a:stretch>
        </p:blipFill>
        <p:spPr bwMode="auto">
          <a:xfrm rot="921510">
            <a:off x="4804497" y="2777449"/>
            <a:ext cx="2847975" cy="1600200"/>
          </a:xfrm>
          <a:prstGeom prst="rect">
            <a:avLst/>
          </a:prstGeom>
          <a:ln>
            <a:noFill/>
          </a:ln>
          <a:effectLst>
            <a:softEdge rad="112500"/>
          </a:effec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6600" dirty="0" smtClean="0">
                <a:solidFill>
                  <a:srgbClr val="C00000"/>
                </a:solidFill>
                <a:latin typeface="Persian-khat-khati-02" pitchFamily="2" charset="-78"/>
                <a:cs typeface="Persian-khat-khati-02" pitchFamily="2" charset="-78"/>
              </a:rPr>
              <a:t>آویشن شیرازی </a:t>
            </a:r>
            <a:endParaRPr lang="fa-IR" sz="6600" dirty="0">
              <a:solidFill>
                <a:srgbClr val="C00000"/>
              </a:solidFill>
              <a:latin typeface="Persian-khat-khati-02" pitchFamily="2" charset="-78"/>
              <a:cs typeface="Persian-khat-khati-02" pitchFamily="2" charset="-78"/>
            </a:endParaRPr>
          </a:p>
        </p:txBody>
      </p:sp>
      <p:sp>
        <p:nvSpPr>
          <p:cNvPr id="3" name="Content Placeholder 2"/>
          <p:cNvSpPr>
            <a:spLocks noGrp="1"/>
          </p:cNvSpPr>
          <p:nvPr>
            <p:ph sz="quarter" idx="1"/>
          </p:nvPr>
        </p:nvSpPr>
        <p:spPr>
          <a:xfrm>
            <a:off x="714348" y="1447800"/>
            <a:ext cx="7972452" cy="4572000"/>
          </a:xfrm>
        </p:spPr>
        <p:txBody>
          <a:bodyPr>
            <a:normAutofit fontScale="92500"/>
          </a:bodyPr>
          <a:lstStyle/>
          <a:p>
            <a:pPr algn="just"/>
            <a:r>
              <a:rPr lang="en-US" sz="2800" dirty="0" smtClean="0">
                <a:cs typeface="B Kamran" pitchFamily="2" charset="-78"/>
              </a:rPr>
              <a:t>   </a:t>
            </a:r>
            <a:r>
              <a:rPr lang="fa-IR" sz="3500" b="1" dirty="0" smtClean="0">
                <a:solidFill>
                  <a:srgbClr val="002060"/>
                </a:solidFill>
                <a:cs typeface="B Kamran" pitchFamily="2" charset="-78"/>
              </a:rPr>
              <a:t>موارد مصرف</a:t>
            </a:r>
          </a:p>
          <a:p>
            <a:pPr algn="just"/>
            <a:r>
              <a:rPr lang="fa-IR" sz="3500" dirty="0" smtClean="0">
                <a:cs typeface="B Kamran" pitchFamily="2" charset="-78"/>
              </a:rPr>
              <a:t>نام علمی گیاه: </a:t>
            </a:r>
            <a:r>
              <a:rPr lang="en-US" sz="3500" dirty="0" err="1" smtClean="0">
                <a:cs typeface="B Kamran" pitchFamily="2" charset="-78"/>
              </a:rPr>
              <a:t>Zataria</a:t>
            </a:r>
            <a:r>
              <a:rPr lang="en-US" sz="3500" dirty="0" smtClean="0">
                <a:cs typeface="B Kamran" pitchFamily="2" charset="-78"/>
              </a:rPr>
              <a:t> </a:t>
            </a:r>
            <a:r>
              <a:rPr lang="en-US" sz="3500" dirty="0" err="1" smtClean="0">
                <a:cs typeface="B Kamran" pitchFamily="2" charset="-78"/>
              </a:rPr>
              <a:t>multiflora</a:t>
            </a:r>
            <a:r>
              <a:rPr lang="en-US" sz="3500" dirty="0" smtClean="0">
                <a:cs typeface="B Kamran" pitchFamily="2" charset="-78"/>
              </a:rPr>
              <a:t> </a:t>
            </a:r>
            <a:endParaRPr lang="fa-IR" sz="3500" dirty="0" smtClean="0">
              <a:cs typeface="B Kamran" pitchFamily="2" charset="-78"/>
            </a:endParaRPr>
          </a:p>
          <a:p>
            <a:pPr algn="just"/>
            <a:r>
              <a:rPr lang="fa-IR" sz="3500" dirty="0" smtClean="0">
                <a:cs typeface="B Kamran" pitchFamily="2" charset="-78"/>
              </a:rPr>
              <a:t>آویشن شیرازی گیاه بومی ایران است و</a:t>
            </a:r>
          </a:p>
          <a:p>
            <a:pPr algn="just">
              <a:buNone/>
            </a:pPr>
            <a:r>
              <a:rPr lang="fa-IR" sz="3500" dirty="0" smtClean="0">
                <a:cs typeface="B Kamran" pitchFamily="2" charset="-78"/>
              </a:rPr>
              <a:t>در منابع معتبر کاربرد این گیاه در درمان سرفه و برونشیت تائید شده است</a:t>
            </a:r>
            <a:r>
              <a:rPr lang="en-US" sz="3500" dirty="0" smtClean="0">
                <a:cs typeface="B Kamran" pitchFamily="2" charset="-78"/>
              </a:rPr>
              <a:t>. </a:t>
            </a:r>
            <a:endParaRPr lang="fa-IR" sz="3500" dirty="0" smtClean="0">
              <a:cs typeface="B Kamran" pitchFamily="2" charset="-78"/>
            </a:endParaRPr>
          </a:p>
          <a:p>
            <a:pPr algn="just"/>
            <a:r>
              <a:rPr lang="fa-IR" sz="3500" dirty="0" smtClean="0">
                <a:cs typeface="B Kamran" pitchFamily="2" charset="-78"/>
              </a:rPr>
              <a:t>اثرات آنتی باکتریای مخصوصا بر روی باکتری بروسلوز، استافیلوکوک آرئوس آشکاری دارد</a:t>
            </a:r>
            <a:r>
              <a:rPr lang="en-US" sz="3500" dirty="0" smtClean="0">
                <a:cs typeface="B Kamran" pitchFamily="2" charset="-78"/>
              </a:rPr>
              <a:t>. </a:t>
            </a:r>
            <a:endParaRPr lang="fa-IR" sz="3500" dirty="0" smtClean="0">
              <a:cs typeface="B Kamran" pitchFamily="2" charset="-78"/>
            </a:endParaRPr>
          </a:p>
          <a:p>
            <a:pPr algn="just"/>
            <a:r>
              <a:rPr lang="fa-IR" sz="3500" dirty="0" smtClean="0">
                <a:cs typeface="B Kamran" pitchFamily="2" charset="-78"/>
              </a:rPr>
              <a:t>در درمان اسپاسم های گوارشی، خونریزی زیاد در قاعدگی</a:t>
            </a:r>
            <a:r>
              <a:rPr lang="en-US" sz="3500" dirty="0" smtClean="0">
                <a:cs typeface="B Kamran" pitchFamily="2" charset="-78"/>
              </a:rPr>
              <a:t>(</a:t>
            </a:r>
            <a:r>
              <a:rPr lang="en-US" sz="3500" dirty="0" err="1" smtClean="0">
                <a:cs typeface="B Kamran" pitchFamily="2" charset="-78"/>
              </a:rPr>
              <a:t>Menorrhagia</a:t>
            </a:r>
            <a:r>
              <a:rPr lang="en-US" sz="3500" dirty="0" smtClean="0">
                <a:cs typeface="B Kamran" pitchFamily="2" charset="-78"/>
              </a:rPr>
              <a:t>) </a:t>
            </a:r>
            <a:r>
              <a:rPr lang="fa-IR" sz="3500" dirty="0" smtClean="0">
                <a:cs typeface="B Kamran" pitchFamily="2" charset="-78"/>
              </a:rPr>
              <a:t>و به عنوان ضدقارچ کاربرد دارد</a:t>
            </a:r>
            <a:r>
              <a:rPr lang="en-US" sz="3500" dirty="0" smtClean="0">
                <a:cs typeface="B Kamran" pitchFamily="2" charset="-78"/>
              </a:rPr>
              <a:t>.</a:t>
            </a:r>
          </a:p>
          <a:p>
            <a:pPr>
              <a:buNone/>
            </a:pPr>
            <a:endParaRPr lang="fa-IR" sz="2800" dirty="0">
              <a:cs typeface="B Kamran" pitchFamily="2" charset="-78"/>
            </a:endParaRPr>
          </a:p>
        </p:txBody>
      </p:sp>
      <p:pic>
        <p:nvPicPr>
          <p:cNvPr id="4098" name="Picture 2" descr="E:\pic\آویشن شیرازی.jpg"/>
          <p:cNvPicPr>
            <a:picLocks noChangeAspect="1" noChangeArrowheads="1"/>
          </p:cNvPicPr>
          <p:nvPr/>
        </p:nvPicPr>
        <p:blipFill>
          <a:blip r:embed="rId3"/>
          <a:srcRect/>
          <a:stretch>
            <a:fillRect/>
          </a:stretch>
        </p:blipFill>
        <p:spPr bwMode="auto">
          <a:xfrm rot="1545406">
            <a:off x="513953" y="122773"/>
            <a:ext cx="2207755" cy="2870208"/>
          </a:xfrm>
          <a:prstGeom prst="rect">
            <a:avLst/>
          </a:prstGeo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1"/>
          </p:nvPr>
        </p:nvGraphicFramePr>
        <p:xfrm>
          <a:off x="914400" y="1447800"/>
          <a:ext cx="7772400" cy="1133856"/>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2800" b="1" dirty="0">
                          <a:solidFill>
                            <a:srgbClr val="333333"/>
                          </a:solidFill>
                          <a:latin typeface="Calibri"/>
                          <a:ea typeface="Times New Roman"/>
                          <a:cs typeface="B Lotus" pitchFamily="2" charset="-78"/>
                        </a:rPr>
                        <a:t>نام تجاری دارو</a:t>
                      </a:r>
                      <a:endParaRPr lang="en-US" sz="4400" dirty="0">
                        <a:latin typeface="Calibri"/>
                        <a:ea typeface="Calibri"/>
                        <a:cs typeface="B Lotus" pitchFamily="2" charset="-78"/>
                      </a:endParaRPr>
                    </a:p>
                  </a:txBody>
                  <a:tcPr marL="35983" marR="35983" marT="38100" marB="38100" anchor="ctr"/>
                </a:tc>
                <a:tc>
                  <a:txBody>
                    <a:bodyPr/>
                    <a:lstStyle/>
                    <a:p>
                      <a:pPr algn="ctr" rtl="1">
                        <a:lnSpc>
                          <a:spcPct val="115000"/>
                        </a:lnSpc>
                        <a:spcAft>
                          <a:spcPts val="0"/>
                        </a:spcAft>
                      </a:pPr>
                      <a:r>
                        <a:rPr lang="fa-IR" sz="2800" b="1" dirty="0">
                          <a:solidFill>
                            <a:srgbClr val="333333"/>
                          </a:solidFill>
                          <a:latin typeface="Calibri"/>
                          <a:ea typeface="Times New Roman"/>
                          <a:cs typeface="B Lotus" pitchFamily="2" charset="-78"/>
                        </a:rPr>
                        <a:t>تولیدکننده [</a:t>
                      </a:r>
                      <a:r>
                        <a:rPr lang="fa-IR" sz="2800" b="1" dirty="0" smtClean="0">
                          <a:solidFill>
                            <a:srgbClr val="333333"/>
                          </a:solidFill>
                          <a:latin typeface="Calibri"/>
                          <a:ea typeface="Times New Roman"/>
                          <a:cs typeface="B Lotus" pitchFamily="2" charset="-78"/>
                        </a:rPr>
                        <a:t>کشور</a:t>
                      </a:r>
                      <a:r>
                        <a:rPr lang="fa-IR" sz="2800" b="1" dirty="0">
                          <a:solidFill>
                            <a:srgbClr val="333333"/>
                          </a:solidFill>
                          <a:latin typeface="Times New Roman"/>
                          <a:ea typeface="Times New Roman"/>
                          <a:cs typeface="B Lotus" pitchFamily="2" charset="-78"/>
                        </a:rPr>
                        <a:t>]</a:t>
                      </a:r>
                      <a:endParaRPr lang="en-US" sz="44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800" dirty="0">
                          <a:solidFill>
                            <a:srgbClr val="000000"/>
                          </a:solidFill>
                          <a:latin typeface="Calibri"/>
                          <a:ea typeface="Times New Roman"/>
                          <a:cs typeface="B Lotus" pitchFamily="2" charset="-78"/>
                        </a:rPr>
                        <a:t>شربت برنکوباریج</a:t>
                      </a:r>
                      <a:endParaRPr lang="en-US" sz="44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800" dirty="0">
                          <a:solidFill>
                            <a:srgbClr val="333333"/>
                          </a:solidFill>
                          <a:latin typeface="Calibri"/>
                          <a:ea typeface="Times New Roman"/>
                          <a:cs typeface="B Lotus" pitchFamily="2" charset="-78"/>
                        </a:rPr>
                        <a:t>داروسازی باریج اسانس [ ایران ] </a:t>
                      </a:r>
                      <a:endParaRPr lang="en-US" sz="4400" dirty="0">
                        <a:latin typeface="Calibri"/>
                        <a:ea typeface="Calibri"/>
                        <a:cs typeface="B Lotus" pitchFamily="2" charset="-78"/>
                      </a:endParaRPr>
                    </a:p>
                  </a:txBody>
                  <a:tcPr marL="35983" marR="35983" marT="38100" marB="38100" anchor="ctr"/>
                </a:tc>
              </a:tr>
            </a:tbl>
          </a:graphicData>
        </a:graphic>
      </p:graphicFrame>
      <p:pic>
        <p:nvPicPr>
          <p:cNvPr id="5122" name="Picture 2" descr="E:\pic\برونکوباریج.jpeg"/>
          <p:cNvPicPr>
            <a:picLocks noChangeAspect="1" noChangeArrowheads="1"/>
          </p:cNvPicPr>
          <p:nvPr/>
        </p:nvPicPr>
        <p:blipFill>
          <a:blip r:embed="rId2"/>
          <a:srcRect/>
          <a:stretch>
            <a:fillRect/>
          </a:stretch>
        </p:blipFill>
        <p:spPr bwMode="auto">
          <a:xfrm>
            <a:off x="3214678" y="2643182"/>
            <a:ext cx="2988723" cy="3881458"/>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6000" dirty="0" smtClean="0">
                <a:solidFill>
                  <a:srgbClr val="C00000"/>
                </a:solidFill>
                <a:latin typeface="Persian-khat-khati-02" pitchFamily="2" charset="-78"/>
                <a:cs typeface="Persian-khat-khati-02" pitchFamily="2" charset="-78"/>
              </a:rPr>
              <a:t>آویشن </a:t>
            </a:r>
            <a:endParaRPr lang="fa-IR" sz="6000" dirty="0">
              <a:solidFill>
                <a:srgbClr val="C00000"/>
              </a:solidFill>
              <a:latin typeface="Persian-khat-khati-02" pitchFamily="2" charset="-78"/>
              <a:cs typeface="Persian-khat-khati-02" pitchFamily="2" charset="-78"/>
            </a:endParaRPr>
          </a:p>
        </p:txBody>
      </p:sp>
      <p:sp>
        <p:nvSpPr>
          <p:cNvPr id="3" name="Content Placeholder 2"/>
          <p:cNvSpPr>
            <a:spLocks noGrp="1"/>
          </p:cNvSpPr>
          <p:nvPr>
            <p:ph sz="quarter" idx="1"/>
          </p:nvPr>
        </p:nvSpPr>
        <p:spPr/>
        <p:txBody>
          <a:bodyPr>
            <a:normAutofit/>
          </a:bodyPr>
          <a:lstStyle/>
          <a:p>
            <a:pPr algn="just"/>
            <a:r>
              <a:rPr lang="en-US" sz="2800" dirty="0" smtClean="0">
                <a:cs typeface="B Kamran" pitchFamily="2" charset="-78"/>
              </a:rPr>
              <a:t>   </a:t>
            </a:r>
            <a:r>
              <a:rPr lang="fa-IR" sz="4300" b="1" dirty="0" smtClean="0">
                <a:solidFill>
                  <a:srgbClr val="002060"/>
                </a:solidFill>
                <a:cs typeface="B Kamran" pitchFamily="2" charset="-78"/>
              </a:rPr>
              <a:t>موارد مصرف</a:t>
            </a:r>
            <a:endParaRPr lang="en-US" sz="2800" b="1" dirty="0" smtClean="0">
              <a:solidFill>
                <a:srgbClr val="002060"/>
              </a:solidFill>
              <a:cs typeface="B Kamran" pitchFamily="2" charset="-78"/>
            </a:endParaRPr>
          </a:p>
          <a:p>
            <a:pPr algn="just"/>
            <a:r>
              <a:rPr lang="fa-IR" sz="2800" dirty="0" smtClean="0">
                <a:cs typeface="B Kamran" pitchFamily="2" charset="-78"/>
              </a:rPr>
              <a:t>نام علمی گیاه:</a:t>
            </a:r>
            <a:r>
              <a:rPr lang="en-US" sz="2800" dirty="0" smtClean="0">
                <a:cs typeface="B Kamran" pitchFamily="2" charset="-78"/>
              </a:rPr>
              <a:t>Thymus </a:t>
            </a:r>
            <a:r>
              <a:rPr lang="en-US" sz="2800" dirty="0" err="1" smtClean="0">
                <a:cs typeface="B Kamran" pitchFamily="2" charset="-78"/>
              </a:rPr>
              <a:t>vulgaris</a:t>
            </a:r>
            <a:r>
              <a:rPr lang="en-US" sz="2800" dirty="0" smtClean="0">
                <a:cs typeface="B Kamran" pitchFamily="2" charset="-78"/>
              </a:rPr>
              <a:t> </a:t>
            </a:r>
            <a:endParaRPr lang="fa-IR" sz="2800" dirty="0" smtClean="0">
              <a:cs typeface="B Kamran" pitchFamily="2" charset="-78"/>
            </a:endParaRPr>
          </a:p>
          <a:p>
            <a:pPr algn="just"/>
            <a:r>
              <a:rPr lang="fa-IR" sz="2800" dirty="0" smtClean="0">
                <a:cs typeface="B Kamran" pitchFamily="2" charset="-78"/>
              </a:rPr>
              <a:t>نام انگلیسی گیاه:</a:t>
            </a:r>
            <a:r>
              <a:rPr lang="en-US" sz="2800" dirty="0" smtClean="0">
                <a:cs typeface="B Kamran" pitchFamily="2" charset="-78"/>
              </a:rPr>
              <a:t>garden thyme </a:t>
            </a:r>
            <a:endParaRPr lang="fa-IR" sz="2800" dirty="0" smtClean="0">
              <a:cs typeface="B Kamran" pitchFamily="2" charset="-78"/>
            </a:endParaRPr>
          </a:p>
          <a:p>
            <a:pPr algn="just"/>
            <a:r>
              <a:rPr lang="fa-IR" sz="2800" dirty="0" smtClean="0">
                <a:cs typeface="B Kamran" pitchFamily="2" charset="-78"/>
              </a:rPr>
              <a:t>گیاه آویشن برای درمان آسم، سرفه‌های خشک مکرر، آمفیزم و برونشیت است</a:t>
            </a:r>
            <a:r>
              <a:rPr lang="en-US" sz="2800" dirty="0" smtClean="0">
                <a:cs typeface="B Kamran" pitchFamily="2" charset="-78"/>
              </a:rPr>
              <a:t>. </a:t>
            </a:r>
            <a:br>
              <a:rPr lang="en-US" sz="2800" dirty="0" smtClean="0">
                <a:cs typeface="B Kamran" pitchFamily="2" charset="-78"/>
              </a:rPr>
            </a:br>
            <a:r>
              <a:rPr lang="fa-IR" sz="2800" b="1" dirty="0" smtClean="0">
                <a:solidFill>
                  <a:srgbClr val="C00000"/>
                </a:solidFill>
                <a:cs typeface="B Kamran" pitchFamily="2" charset="-78"/>
              </a:rPr>
              <a:t>چای دم کرده </a:t>
            </a:r>
            <a:r>
              <a:rPr lang="fa-IR" sz="2800" dirty="0" smtClean="0">
                <a:cs typeface="B Kamran" pitchFamily="2" charset="-78"/>
              </a:rPr>
              <a:t>آن را نیز برای درمان عفونت گوش میانی، نفخ و تهوع استفاده می‌کنند، عصاره آویشن حاوی ماده‌ای به نام </a:t>
            </a:r>
            <a:r>
              <a:rPr lang="fa-IR" sz="2800" b="1" dirty="0" smtClean="0">
                <a:solidFill>
                  <a:srgbClr val="C00000"/>
                </a:solidFill>
                <a:cs typeface="B Kamran" pitchFamily="2" charset="-78"/>
              </a:rPr>
              <a:t>«تیمول»</a:t>
            </a:r>
            <a:r>
              <a:rPr lang="fa-IR" sz="2800" dirty="0" smtClean="0">
                <a:cs typeface="B Kamran" pitchFamily="2" charset="-78"/>
              </a:rPr>
              <a:t>است که برای بیماری آسم مفید است. حمام آویشن برای مبتلایان به دردهای عضلانی، مفصلی و روماتیسمی مفید است. </a:t>
            </a:r>
            <a:r>
              <a:rPr lang="fa-IR" sz="2800" b="1" dirty="0" smtClean="0">
                <a:solidFill>
                  <a:srgbClr val="C00000"/>
                </a:solidFill>
                <a:cs typeface="B Kamran" pitchFamily="2" charset="-78"/>
              </a:rPr>
              <a:t>پماد</a:t>
            </a:r>
            <a:r>
              <a:rPr lang="fa-IR" sz="2800" dirty="0" smtClean="0">
                <a:cs typeface="B Kamran" pitchFamily="2" charset="-78"/>
              </a:rPr>
              <a:t> آویشن برای نیش و گزیدگی حشرات موثر است .در حاملگی مصرف این گیاه</a:t>
            </a:r>
            <a:r>
              <a:rPr lang="fa-IR" sz="2800" b="1" dirty="0" smtClean="0">
                <a:solidFill>
                  <a:srgbClr val="FF0000"/>
                </a:solidFill>
                <a:cs typeface="B Kamran" pitchFamily="2" charset="-78"/>
              </a:rPr>
              <a:t> ممنوع </a:t>
            </a:r>
            <a:r>
              <a:rPr lang="fa-IR" sz="2800" dirty="0" smtClean="0">
                <a:cs typeface="B Kamran" pitchFamily="2" charset="-78"/>
              </a:rPr>
              <a:t>است اما در دوران شیردهی منعی ندارد</a:t>
            </a:r>
            <a:r>
              <a:rPr lang="en-US" sz="2800" dirty="0" smtClean="0">
                <a:cs typeface="B Kamran" pitchFamily="2" charset="-78"/>
              </a:rPr>
              <a:t>.</a:t>
            </a:r>
            <a:endParaRPr lang="fa-IR" sz="2800" dirty="0" smtClean="0">
              <a:cs typeface="B Kamran" pitchFamily="2" charset="-78"/>
            </a:endParaRPr>
          </a:p>
          <a:p>
            <a:pPr algn="just"/>
            <a:endParaRPr lang="en-US" sz="2800" dirty="0" smtClean="0">
              <a:cs typeface="B Kamran" pitchFamily="2" charset="-78"/>
            </a:endParaRPr>
          </a:p>
          <a:p>
            <a:pPr algn="just"/>
            <a:endParaRPr lang="fa-IR" sz="2800" dirty="0">
              <a:cs typeface="B Kamran" pitchFamily="2" charset="-78"/>
            </a:endParaRPr>
          </a:p>
        </p:txBody>
      </p:sp>
      <p:pic>
        <p:nvPicPr>
          <p:cNvPr id="6146" name="Picture 2" descr="E:\pic\آویشن.jpg"/>
          <p:cNvPicPr>
            <a:picLocks noChangeAspect="1" noChangeArrowheads="1"/>
          </p:cNvPicPr>
          <p:nvPr/>
        </p:nvPicPr>
        <p:blipFill>
          <a:blip r:embed="rId2"/>
          <a:srcRect/>
          <a:stretch>
            <a:fillRect/>
          </a:stretch>
        </p:blipFill>
        <p:spPr bwMode="auto">
          <a:xfrm>
            <a:off x="571472" y="285728"/>
            <a:ext cx="4198946" cy="2608707"/>
          </a:xfrm>
          <a:prstGeom prst="rect">
            <a:avLst/>
          </a:prstGeom>
          <a:noFill/>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a:cs typeface="B Kamran" pitchFamily="2" charset="-78"/>
            </a:endParaRPr>
          </a:p>
        </p:txBody>
      </p:sp>
      <p:graphicFrame>
        <p:nvGraphicFramePr>
          <p:cNvPr id="4" name="Content Placeholder 3"/>
          <p:cNvGraphicFramePr>
            <a:graphicFrameLocks noGrp="1"/>
          </p:cNvGraphicFramePr>
          <p:nvPr>
            <p:ph sz="quarter" idx="1"/>
          </p:nvPr>
        </p:nvGraphicFramePr>
        <p:xfrm>
          <a:off x="857224" y="214290"/>
          <a:ext cx="7772400" cy="4267200"/>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2000" b="1" dirty="0">
                          <a:solidFill>
                            <a:srgbClr val="333333"/>
                          </a:solidFill>
                          <a:latin typeface="Calibri"/>
                          <a:ea typeface="Times New Roman"/>
                          <a:cs typeface="B Lotus" pitchFamily="2" charset="-78"/>
                        </a:rPr>
                        <a:t>نام تجاری دارو</a:t>
                      </a:r>
                      <a:endParaRPr lang="en-US" sz="3600" dirty="0">
                        <a:latin typeface="Calibri"/>
                        <a:ea typeface="Calibri"/>
                        <a:cs typeface="B Lotus" pitchFamily="2" charset="-78"/>
                      </a:endParaRPr>
                    </a:p>
                  </a:txBody>
                  <a:tcPr marL="35983" marR="35983" marT="38100" marB="38100" anchor="ctr"/>
                </a:tc>
                <a:tc>
                  <a:txBody>
                    <a:bodyPr/>
                    <a:lstStyle/>
                    <a:p>
                      <a:pPr algn="ctr" rtl="1">
                        <a:lnSpc>
                          <a:spcPct val="115000"/>
                        </a:lnSpc>
                        <a:spcAft>
                          <a:spcPts val="0"/>
                        </a:spcAft>
                      </a:pPr>
                      <a:r>
                        <a:rPr lang="fa-IR" sz="2000" b="1" dirty="0">
                          <a:solidFill>
                            <a:srgbClr val="333333"/>
                          </a:solidFill>
                          <a:latin typeface="Calibri"/>
                          <a:ea typeface="Times New Roman"/>
                          <a:cs typeface="B Lotus" pitchFamily="2" charset="-78"/>
                        </a:rPr>
                        <a:t>تولیدکننده [</a:t>
                      </a:r>
                      <a:r>
                        <a:rPr lang="fa-IR" sz="2000" b="1" dirty="0" smtClean="0">
                          <a:solidFill>
                            <a:srgbClr val="333333"/>
                          </a:solidFill>
                          <a:latin typeface="Calibri"/>
                          <a:ea typeface="Times New Roman"/>
                          <a:cs typeface="B Lotus" pitchFamily="2" charset="-78"/>
                        </a:rPr>
                        <a:t>کشور</a:t>
                      </a:r>
                      <a:r>
                        <a:rPr lang="fa-IR" sz="2000" b="1" dirty="0">
                          <a:solidFill>
                            <a:srgbClr val="333333"/>
                          </a:solidFill>
                          <a:latin typeface="Times New Roman"/>
                          <a:ea typeface="Times New Roman"/>
                          <a:cs typeface="B Lotus" pitchFamily="2" charset="-78"/>
                        </a:rPr>
                        <a:t>]</a:t>
                      </a:r>
                      <a:endParaRPr lang="en-US" sz="36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000" dirty="0">
                          <a:solidFill>
                            <a:srgbClr val="000000"/>
                          </a:solidFill>
                          <a:latin typeface="Calibri"/>
                          <a:ea typeface="Times New Roman"/>
                          <a:cs typeface="B Lotus" pitchFamily="2" charset="-78"/>
                        </a:rPr>
                        <a:t>شربت تیمکس</a:t>
                      </a:r>
                      <a:endParaRPr lang="en-US" sz="36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000">
                          <a:solidFill>
                            <a:srgbClr val="333333"/>
                          </a:solidFill>
                          <a:latin typeface="Calibri"/>
                          <a:ea typeface="Times New Roman"/>
                          <a:cs typeface="B Lotus" pitchFamily="2" charset="-78"/>
                        </a:rPr>
                        <a:t>داروسازی ایران داروک [ ایران ] </a:t>
                      </a:r>
                      <a:endParaRPr lang="en-US" sz="360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000" dirty="0">
                          <a:solidFill>
                            <a:srgbClr val="000000"/>
                          </a:solidFill>
                          <a:latin typeface="Calibri"/>
                          <a:ea typeface="Times New Roman"/>
                          <a:cs typeface="B Lotus" pitchFamily="2" charset="-78"/>
                        </a:rPr>
                        <a:t>شربت برونكلدين</a:t>
                      </a:r>
                      <a:endParaRPr lang="en-US" sz="36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000">
                          <a:solidFill>
                            <a:srgbClr val="284775"/>
                          </a:solidFill>
                          <a:latin typeface="Calibri"/>
                          <a:ea typeface="Times New Roman"/>
                          <a:cs typeface="B Lotus" pitchFamily="2" charset="-78"/>
                        </a:rPr>
                        <a:t>داروسازی سبز دارو [ ایران ] </a:t>
                      </a:r>
                      <a:endParaRPr lang="en-US" sz="360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000" dirty="0">
                          <a:solidFill>
                            <a:srgbClr val="000000"/>
                          </a:solidFill>
                          <a:latin typeface="Calibri"/>
                          <a:ea typeface="Times New Roman"/>
                          <a:cs typeface="B Lotus" pitchFamily="2" charset="-78"/>
                        </a:rPr>
                        <a:t>شربت </a:t>
                      </a:r>
                      <a:r>
                        <a:rPr lang="fa-IR" sz="2000" dirty="0" smtClean="0">
                          <a:solidFill>
                            <a:srgbClr val="000000"/>
                          </a:solidFill>
                          <a:latin typeface="Calibri"/>
                          <a:ea typeface="Times New Roman"/>
                          <a:cs typeface="B Lotus" pitchFamily="2" charset="-78"/>
                        </a:rPr>
                        <a:t>دیاتوسین(رژیمی</a:t>
                      </a:r>
                      <a:r>
                        <a:rPr lang="fa-IR" sz="2000" dirty="0">
                          <a:solidFill>
                            <a:srgbClr val="000000"/>
                          </a:solidFill>
                          <a:latin typeface="Times New Roman"/>
                          <a:ea typeface="Times New Roman"/>
                          <a:cs typeface="B Lotus" pitchFamily="2" charset="-78"/>
                        </a:rPr>
                        <a:t>)</a:t>
                      </a:r>
                      <a:endParaRPr lang="en-US" sz="36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000" dirty="0">
                          <a:solidFill>
                            <a:srgbClr val="333333"/>
                          </a:solidFill>
                          <a:latin typeface="Calibri"/>
                          <a:ea typeface="Times New Roman"/>
                          <a:cs typeface="B Lotus" pitchFamily="2" charset="-78"/>
                        </a:rPr>
                        <a:t>داروسازی گل دارو [ ایران ] </a:t>
                      </a:r>
                      <a:endParaRPr lang="en-US" sz="36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000">
                          <a:solidFill>
                            <a:srgbClr val="000000"/>
                          </a:solidFill>
                          <a:latin typeface="Calibri"/>
                          <a:ea typeface="Times New Roman"/>
                          <a:cs typeface="B Lotus" pitchFamily="2" charset="-78"/>
                        </a:rPr>
                        <a:t>شربت توسیان</a:t>
                      </a:r>
                      <a:endParaRPr lang="en-US" sz="360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000" dirty="0">
                          <a:solidFill>
                            <a:srgbClr val="284775"/>
                          </a:solidFill>
                          <a:latin typeface="Calibri"/>
                          <a:ea typeface="Times New Roman"/>
                          <a:cs typeface="B Lotus" pitchFamily="2" charset="-78"/>
                        </a:rPr>
                        <a:t>داروسازی گل دارو [ ایران ] </a:t>
                      </a:r>
                      <a:endParaRPr lang="en-US" sz="36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000">
                          <a:solidFill>
                            <a:srgbClr val="000000"/>
                          </a:solidFill>
                          <a:latin typeface="Calibri"/>
                          <a:ea typeface="Times New Roman"/>
                          <a:cs typeface="B Lotus" pitchFamily="2" charset="-78"/>
                        </a:rPr>
                        <a:t>شربت توسیان اطفال</a:t>
                      </a:r>
                      <a:endParaRPr lang="en-US" sz="360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000" dirty="0">
                          <a:solidFill>
                            <a:srgbClr val="333333"/>
                          </a:solidFill>
                          <a:latin typeface="Calibri"/>
                          <a:ea typeface="Times New Roman"/>
                          <a:cs typeface="B Lotus" pitchFamily="2" charset="-78"/>
                        </a:rPr>
                        <a:t>داروسازی گل دارو [ ایران ] </a:t>
                      </a:r>
                      <a:endParaRPr lang="en-US" sz="36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000" dirty="0">
                          <a:solidFill>
                            <a:srgbClr val="000000"/>
                          </a:solidFill>
                          <a:latin typeface="Calibri"/>
                          <a:ea typeface="Times New Roman"/>
                          <a:cs typeface="B Lotus" pitchFamily="2" charset="-78"/>
                        </a:rPr>
                        <a:t>شربت دروزیل با عسل</a:t>
                      </a:r>
                      <a:endParaRPr lang="en-US" sz="36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000" dirty="0">
                          <a:solidFill>
                            <a:srgbClr val="284775"/>
                          </a:solidFill>
                          <a:latin typeface="Calibri"/>
                          <a:ea typeface="Times New Roman"/>
                          <a:cs typeface="B Lotus" pitchFamily="2" charset="-78"/>
                        </a:rPr>
                        <a:t>داروسازی گیاه اسانس [ ایران ] </a:t>
                      </a:r>
                      <a:endParaRPr lang="en-US" sz="36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000">
                          <a:solidFill>
                            <a:srgbClr val="000000"/>
                          </a:solidFill>
                          <a:latin typeface="Calibri"/>
                          <a:ea typeface="Times New Roman"/>
                          <a:cs typeface="B Lotus" pitchFamily="2" charset="-78"/>
                        </a:rPr>
                        <a:t>شربت دروزیل</a:t>
                      </a:r>
                      <a:endParaRPr lang="en-US" sz="360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000" dirty="0">
                          <a:solidFill>
                            <a:srgbClr val="333333"/>
                          </a:solidFill>
                          <a:latin typeface="Calibri"/>
                          <a:ea typeface="Times New Roman"/>
                          <a:cs typeface="B Lotus" pitchFamily="2" charset="-78"/>
                        </a:rPr>
                        <a:t>داروسازی گیاه اسانس [ ایران ] </a:t>
                      </a:r>
                      <a:endParaRPr lang="en-US" sz="36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000">
                          <a:solidFill>
                            <a:srgbClr val="000000"/>
                          </a:solidFill>
                          <a:latin typeface="Calibri"/>
                          <a:ea typeface="Times New Roman"/>
                          <a:cs typeface="B Lotus" pitchFamily="2" charset="-78"/>
                        </a:rPr>
                        <a:t>قطره دروزیل</a:t>
                      </a:r>
                      <a:endParaRPr lang="en-US" sz="360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000" dirty="0">
                          <a:solidFill>
                            <a:srgbClr val="284775"/>
                          </a:solidFill>
                          <a:latin typeface="Calibri"/>
                          <a:ea typeface="Times New Roman"/>
                          <a:cs typeface="B Lotus" pitchFamily="2" charset="-78"/>
                        </a:rPr>
                        <a:t>داروسازی گیاه اسانس [ ایران ] </a:t>
                      </a:r>
                      <a:endParaRPr lang="en-US" sz="36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000">
                          <a:solidFill>
                            <a:srgbClr val="000000"/>
                          </a:solidFill>
                          <a:latin typeface="Calibri"/>
                          <a:ea typeface="Times New Roman"/>
                          <a:cs typeface="B Lotus" pitchFamily="2" charset="-78"/>
                        </a:rPr>
                        <a:t>شربت تیمیان</a:t>
                      </a:r>
                      <a:endParaRPr lang="en-US" sz="360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000" dirty="0">
                          <a:solidFill>
                            <a:srgbClr val="333333"/>
                          </a:solidFill>
                          <a:latin typeface="Calibri"/>
                          <a:ea typeface="Times New Roman"/>
                          <a:cs typeface="B Lotus" pitchFamily="2" charset="-78"/>
                        </a:rPr>
                        <a:t>داروسازی مینا [ ایران ] </a:t>
                      </a:r>
                      <a:endParaRPr lang="en-US" sz="3600" dirty="0">
                        <a:latin typeface="Calibri"/>
                        <a:ea typeface="Calibri"/>
                        <a:cs typeface="B Lotus" pitchFamily="2" charset="-78"/>
                      </a:endParaRPr>
                    </a:p>
                  </a:txBody>
                  <a:tcPr marL="35983" marR="35983" marT="38100" marB="38100" anchor="ctr"/>
                </a:tc>
              </a:tr>
            </a:tbl>
          </a:graphicData>
        </a:graphic>
      </p:graphicFrame>
      <p:pic>
        <p:nvPicPr>
          <p:cNvPr id="7170" name="Picture 2" descr="E:\pic\دروزیل.jpg"/>
          <p:cNvPicPr>
            <a:picLocks noChangeAspect="1" noChangeArrowheads="1"/>
          </p:cNvPicPr>
          <p:nvPr/>
        </p:nvPicPr>
        <p:blipFill>
          <a:blip r:embed="rId2"/>
          <a:srcRect/>
          <a:stretch>
            <a:fillRect/>
          </a:stretch>
        </p:blipFill>
        <p:spPr bwMode="auto">
          <a:xfrm>
            <a:off x="642910" y="4071942"/>
            <a:ext cx="2322517" cy="2537646"/>
          </a:xfrm>
          <a:prstGeom prst="rect">
            <a:avLst/>
          </a:prstGeom>
          <a:noFill/>
        </p:spPr>
      </p:pic>
      <p:pic>
        <p:nvPicPr>
          <p:cNvPr id="7171" name="Picture 3" descr="E:\pic\برونکوتیدیپ.jpg"/>
          <p:cNvPicPr>
            <a:picLocks noChangeAspect="1" noChangeArrowheads="1"/>
          </p:cNvPicPr>
          <p:nvPr/>
        </p:nvPicPr>
        <p:blipFill>
          <a:blip r:embed="rId3"/>
          <a:srcRect/>
          <a:stretch>
            <a:fillRect/>
          </a:stretch>
        </p:blipFill>
        <p:spPr bwMode="auto">
          <a:xfrm>
            <a:off x="4572000" y="4643446"/>
            <a:ext cx="2751673" cy="1857379"/>
          </a:xfrm>
          <a:prstGeom prst="rect">
            <a:avLst/>
          </a:prstGeom>
          <a:noFill/>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24" y="0"/>
            <a:ext cx="7772400" cy="1143000"/>
          </a:xfrm>
        </p:spPr>
        <p:txBody>
          <a:bodyPr>
            <a:normAutofit/>
          </a:bodyPr>
          <a:lstStyle/>
          <a:p>
            <a:pPr algn="r"/>
            <a:r>
              <a:rPr lang="fa-IR" sz="4400" dirty="0" smtClean="0">
                <a:solidFill>
                  <a:srgbClr val="C00000"/>
                </a:solidFill>
                <a:latin typeface="Persian-khat-khati-02" pitchFamily="2" charset="-78"/>
                <a:cs typeface="Persian-khat-khati-02" pitchFamily="2" charset="-78"/>
              </a:rPr>
              <a:t>گل ساعتی </a:t>
            </a:r>
            <a:endParaRPr lang="fa-IR" sz="4400" dirty="0">
              <a:solidFill>
                <a:srgbClr val="C00000"/>
              </a:solidFill>
              <a:latin typeface="Persian-khat-khati-02" pitchFamily="2" charset="-78"/>
              <a:cs typeface="Persian-khat-khati-02" pitchFamily="2" charset="-78"/>
            </a:endParaRPr>
          </a:p>
        </p:txBody>
      </p:sp>
      <p:sp>
        <p:nvSpPr>
          <p:cNvPr id="3" name="Content Placeholder 2"/>
          <p:cNvSpPr>
            <a:spLocks noGrp="1"/>
          </p:cNvSpPr>
          <p:nvPr>
            <p:ph sz="quarter" idx="1"/>
          </p:nvPr>
        </p:nvSpPr>
        <p:spPr>
          <a:xfrm>
            <a:off x="428596" y="928670"/>
            <a:ext cx="8258204" cy="5572164"/>
          </a:xfrm>
        </p:spPr>
        <p:txBody>
          <a:bodyPr>
            <a:normAutofit fontScale="85000" lnSpcReduction="20000"/>
          </a:bodyPr>
          <a:lstStyle/>
          <a:p>
            <a:r>
              <a:rPr lang="en-US" sz="2800" dirty="0" smtClean="0">
                <a:cs typeface="B Kamran" pitchFamily="2" charset="-78"/>
              </a:rPr>
              <a:t> </a:t>
            </a:r>
            <a:r>
              <a:rPr lang="en-US" sz="6300" dirty="0" smtClean="0">
                <a:solidFill>
                  <a:srgbClr val="002060"/>
                </a:solidFill>
                <a:cs typeface="Far.Narenj" pitchFamily="2" charset="-78"/>
              </a:rPr>
              <a:t>  </a:t>
            </a:r>
            <a:r>
              <a:rPr lang="fa-IR" sz="7100" b="1" dirty="0" smtClean="0">
                <a:solidFill>
                  <a:srgbClr val="002060"/>
                </a:solidFill>
                <a:cs typeface="Far.Narenj" pitchFamily="2" charset="-78"/>
              </a:rPr>
              <a:t>موارد مصرف</a:t>
            </a:r>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نام علمی گیاه: </a:t>
            </a:r>
            <a:r>
              <a:rPr lang="en-US" sz="2800" dirty="0" smtClean="0">
                <a:cs typeface="B Kamran" pitchFamily="2" charset="-78"/>
              </a:rPr>
              <a:t> </a:t>
            </a:r>
            <a:r>
              <a:rPr lang="en-US" sz="2800" dirty="0" err="1" smtClean="0">
                <a:cs typeface="B Kamran" pitchFamily="2" charset="-78"/>
              </a:rPr>
              <a:t>Passiflora</a:t>
            </a:r>
            <a:r>
              <a:rPr lang="en-US" sz="2800" dirty="0" smtClean="0">
                <a:cs typeface="B Kamran" pitchFamily="2" charset="-78"/>
              </a:rPr>
              <a:t> </a:t>
            </a:r>
            <a:r>
              <a:rPr lang="en-US" sz="2800" dirty="0" err="1" smtClean="0">
                <a:cs typeface="B Kamran" pitchFamily="2" charset="-78"/>
              </a:rPr>
              <a:t>incarnata</a:t>
            </a:r>
            <a:r>
              <a:rPr lang="en-US" sz="2800" dirty="0" smtClean="0">
                <a:cs typeface="B Kamran" pitchFamily="2" charset="-78"/>
              </a:rPr>
              <a:t> </a:t>
            </a:r>
            <a:endParaRPr lang="fa-IR" sz="2800" dirty="0" smtClean="0">
              <a:cs typeface="B Kamran" pitchFamily="2" charset="-78"/>
            </a:endParaRPr>
          </a:p>
          <a:p>
            <a:pPr algn="just">
              <a:buNone/>
            </a:pPr>
            <a:r>
              <a:rPr lang="fa-IR" sz="2800" dirty="0" smtClean="0">
                <a:cs typeface="B Kamran" pitchFamily="2" charset="-78"/>
              </a:rPr>
              <a:t>نام انگلیسی</a:t>
            </a:r>
            <a:r>
              <a:rPr lang="en-US" sz="2800" dirty="0" smtClean="0">
                <a:cs typeface="B Kamran" pitchFamily="2" charset="-78"/>
              </a:rPr>
              <a:t> maypop </a:t>
            </a:r>
            <a:r>
              <a:rPr lang="fa-IR" sz="2800" dirty="0" smtClean="0">
                <a:cs typeface="B Kamran" pitchFamily="2" charset="-78"/>
              </a:rPr>
              <a:t>و </a:t>
            </a:r>
            <a:r>
              <a:rPr lang="en-US" sz="2800" dirty="0" smtClean="0">
                <a:cs typeface="B Kamran" pitchFamily="2" charset="-78"/>
              </a:rPr>
              <a:t> purple passionflower </a:t>
            </a:r>
            <a:endParaRPr lang="fa-IR" sz="2800" dirty="0" smtClean="0">
              <a:cs typeface="B Kamran" pitchFamily="2" charset="-78"/>
            </a:endParaRPr>
          </a:p>
          <a:p>
            <a:pPr algn="just">
              <a:buNone/>
            </a:pPr>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مهمترین کاربرد گل ساعتی به عنوان آرامبخش و خواب آور</a:t>
            </a:r>
          </a:p>
          <a:p>
            <a:pPr algn="just">
              <a:buNone/>
            </a:pPr>
            <a:r>
              <a:rPr lang="fa-IR" sz="2800" dirty="0" smtClean="0">
                <a:cs typeface="B Kamran" pitchFamily="2" charset="-78"/>
              </a:rPr>
              <a:t> همراه با سایر گیاهان مخصوصا برای اطفال کاربرد دارد</a:t>
            </a:r>
            <a:r>
              <a:rPr lang="en-US" sz="2800" dirty="0" smtClean="0">
                <a:cs typeface="B Kamran" pitchFamily="2" charset="-78"/>
              </a:rPr>
              <a:t>. </a:t>
            </a:r>
            <a:r>
              <a:rPr lang="fa-IR" sz="2800" dirty="0" smtClean="0">
                <a:cs typeface="B Kamran" pitchFamily="2" charset="-78"/>
              </a:rPr>
              <a:t>فراورده </a:t>
            </a:r>
          </a:p>
          <a:p>
            <a:pPr algn="just">
              <a:buNone/>
            </a:pPr>
            <a:r>
              <a:rPr lang="fa-IR" sz="2800" dirty="0" smtClean="0">
                <a:cs typeface="B Kamran" pitchFamily="2" charset="-78"/>
              </a:rPr>
              <a:t>هایی به عنوان کاردیوتونیک از این گیاه در آلمان موجود است</a:t>
            </a:r>
            <a:r>
              <a:rPr lang="en-US" sz="2800" dirty="0" smtClean="0">
                <a:cs typeface="B Kamran" pitchFamily="2" charset="-78"/>
              </a:rPr>
              <a:t>. </a:t>
            </a:r>
            <a:endParaRPr lang="fa-IR" sz="2800" dirty="0" smtClean="0">
              <a:cs typeface="B Kamran" pitchFamily="2" charset="-78"/>
            </a:endParaRPr>
          </a:p>
          <a:p>
            <a:pPr algn="just">
              <a:buNone/>
            </a:pPr>
            <a:r>
              <a:rPr lang="fa-IR" sz="3100" dirty="0" smtClean="0">
                <a:solidFill>
                  <a:schemeClr val="accent2"/>
                </a:solidFill>
                <a:cs typeface="Far.Arash" pitchFamily="2" charset="-78"/>
              </a:rPr>
              <a:t>اضطراب: </a:t>
            </a:r>
            <a:r>
              <a:rPr lang="fa-IR" sz="2800" dirty="0" smtClean="0">
                <a:cs typeface="B Kamran" pitchFamily="2" charset="-78"/>
              </a:rPr>
              <a:t>در درمان اضطراب خفیف تا متوسط موثر می‌باشد</a:t>
            </a:r>
            <a:r>
              <a:rPr lang="en-US" sz="2800" dirty="0" smtClean="0">
                <a:cs typeface="B Kamran" pitchFamily="2" charset="-78"/>
              </a:rPr>
              <a:t>. </a:t>
            </a:r>
            <a:endParaRPr lang="fa-IR" sz="2800" dirty="0" smtClean="0">
              <a:cs typeface="B Kamran" pitchFamily="2" charset="-78"/>
            </a:endParaRPr>
          </a:p>
          <a:p>
            <a:pPr algn="just">
              <a:buNone/>
            </a:pPr>
            <a:r>
              <a:rPr lang="fa-IR" sz="3300" dirty="0" smtClean="0">
                <a:solidFill>
                  <a:schemeClr val="accent2"/>
                </a:solidFill>
                <a:cs typeface="Far.Arash" pitchFamily="2" charset="-78"/>
              </a:rPr>
              <a:t>بی‌خوابی: </a:t>
            </a:r>
            <a:r>
              <a:rPr lang="fa-IR" sz="2800" dirty="0" smtClean="0">
                <a:cs typeface="B Kamran" pitchFamily="2" charset="-78"/>
              </a:rPr>
              <a:t>اثر خواب آوری ملایمی ‌دارد و روز بعد اختلال هشیاری برای فرد ایجاد نمیکند و بخصوص در روزهایی که فشارکاری و فکری زیاد بوده است، موثر است</a:t>
            </a:r>
            <a:r>
              <a:rPr lang="en-US" sz="2800" dirty="0" smtClean="0">
                <a:cs typeface="B Kamran" pitchFamily="2" charset="-78"/>
              </a:rPr>
              <a:t>. </a:t>
            </a:r>
            <a:endParaRPr lang="fa-IR" sz="2800" dirty="0" smtClean="0">
              <a:cs typeface="B Kamran" pitchFamily="2" charset="-78"/>
            </a:endParaRPr>
          </a:p>
          <a:p>
            <a:pPr algn="just">
              <a:buNone/>
            </a:pPr>
            <a:r>
              <a:rPr lang="fa-IR" sz="3300" dirty="0" smtClean="0">
                <a:solidFill>
                  <a:schemeClr val="accent2"/>
                </a:solidFill>
                <a:cs typeface="Far.Arash" pitchFamily="2" charset="-78"/>
              </a:rPr>
              <a:t>دردهای عصبی: </a:t>
            </a:r>
            <a:r>
              <a:rPr lang="fa-IR" sz="2800" dirty="0" smtClean="0">
                <a:cs typeface="B Kamran" pitchFamily="2" charset="-78"/>
              </a:rPr>
              <a:t>در درمان دردهایی که منشاء عصبی دارند، موثر می‌باشد</a:t>
            </a:r>
            <a:r>
              <a:rPr lang="en-US" sz="2800" dirty="0" smtClean="0">
                <a:cs typeface="B Kamran" pitchFamily="2" charset="-78"/>
              </a:rPr>
              <a:t>. </a:t>
            </a:r>
            <a:endParaRPr lang="fa-IR" sz="2800" dirty="0" smtClean="0">
              <a:cs typeface="B Kamran" pitchFamily="2" charset="-78"/>
            </a:endParaRPr>
          </a:p>
          <a:p>
            <a:pPr algn="just">
              <a:buNone/>
            </a:pPr>
            <a:r>
              <a:rPr lang="fa-IR" sz="3300" dirty="0" smtClean="0">
                <a:solidFill>
                  <a:schemeClr val="accent2"/>
                </a:solidFill>
                <a:cs typeface="Far.Arash" pitchFamily="2" charset="-78"/>
              </a:rPr>
              <a:t>گر گرفتگی: </a:t>
            </a:r>
            <a:r>
              <a:rPr lang="fa-IR" sz="2800" dirty="0" smtClean="0">
                <a:cs typeface="B Kamran" pitchFamily="2" charset="-78"/>
              </a:rPr>
              <a:t>در درمان گرگرفتگی دوران یائسگی موثر می‌باشد</a:t>
            </a:r>
            <a:r>
              <a:rPr lang="en-US" sz="2800" dirty="0" smtClean="0">
                <a:cs typeface="B Kamran" pitchFamily="2" charset="-78"/>
              </a:rPr>
              <a:t>. </a:t>
            </a:r>
            <a:endParaRPr lang="fa-IR" sz="2800" dirty="0" smtClean="0">
              <a:cs typeface="B Kamran" pitchFamily="2" charset="-78"/>
            </a:endParaRPr>
          </a:p>
          <a:p>
            <a:pPr algn="just">
              <a:buNone/>
            </a:pPr>
            <a:r>
              <a:rPr lang="fa-IR" sz="3300" dirty="0" smtClean="0">
                <a:solidFill>
                  <a:schemeClr val="accent2"/>
                </a:solidFill>
                <a:cs typeface="Far.Arash" pitchFamily="2" charset="-78"/>
              </a:rPr>
              <a:t>ترک اعتیاد: </a:t>
            </a:r>
            <a:r>
              <a:rPr lang="fa-IR" sz="2800" dirty="0" smtClean="0">
                <a:cs typeface="B Kamran" pitchFamily="2" charset="-78"/>
              </a:rPr>
              <a:t>در مصرف توام با داروهای ترک اعتیاد باعث کاهش اضطراب، بی‌خوابی،اسپاسم عضلانی و دیگر علائم حین ترک اعتیاد می‌گردد.</a:t>
            </a:r>
          </a:p>
        </p:txBody>
      </p:sp>
      <p:pic>
        <p:nvPicPr>
          <p:cNvPr id="8194" name="Picture 2" descr="E:\pic\گل ساعتی.jpg"/>
          <p:cNvPicPr>
            <a:picLocks noChangeAspect="1" noChangeArrowheads="1"/>
          </p:cNvPicPr>
          <p:nvPr/>
        </p:nvPicPr>
        <p:blipFill>
          <a:blip r:embed="rId2"/>
          <a:srcRect/>
          <a:stretch>
            <a:fillRect/>
          </a:stretch>
        </p:blipFill>
        <p:spPr bwMode="auto">
          <a:xfrm>
            <a:off x="642910" y="214290"/>
            <a:ext cx="3071819" cy="3071819"/>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800" dirty="0">
              <a:cs typeface="B Kamran" pitchFamily="2" charset="-78"/>
            </a:endParaRPr>
          </a:p>
        </p:txBody>
      </p:sp>
      <p:graphicFrame>
        <p:nvGraphicFramePr>
          <p:cNvPr id="4" name="Content Placeholder 3"/>
          <p:cNvGraphicFramePr>
            <a:graphicFrameLocks noGrp="1"/>
          </p:cNvGraphicFramePr>
          <p:nvPr>
            <p:ph sz="quarter" idx="1"/>
          </p:nvPr>
        </p:nvGraphicFramePr>
        <p:xfrm>
          <a:off x="1000100" y="285728"/>
          <a:ext cx="7772400" cy="1840992"/>
        </p:xfrm>
        <a:graphic>
          <a:graphicData uri="http://schemas.openxmlformats.org/drawingml/2006/table">
            <a:tbl>
              <a:tblPr rtl="1" firstRow="1" bandRow="1">
                <a:tableStyleId>{5C22544A-7EE6-4342-B048-85BDC9FD1C3A}</a:tableStyleId>
              </a:tblPr>
              <a:tblGrid>
                <a:gridCol w="4082118"/>
                <a:gridCol w="3690282"/>
              </a:tblGrid>
              <a:tr h="370840">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نام تجاری دارو</a:t>
                      </a:r>
                      <a:endParaRPr lang="en-US" sz="4000" dirty="0">
                        <a:latin typeface="Calibri"/>
                        <a:ea typeface="Calibri"/>
                        <a:cs typeface="B Lotus" pitchFamily="2" charset="-78"/>
                      </a:endParaRPr>
                    </a:p>
                  </a:txBody>
                  <a:tcPr marL="35983" marR="35983" marT="38100" marB="38100" anchor="ctr"/>
                </a:tc>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تولیدکننده [</a:t>
                      </a:r>
                      <a:r>
                        <a:rPr lang="fa-IR" sz="2400" b="1" dirty="0" smtClean="0">
                          <a:solidFill>
                            <a:srgbClr val="333333"/>
                          </a:solidFill>
                          <a:latin typeface="Calibri"/>
                          <a:ea typeface="Times New Roman"/>
                          <a:cs typeface="B Lotus" pitchFamily="2" charset="-78"/>
                        </a:rPr>
                        <a:t>کشور</a:t>
                      </a:r>
                      <a:r>
                        <a:rPr lang="fa-IR" sz="2400" b="1" dirty="0">
                          <a:solidFill>
                            <a:srgbClr val="333333"/>
                          </a:solidFill>
                          <a:latin typeface="Times New Roman"/>
                          <a:ea typeface="Times New Roman"/>
                          <a:cs typeface="B Lotus" pitchFamily="2" charset="-78"/>
                        </a:rPr>
                        <a:t>]</a:t>
                      </a:r>
                      <a:endParaRPr lang="en-US" sz="40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محلول خوراکی سداسل</a:t>
                      </a:r>
                      <a:endParaRPr lang="en-US" sz="40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400">
                          <a:solidFill>
                            <a:srgbClr val="333333"/>
                          </a:solidFill>
                          <a:latin typeface="Calibri"/>
                          <a:ea typeface="Times New Roman"/>
                          <a:cs typeface="B Lotus" pitchFamily="2" charset="-78"/>
                        </a:rPr>
                        <a:t>داروسازی اهورا دارو [ ایران ] </a:t>
                      </a:r>
                      <a:endParaRPr lang="en-US" sz="400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شربت بی بی </a:t>
                      </a:r>
                      <a:r>
                        <a:rPr lang="fa-IR" sz="2400" dirty="0" smtClean="0">
                          <a:solidFill>
                            <a:srgbClr val="000000"/>
                          </a:solidFill>
                          <a:latin typeface="Calibri"/>
                          <a:ea typeface="Times New Roman"/>
                          <a:cs typeface="B Lotus" pitchFamily="2" charset="-78"/>
                        </a:rPr>
                        <a:t>سد</a:t>
                      </a:r>
                      <a:endParaRPr lang="en-US" sz="2400" dirty="0" smtClean="0">
                        <a:solidFill>
                          <a:srgbClr val="000000"/>
                        </a:solidFill>
                        <a:latin typeface="Calibri"/>
                        <a:ea typeface="Times New Roman"/>
                        <a:cs typeface="B Lotus" pitchFamily="2" charset="-78"/>
                      </a:endParaRPr>
                    </a:p>
                    <a:p>
                      <a:pPr algn="r" rtl="1">
                        <a:lnSpc>
                          <a:spcPct val="115000"/>
                        </a:lnSpc>
                        <a:spcAft>
                          <a:spcPts val="0"/>
                        </a:spcAft>
                      </a:pPr>
                      <a:r>
                        <a:rPr lang="fa-IR" sz="2000" b="1" dirty="0" smtClean="0">
                          <a:cs typeface="B Tabassom" pitchFamily="2" charset="-78"/>
                        </a:rPr>
                        <a:t>گل ساعتي، زنجبيل، بابونه، بادرنجبويه، نعناع فلفلي و عناب </a:t>
                      </a:r>
                      <a:endParaRPr lang="en-US" sz="2000" b="1" dirty="0">
                        <a:latin typeface="Calibri"/>
                        <a:ea typeface="Calibri"/>
                        <a:cs typeface="B Tabassom" pitchFamily="2" charset="-78"/>
                      </a:endParaRPr>
                    </a:p>
                  </a:txBody>
                  <a:tcPr marL="35983" marR="35983"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گل دارو [ ایران ] </a:t>
                      </a:r>
                      <a:endParaRPr lang="en-US" sz="4000" dirty="0">
                        <a:latin typeface="Calibri"/>
                        <a:ea typeface="Calibri"/>
                        <a:cs typeface="B Lotus" pitchFamily="2" charset="-78"/>
                      </a:endParaRPr>
                    </a:p>
                  </a:txBody>
                  <a:tcPr marL="35983" marR="35983" marT="38100" marB="38100" anchor="ctr"/>
                </a:tc>
              </a:tr>
            </a:tbl>
          </a:graphicData>
        </a:graphic>
      </p:graphicFrame>
      <p:pic>
        <p:nvPicPr>
          <p:cNvPr id="9218" name="Picture 2" descr="E:\pic\سداسل.jpeg"/>
          <p:cNvPicPr>
            <a:picLocks noChangeAspect="1" noChangeArrowheads="1"/>
          </p:cNvPicPr>
          <p:nvPr/>
        </p:nvPicPr>
        <p:blipFill>
          <a:blip r:embed="rId2"/>
          <a:srcRect/>
          <a:stretch>
            <a:fillRect/>
          </a:stretch>
        </p:blipFill>
        <p:spPr bwMode="auto">
          <a:xfrm rot="1029105">
            <a:off x="1520226" y="3242873"/>
            <a:ext cx="2077697" cy="28717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219" name="Picture 3" descr="E:\pic\بی بی سد.jpg"/>
          <p:cNvPicPr>
            <a:picLocks noChangeAspect="1" noChangeArrowheads="1"/>
          </p:cNvPicPr>
          <p:nvPr/>
        </p:nvPicPr>
        <p:blipFill>
          <a:blip r:embed="rId3"/>
          <a:srcRect t="12414" b="11034"/>
          <a:stretch>
            <a:fillRect/>
          </a:stretch>
        </p:blipFill>
        <p:spPr bwMode="auto">
          <a:xfrm rot="20684211">
            <a:off x="5908756" y="3244776"/>
            <a:ext cx="2239678" cy="28575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43372" y="274638"/>
            <a:ext cx="4543428" cy="1143000"/>
          </a:xfrm>
        </p:spPr>
        <p:txBody>
          <a:bodyPr>
            <a:normAutofit/>
          </a:bodyPr>
          <a:lstStyle/>
          <a:p>
            <a:pPr algn="r"/>
            <a:r>
              <a:rPr lang="fa-IR" sz="5400" dirty="0" smtClean="0">
                <a:solidFill>
                  <a:srgbClr val="002060"/>
                </a:solidFill>
                <a:cs typeface="Far.Arash" pitchFamily="2" charset="-78"/>
              </a:rPr>
              <a:t>جین سنگ </a:t>
            </a:r>
            <a:endParaRPr lang="fa-IR" sz="5400" dirty="0">
              <a:solidFill>
                <a:srgbClr val="002060"/>
              </a:solidFill>
              <a:cs typeface="Far.Arash" pitchFamily="2" charset="-78"/>
            </a:endParaRPr>
          </a:p>
        </p:txBody>
      </p:sp>
      <p:sp>
        <p:nvSpPr>
          <p:cNvPr id="3" name="Content Placeholder 2"/>
          <p:cNvSpPr>
            <a:spLocks noGrp="1"/>
          </p:cNvSpPr>
          <p:nvPr>
            <p:ph sz="quarter" idx="1"/>
          </p:nvPr>
        </p:nvSpPr>
        <p:spPr>
          <a:xfrm>
            <a:off x="428596" y="1876404"/>
            <a:ext cx="8186766" cy="3767174"/>
          </a:xfrm>
        </p:spPr>
        <p:txBody>
          <a:bodyPr>
            <a:normAutofit/>
          </a:bodyPr>
          <a:lstStyle/>
          <a:p>
            <a:r>
              <a:rPr lang="en-US" sz="4600" b="1" dirty="0" smtClean="0">
                <a:cs typeface="B Kamran" pitchFamily="2" charset="-78"/>
              </a:rPr>
              <a:t>   </a:t>
            </a:r>
            <a:r>
              <a:rPr lang="fa-IR" sz="4800" b="1" dirty="0" smtClean="0">
                <a:cs typeface="B Kamran" pitchFamily="2" charset="-78"/>
              </a:rPr>
              <a:t>موارد مصرف</a:t>
            </a:r>
            <a:endParaRPr lang="en-US" sz="4800" b="1" dirty="0" smtClean="0">
              <a:cs typeface="B Kamran" pitchFamily="2" charset="-78"/>
            </a:endParaRPr>
          </a:p>
          <a:p>
            <a:pPr algn="just"/>
            <a:r>
              <a:rPr lang="fa-IR" sz="3200" dirty="0" smtClean="0">
                <a:cs typeface="B Kamran" pitchFamily="2" charset="-78"/>
              </a:rPr>
              <a:t>نام علمی گیاه:</a:t>
            </a:r>
            <a:r>
              <a:rPr lang="en-US" sz="3200" dirty="0" err="1" smtClean="0">
                <a:cs typeface="B Kamran" pitchFamily="2" charset="-78"/>
              </a:rPr>
              <a:t>Panax</a:t>
            </a:r>
            <a:r>
              <a:rPr lang="en-US" sz="3200" dirty="0" smtClean="0">
                <a:cs typeface="B Kamran" pitchFamily="2" charset="-78"/>
              </a:rPr>
              <a:t> ginseng . </a:t>
            </a:r>
            <a:endParaRPr lang="fa-IR" sz="3200" dirty="0" smtClean="0">
              <a:cs typeface="B Kamran" pitchFamily="2" charset="-78"/>
            </a:endParaRPr>
          </a:p>
          <a:p>
            <a:pPr algn="just"/>
            <a:r>
              <a:rPr lang="fa-IR" sz="3200" dirty="0" smtClean="0">
                <a:cs typeface="B Kamran" pitchFamily="2" charset="-78"/>
              </a:rPr>
              <a:t>جنس های دیگر این گیاه مانند:</a:t>
            </a:r>
            <a:r>
              <a:rPr lang="en-US" sz="3200" dirty="0" err="1" smtClean="0">
                <a:cs typeface="B Kamran" pitchFamily="2" charset="-78"/>
              </a:rPr>
              <a:t>Panax</a:t>
            </a:r>
            <a:r>
              <a:rPr lang="en-US" sz="3200" dirty="0" smtClean="0">
                <a:cs typeface="B Kamran" pitchFamily="2" charset="-78"/>
              </a:rPr>
              <a:t> </a:t>
            </a:r>
            <a:r>
              <a:rPr lang="en-US" sz="3200" dirty="0" err="1" smtClean="0">
                <a:cs typeface="B Kamran" pitchFamily="2" charset="-78"/>
              </a:rPr>
              <a:t>notoginseng</a:t>
            </a:r>
            <a:r>
              <a:rPr lang="en-US" sz="3200" dirty="0" smtClean="0">
                <a:cs typeface="B Kamran" pitchFamily="2" charset="-78"/>
              </a:rPr>
              <a:t> </a:t>
            </a:r>
            <a:endParaRPr lang="fa-IR" sz="3200" dirty="0" smtClean="0">
              <a:cs typeface="B Kamran" pitchFamily="2" charset="-78"/>
            </a:endParaRPr>
          </a:p>
          <a:p>
            <a:pPr algn="just"/>
            <a:r>
              <a:rPr lang="fa-IR" sz="3200" dirty="0" smtClean="0">
                <a:cs typeface="B Kamran" pitchFamily="2" charset="-78"/>
              </a:rPr>
              <a:t>و</a:t>
            </a:r>
            <a:r>
              <a:rPr lang="en-US" sz="3200" dirty="0" smtClean="0">
                <a:cs typeface="B Kamran" pitchFamily="2" charset="-78"/>
              </a:rPr>
              <a:t> </a:t>
            </a:r>
            <a:r>
              <a:rPr lang="en-US" sz="3200" dirty="0" err="1" smtClean="0">
                <a:cs typeface="B Kamran" pitchFamily="2" charset="-78"/>
              </a:rPr>
              <a:t>Panax</a:t>
            </a:r>
            <a:r>
              <a:rPr lang="en-US" sz="3200" dirty="0" smtClean="0">
                <a:cs typeface="B Kamran" pitchFamily="2" charset="-78"/>
              </a:rPr>
              <a:t> </a:t>
            </a:r>
            <a:r>
              <a:rPr lang="en-US" sz="3200" dirty="0" err="1" smtClean="0">
                <a:cs typeface="B Kamran" pitchFamily="2" charset="-78"/>
              </a:rPr>
              <a:t>bipinnatifidus</a:t>
            </a:r>
            <a:r>
              <a:rPr lang="en-US" sz="3200" dirty="0" smtClean="0">
                <a:cs typeface="B Kamran" pitchFamily="2" charset="-78"/>
              </a:rPr>
              <a:t> </a:t>
            </a:r>
            <a:r>
              <a:rPr lang="fa-IR" sz="3200" dirty="0" smtClean="0">
                <a:cs typeface="B Kamran" pitchFamily="2" charset="-78"/>
              </a:rPr>
              <a:t>می باشند. </a:t>
            </a:r>
          </a:p>
          <a:p>
            <a:pPr algn="just"/>
            <a:r>
              <a:rPr lang="fa-IR" sz="3200" dirty="0" smtClean="0">
                <a:cs typeface="B Kamran" pitchFamily="2" charset="-78"/>
              </a:rPr>
              <a:t>بیش از 11 گونه از این گیاه وجود دارد</a:t>
            </a:r>
            <a:r>
              <a:rPr lang="en-US" sz="3200" dirty="0" smtClean="0">
                <a:cs typeface="B Kamran" pitchFamily="2" charset="-78"/>
              </a:rPr>
              <a:t>. </a:t>
            </a:r>
            <a:endParaRPr lang="fa-IR" sz="3200" dirty="0" smtClean="0">
              <a:cs typeface="B Kamran" pitchFamily="2" charset="-78"/>
            </a:endParaRPr>
          </a:p>
        </p:txBody>
      </p:sp>
      <p:pic>
        <p:nvPicPr>
          <p:cNvPr id="10242" name="Picture 2" descr="E:\pic\جین سنگل.jpg"/>
          <p:cNvPicPr>
            <a:picLocks noChangeAspect="1" noChangeArrowheads="1"/>
          </p:cNvPicPr>
          <p:nvPr/>
        </p:nvPicPr>
        <p:blipFill>
          <a:blip r:embed="rId2"/>
          <a:srcRect/>
          <a:stretch>
            <a:fillRect/>
          </a:stretch>
        </p:blipFill>
        <p:spPr bwMode="auto">
          <a:xfrm>
            <a:off x="285720" y="214290"/>
            <a:ext cx="3800475" cy="26289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914400" y="500042"/>
            <a:ext cx="7772400" cy="5519758"/>
          </a:xfrm>
        </p:spPr>
        <p:txBody>
          <a:bodyPr>
            <a:normAutofit lnSpcReduction="10000"/>
          </a:bodyPr>
          <a:lstStyle/>
          <a:p>
            <a:pPr algn="just"/>
            <a:r>
              <a:rPr lang="fa-IR" sz="2800" b="1" dirty="0" smtClean="0">
                <a:cs typeface="B Kamran" pitchFamily="2" charset="-78"/>
              </a:rPr>
              <a:t>اثرات درمانی زیر برای جینسینگ بیان شده است</a:t>
            </a:r>
            <a:r>
              <a:rPr lang="en-US" sz="2800" b="1" dirty="0" smtClean="0">
                <a:cs typeface="B Kamran" pitchFamily="2" charset="-78"/>
              </a:rPr>
              <a:t>: </a:t>
            </a:r>
            <a:endParaRPr lang="fa-IR" sz="2800" b="1" dirty="0" smtClean="0">
              <a:cs typeface="B Kamran" pitchFamily="2" charset="-78"/>
            </a:endParaRPr>
          </a:p>
          <a:p>
            <a:pPr algn="just"/>
            <a:r>
              <a:rPr lang="fa-IR" sz="2800" b="1" dirty="0" smtClean="0">
                <a:cs typeface="B Kamran" pitchFamily="2" charset="-78"/>
              </a:rPr>
              <a:t>افزایش </a:t>
            </a:r>
            <a:r>
              <a:rPr lang="fa-IR" sz="2800" b="1" dirty="0" smtClean="0">
                <a:solidFill>
                  <a:srgbClr val="C00000"/>
                </a:solidFill>
                <a:cs typeface="B Kamran" pitchFamily="2" charset="-78"/>
              </a:rPr>
              <a:t>توان ذهنی</a:t>
            </a:r>
            <a:r>
              <a:rPr lang="fa-IR" sz="2800" b="1" dirty="0" smtClean="0">
                <a:cs typeface="B Kamran" pitchFamily="2" charset="-78"/>
              </a:rPr>
              <a:t>، افزایش </a:t>
            </a:r>
            <a:r>
              <a:rPr lang="fa-IR" sz="2800" b="1" dirty="0" smtClean="0">
                <a:solidFill>
                  <a:srgbClr val="C00000"/>
                </a:solidFill>
                <a:cs typeface="B Kamran" pitchFamily="2" charset="-78"/>
              </a:rPr>
              <a:t>قدرت جسمانی</a:t>
            </a:r>
            <a:r>
              <a:rPr lang="fa-IR" sz="2800" b="1" dirty="0" smtClean="0">
                <a:cs typeface="B Kamran" pitchFamily="2" charset="-78"/>
              </a:rPr>
              <a:t>، بهبود فعالیت</a:t>
            </a:r>
            <a:r>
              <a:rPr lang="fa-IR" sz="2800" b="1" dirty="0" smtClean="0">
                <a:solidFill>
                  <a:srgbClr val="C00000"/>
                </a:solidFill>
                <a:cs typeface="B Kamran" pitchFamily="2" charset="-78"/>
              </a:rPr>
              <a:t> حافظه </a:t>
            </a:r>
            <a:r>
              <a:rPr lang="fa-IR" sz="2800" b="1" dirty="0" smtClean="0">
                <a:cs typeface="B Kamran" pitchFamily="2" charset="-78"/>
              </a:rPr>
              <a:t>افزایش </a:t>
            </a:r>
            <a:r>
              <a:rPr lang="fa-IR" sz="2800" b="1" dirty="0" smtClean="0">
                <a:solidFill>
                  <a:srgbClr val="C00000"/>
                </a:solidFill>
                <a:cs typeface="B Kamran" pitchFamily="2" charset="-78"/>
              </a:rPr>
              <a:t>شادابی و نشاط</a:t>
            </a:r>
            <a:r>
              <a:rPr lang="fa-IR" sz="2800" b="1" dirty="0" smtClean="0">
                <a:cs typeface="B Kamran" pitchFamily="2" charset="-78"/>
              </a:rPr>
              <a:t>، افزایش قدرت </a:t>
            </a:r>
            <a:r>
              <a:rPr lang="fa-IR" sz="2800" b="1" dirty="0" smtClean="0">
                <a:solidFill>
                  <a:srgbClr val="C00000"/>
                </a:solidFill>
                <a:cs typeface="B Kamran" pitchFamily="2" charset="-78"/>
              </a:rPr>
              <a:t>تحمل و پایداری</a:t>
            </a:r>
            <a:r>
              <a:rPr lang="fa-IR" sz="2800" b="1" dirty="0" smtClean="0">
                <a:cs typeface="B Kamran" pitchFamily="2" charset="-78"/>
              </a:rPr>
              <a:t>، از بین بردن </a:t>
            </a:r>
            <a:r>
              <a:rPr lang="fa-IR" sz="2800" b="1" dirty="0" smtClean="0">
                <a:solidFill>
                  <a:srgbClr val="C00000"/>
                </a:solidFill>
                <a:cs typeface="B Kamran" pitchFamily="2" charset="-78"/>
              </a:rPr>
              <a:t>استرس</a:t>
            </a:r>
            <a:r>
              <a:rPr lang="fa-IR" sz="2800" b="1" dirty="0" smtClean="0">
                <a:cs typeface="B Kamran" pitchFamily="2" charset="-78"/>
              </a:rPr>
              <a:t>، مقابله با </a:t>
            </a:r>
            <a:r>
              <a:rPr lang="fa-IR" sz="2800" b="1" dirty="0" smtClean="0">
                <a:solidFill>
                  <a:srgbClr val="C00000"/>
                </a:solidFill>
                <a:cs typeface="B Kamran" pitchFamily="2" charset="-78"/>
              </a:rPr>
              <a:t>پیری</a:t>
            </a:r>
            <a:r>
              <a:rPr lang="fa-IR" sz="2800" b="1" dirty="0" smtClean="0">
                <a:cs typeface="B Kamran" pitchFamily="2" charset="-78"/>
              </a:rPr>
              <a:t> و عوارض آن، تقویت </a:t>
            </a:r>
            <a:r>
              <a:rPr lang="fa-IR" sz="2800" b="1" dirty="0" smtClean="0">
                <a:solidFill>
                  <a:srgbClr val="C00000"/>
                </a:solidFill>
                <a:cs typeface="B Kamran" pitchFamily="2" charset="-78"/>
              </a:rPr>
              <a:t>سیستم ایمنی بدن </a:t>
            </a:r>
            <a:r>
              <a:rPr lang="fa-IR" sz="2800" b="1" dirty="0" smtClean="0">
                <a:cs typeface="B Kamran" pitchFamily="2" charset="-78"/>
              </a:rPr>
              <a:t>تنظیم سوخت و ساز (متابولیسم) بدن، جلوگیری از سردرد، بهبود بی خوابی و بد خوابی، کاهش عوارض یائسگی، برطرف ساختن یا بهبود مشکلات جنسی، رفع خستگی، ضعف و بی حالی، افزایش قدرت سیستم قلبی و عروقی، تنظیم فشار خون (کاهش دهنده فشار خون در صورت بالا بودن آن و افزایش دهنده فشار خون در صورت پایین بودن آن) تنظیم سطح قند خون بدن، مقابله با افسردگی، تقویت ‌کننده قوای عمومی بدن و به ‌ویژه تقویت ‌کننده توانایی جنسی مردان، کاهش میزان و شدت سرماخوردگی در فصل زمستان</a:t>
            </a:r>
            <a:r>
              <a:rPr lang="en-US" sz="2800" b="1" dirty="0" smtClean="0">
                <a:cs typeface="B Kamran" pitchFamily="2" charset="-78"/>
              </a:rPr>
              <a:t>. </a:t>
            </a:r>
            <a:endParaRPr lang="fa-IR" sz="2800" b="1" dirty="0" smtClean="0">
              <a:cs typeface="B Kamran" pitchFamily="2" charset="-78"/>
            </a:endParaRPr>
          </a:p>
          <a:p>
            <a:pPr algn="just"/>
            <a:r>
              <a:rPr lang="fa-IR" sz="2800" b="1" dirty="0" smtClean="0">
                <a:cs typeface="B Kamran" pitchFamily="2" charset="-78"/>
              </a:rPr>
              <a:t>مطالعات مدرن امروزی بر روی خواص </a:t>
            </a:r>
            <a:r>
              <a:rPr lang="fa-IR" sz="2800" b="1" dirty="0" smtClean="0">
                <a:solidFill>
                  <a:srgbClr val="C00000"/>
                </a:solidFill>
                <a:cs typeface="B Kamran" pitchFamily="2" charset="-78"/>
              </a:rPr>
              <a:t>ضد سرطان</a:t>
            </a:r>
            <a:r>
              <a:rPr lang="fa-IR" sz="2800" b="1" dirty="0" smtClean="0">
                <a:cs typeface="B Kamran" pitchFamily="2" charset="-78"/>
              </a:rPr>
              <a:t>، تنظیم </a:t>
            </a:r>
            <a:r>
              <a:rPr lang="fa-IR" sz="2800" b="1" dirty="0" smtClean="0">
                <a:solidFill>
                  <a:srgbClr val="C00000"/>
                </a:solidFill>
                <a:cs typeface="B Kamran" pitchFamily="2" charset="-78"/>
              </a:rPr>
              <a:t>قند خون</a:t>
            </a:r>
            <a:r>
              <a:rPr lang="fa-IR" sz="2800" b="1" dirty="0" smtClean="0">
                <a:cs typeface="B Kamran" pitchFamily="2" charset="-78"/>
              </a:rPr>
              <a:t>، برطرف نمودن </a:t>
            </a:r>
            <a:r>
              <a:rPr lang="fa-IR" sz="2800" b="1" dirty="0" smtClean="0">
                <a:solidFill>
                  <a:srgbClr val="C00000"/>
                </a:solidFill>
                <a:cs typeface="B Kamran" pitchFamily="2" charset="-78"/>
              </a:rPr>
              <a:t>خستگی</a:t>
            </a:r>
            <a:r>
              <a:rPr lang="fa-IR" sz="2800" b="1" dirty="0" smtClean="0">
                <a:cs typeface="B Kamran" pitchFamily="2" charset="-78"/>
              </a:rPr>
              <a:t> و </a:t>
            </a:r>
            <a:r>
              <a:rPr lang="fa-IR" sz="2800" b="1" dirty="0" smtClean="0">
                <a:solidFill>
                  <a:srgbClr val="C00000"/>
                </a:solidFill>
                <a:cs typeface="B Kamran" pitchFamily="2" charset="-78"/>
              </a:rPr>
              <a:t>تقویت ایمنی </a:t>
            </a:r>
            <a:r>
              <a:rPr lang="fa-IR" sz="2800" b="1" dirty="0" smtClean="0">
                <a:cs typeface="B Kamran" pitchFamily="2" charset="-78"/>
              </a:rPr>
              <a:t>این گیاه متمرکز شده است</a:t>
            </a:r>
            <a:r>
              <a:rPr lang="en-US" sz="2800" b="1" dirty="0" smtClean="0">
                <a:cs typeface="B Kamran" pitchFamily="2" charset="-78"/>
              </a:rPr>
              <a:t>.</a:t>
            </a:r>
            <a:endParaRPr lang="fa-IR" sz="2800" b="1" dirty="0" smtClean="0">
              <a:cs typeface="B Kamran" pitchFamily="2" charset="-78"/>
            </a:endParaRPr>
          </a:p>
          <a:p>
            <a:endParaRPr lang="fa-IR" sz="2800" b="1"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00034" y="500042"/>
            <a:ext cx="8229600" cy="6143644"/>
          </a:xfrm>
        </p:spPr>
        <p:txBody>
          <a:bodyPr>
            <a:normAutofit fontScale="92500"/>
          </a:bodyPr>
          <a:lstStyle/>
          <a:p>
            <a:pPr algn="just"/>
            <a:endParaRPr lang="en-US" sz="2800" dirty="0" smtClean="0">
              <a:cs typeface="B Kamran" pitchFamily="2" charset="-78"/>
            </a:endParaRPr>
          </a:p>
          <a:p>
            <a:r>
              <a:rPr lang="en-US" sz="2800" dirty="0" smtClean="0">
                <a:cs typeface="B Kamran" pitchFamily="2" charset="-78"/>
              </a:rPr>
              <a:t>   </a:t>
            </a:r>
            <a:r>
              <a:rPr lang="fa-IR" sz="4000" dirty="0" smtClean="0">
                <a:solidFill>
                  <a:srgbClr val="C00000"/>
                </a:solidFill>
                <a:cs typeface="Far.Arash" pitchFamily="2" charset="-78"/>
              </a:rPr>
              <a:t>موارد منع مصرف</a:t>
            </a:r>
          </a:p>
          <a:p>
            <a:pPr>
              <a:buNone/>
            </a:pPr>
            <a:r>
              <a:rPr lang="en-US" sz="2800" dirty="0" smtClean="0">
                <a:cs typeface="B Kamran" pitchFamily="2" charset="-78"/>
              </a:rPr>
              <a:t/>
            </a:r>
            <a:br>
              <a:rPr lang="en-US" sz="2800" dirty="0" smtClean="0">
                <a:cs typeface="B Kamran" pitchFamily="2" charset="-78"/>
              </a:rPr>
            </a:br>
            <a:r>
              <a:rPr lang="fa-IR" sz="3600" dirty="0" smtClean="0">
                <a:cs typeface="B Kamran" pitchFamily="2" charset="-78"/>
              </a:rPr>
              <a:t>به علت عدم وجود مطالعات کافی مصرف این گیاه در حاملگی و شیردهی منع مصرف دارد. با توجه به این که مواردی از تراتوژنیسیته در موش دیده شده ولی تا کنون در مورد انسان گزارش نشده است</a:t>
            </a:r>
            <a:r>
              <a:rPr lang="en-US" sz="3600" dirty="0" smtClean="0">
                <a:cs typeface="B Kamran" pitchFamily="2" charset="-78"/>
              </a:rPr>
              <a:t>.</a:t>
            </a:r>
            <a:endParaRPr lang="fa-IR" sz="2800" dirty="0" smtClean="0">
              <a:cs typeface="B Kamran" pitchFamily="2" charset="-78"/>
            </a:endParaRPr>
          </a:p>
          <a:p>
            <a:r>
              <a:rPr lang="en-US" sz="2800" dirty="0" smtClean="0">
                <a:cs typeface="B Kamran" pitchFamily="2" charset="-78"/>
              </a:rPr>
              <a:t>   </a:t>
            </a:r>
            <a:r>
              <a:rPr lang="fa-IR" sz="4000" dirty="0" smtClean="0">
                <a:solidFill>
                  <a:srgbClr val="C00000"/>
                </a:solidFill>
                <a:cs typeface="Far.Arash" pitchFamily="2" charset="-78"/>
              </a:rPr>
              <a:t>عوارض جانبي</a:t>
            </a:r>
            <a:endParaRPr lang="en-US" sz="2800" dirty="0" smtClean="0">
              <a:solidFill>
                <a:srgbClr val="C00000"/>
              </a:solidFill>
              <a:cs typeface="Far.Arash" pitchFamily="2" charset="-78"/>
            </a:endParaRPr>
          </a:p>
          <a:p>
            <a:pPr>
              <a:buNone/>
            </a:pPr>
            <a:r>
              <a:rPr lang="en-US" sz="2800" dirty="0" smtClean="0">
                <a:cs typeface="B Kamran" pitchFamily="2" charset="-78"/>
              </a:rPr>
              <a:t/>
            </a:r>
            <a:br>
              <a:rPr lang="en-US" sz="2800" dirty="0" smtClean="0">
                <a:cs typeface="B Kamran" pitchFamily="2" charset="-78"/>
              </a:rPr>
            </a:br>
            <a:r>
              <a:rPr lang="fa-IR" sz="4100" dirty="0" smtClean="0">
                <a:cs typeface="B Kamran" pitchFamily="2" charset="-78"/>
              </a:rPr>
              <a:t>مصرف مقادیر زیاد این گیاه ممکن است باعث افزایش فشارخون،سردرد، بی خوابی، اسهال و راش های پوستی ایجاد کند</a:t>
            </a:r>
            <a:r>
              <a:rPr lang="en-US" sz="4100" dirty="0" smtClean="0">
                <a:cs typeface="B Kamran" pitchFamily="2" charset="-78"/>
              </a:rPr>
              <a:t>.</a:t>
            </a:r>
            <a:br>
              <a:rPr lang="en-US" sz="4100" dirty="0" smtClean="0">
                <a:cs typeface="B Kamran" pitchFamily="2" charset="-78"/>
              </a:rPr>
            </a:br>
            <a:endParaRPr lang="fa-IR" sz="2800" dirty="0">
              <a:cs typeface="B Kamran" pitchFamily="2" charset="-78"/>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a:cs typeface="B Kamran" pitchFamily="2" charset="-78"/>
            </a:endParaRPr>
          </a:p>
        </p:txBody>
      </p:sp>
      <p:graphicFrame>
        <p:nvGraphicFramePr>
          <p:cNvPr id="4" name="Content Placeholder 3"/>
          <p:cNvGraphicFramePr>
            <a:graphicFrameLocks noGrp="1"/>
          </p:cNvGraphicFramePr>
          <p:nvPr>
            <p:ph sz="quarter" idx="1"/>
          </p:nvPr>
        </p:nvGraphicFramePr>
        <p:xfrm>
          <a:off x="1071538" y="285728"/>
          <a:ext cx="7772400" cy="2624328"/>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2800" b="1" dirty="0">
                          <a:solidFill>
                            <a:srgbClr val="333333"/>
                          </a:solidFill>
                          <a:latin typeface="Calibri"/>
                          <a:ea typeface="Times New Roman"/>
                          <a:cs typeface="B Lotus" pitchFamily="2" charset="-78"/>
                        </a:rPr>
                        <a:t>نام تجاری دارو</a:t>
                      </a:r>
                      <a:endParaRPr lang="en-US" sz="4400" dirty="0">
                        <a:latin typeface="Calibri"/>
                        <a:ea typeface="Calibri"/>
                        <a:cs typeface="B Lotus" pitchFamily="2" charset="-78"/>
                      </a:endParaRPr>
                    </a:p>
                  </a:txBody>
                  <a:tcPr marL="35983" marR="35983" marT="38100" marB="38100" anchor="ctr"/>
                </a:tc>
                <a:tc>
                  <a:txBody>
                    <a:bodyPr/>
                    <a:lstStyle/>
                    <a:p>
                      <a:pPr algn="ctr" rtl="1">
                        <a:lnSpc>
                          <a:spcPct val="115000"/>
                        </a:lnSpc>
                        <a:spcAft>
                          <a:spcPts val="0"/>
                        </a:spcAft>
                      </a:pPr>
                      <a:r>
                        <a:rPr lang="fa-IR" sz="2800" b="1" dirty="0">
                          <a:solidFill>
                            <a:srgbClr val="333333"/>
                          </a:solidFill>
                          <a:latin typeface="Calibri"/>
                          <a:ea typeface="Times New Roman"/>
                          <a:cs typeface="B Lotus" pitchFamily="2" charset="-78"/>
                        </a:rPr>
                        <a:t>تولیدکننده [</a:t>
                      </a:r>
                      <a:r>
                        <a:rPr lang="fa-IR" sz="2800" b="1" dirty="0" smtClean="0">
                          <a:solidFill>
                            <a:srgbClr val="333333"/>
                          </a:solidFill>
                          <a:latin typeface="Calibri"/>
                          <a:ea typeface="Times New Roman"/>
                          <a:cs typeface="B Lotus" pitchFamily="2" charset="-78"/>
                        </a:rPr>
                        <a:t>کشور</a:t>
                      </a:r>
                      <a:r>
                        <a:rPr lang="fa-IR" sz="2800" b="1" dirty="0">
                          <a:solidFill>
                            <a:srgbClr val="333333"/>
                          </a:solidFill>
                          <a:latin typeface="Times New Roman"/>
                          <a:ea typeface="Times New Roman"/>
                          <a:cs typeface="B Lotus" pitchFamily="2" charset="-78"/>
                        </a:rPr>
                        <a:t>]</a:t>
                      </a:r>
                      <a:endParaRPr lang="en-US" sz="44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800" dirty="0">
                          <a:solidFill>
                            <a:srgbClr val="000000"/>
                          </a:solidFill>
                          <a:latin typeface="Calibri"/>
                          <a:ea typeface="Times New Roman"/>
                          <a:cs typeface="B Lotus" pitchFamily="2" charset="-78"/>
                        </a:rPr>
                        <a:t>كپسول لاوويگ</a:t>
                      </a:r>
                      <a:endParaRPr lang="en-US" sz="44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800" dirty="0">
                          <a:solidFill>
                            <a:srgbClr val="284775"/>
                          </a:solidFill>
                          <a:latin typeface="Calibri"/>
                          <a:ea typeface="Times New Roman"/>
                          <a:cs typeface="B Lotus" pitchFamily="2" charset="-78"/>
                        </a:rPr>
                        <a:t>داروسازی سبز دارو [ ایران ] </a:t>
                      </a:r>
                      <a:endParaRPr lang="en-US" sz="44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شربت تونیک جین سین</a:t>
                      </a:r>
                      <a:endParaRPr lang="en-US" sz="40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400">
                          <a:solidFill>
                            <a:srgbClr val="333333"/>
                          </a:solidFill>
                          <a:latin typeface="Calibri"/>
                          <a:ea typeface="Times New Roman"/>
                          <a:cs typeface="B Lotus" pitchFamily="2" charset="-78"/>
                        </a:rPr>
                        <a:t>داروسازی گل دارو [ ایران ] </a:t>
                      </a:r>
                      <a:endParaRPr lang="en-US" sz="400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کپسول جين سين</a:t>
                      </a:r>
                      <a:endParaRPr lang="en-US" sz="40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گل دارو [ ایران ] </a:t>
                      </a:r>
                      <a:endParaRPr lang="en-US" sz="40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کپسول روجینسینگ 500 میلی گرم</a:t>
                      </a:r>
                      <a:endParaRPr lang="en-US" sz="40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شرکت داروسازی قائم دارو [ ایران ] </a:t>
                      </a:r>
                      <a:endParaRPr lang="en-US" sz="4000" dirty="0">
                        <a:latin typeface="Calibri"/>
                        <a:ea typeface="Calibri"/>
                        <a:cs typeface="B Lotus" pitchFamily="2" charset="-78"/>
                      </a:endParaRPr>
                    </a:p>
                  </a:txBody>
                  <a:tcPr marL="35983" marR="35983" marT="38100" marB="38100" anchor="ctr"/>
                </a:tc>
              </a:tr>
            </a:tbl>
          </a:graphicData>
        </a:graphic>
      </p:graphicFrame>
      <p:pic>
        <p:nvPicPr>
          <p:cNvPr id="11266" name="Picture 2" descr="E:\pic\روجینسینگ.jpg"/>
          <p:cNvPicPr>
            <a:picLocks noChangeAspect="1" noChangeArrowheads="1"/>
          </p:cNvPicPr>
          <p:nvPr/>
        </p:nvPicPr>
        <p:blipFill>
          <a:blip r:embed="rId2"/>
          <a:srcRect l="20000" t="5000" r="25000" b="7500"/>
          <a:stretch>
            <a:fillRect/>
          </a:stretch>
        </p:blipFill>
        <p:spPr bwMode="auto">
          <a:xfrm rot="21278921">
            <a:off x="357158" y="2652900"/>
            <a:ext cx="2643206" cy="42051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100" y="500042"/>
            <a:ext cx="7772400" cy="1143000"/>
          </a:xfrm>
        </p:spPr>
        <p:txBody>
          <a:bodyPr>
            <a:noAutofit/>
          </a:bodyPr>
          <a:lstStyle/>
          <a:p>
            <a:pPr algn="r"/>
            <a:r>
              <a:rPr lang="fa-IR" sz="8800" b="1" dirty="0" smtClean="0">
                <a:solidFill>
                  <a:srgbClr val="C00000"/>
                </a:solidFill>
                <a:cs typeface="B Narenj" pitchFamily="2" charset="-78"/>
              </a:rPr>
              <a:t>اوکالیپتوس</a:t>
            </a:r>
            <a:r>
              <a:rPr lang="fa-IR" sz="8800" dirty="0" smtClean="0">
                <a:solidFill>
                  <a:srgbClr val="C00000"/>
                </a:solidFill>
                <a:cs typeface="B Narenj" pitchFamily="2" charset="-78"/>
              </a:rPr>
              <a:t> </a:t>
            </a:r>
            <a:endParaRPr lang="fa-IR" sz="8800" dirty="0">
              <a:solidFill>
                <a:srgbClr val="C00000"/>
              </a:solidFill>
              <a:cs typeface="B Narenj" pitchFamily="2" charset="-78"/>
            </a:endParaRPr>
          </a:p>
        </p:txBody>
      </p:sp>
      <p:sp>
        <p:nvSpPr>
          <p:cNvPr id="3" name="Content Placeholder 2"/>
          <p:cNvSpPr>
            <a:spLocks noGrp="1"/>
          </p:cNvSpPr>
          <p:nvPr>
            <p:ph sz="quarter" idx="1"/>
          </p:nvPr>
        </p:nvSpPr>
        <p:spPr>
          <a:xfrm>
            <a:off x="714348" y="2000240"/>
            <a:ext cx="8129590" cy="4857760"/>
          </a:xfrm>
        </p:spPr>
        <p:txBody>
          <a:bodyPr>
            <a:normAutofit fontScale="47500" lnSpcReduction="20000"/>
          </a:bodyPr>
          <a:lstStyle/>
          <a:p>
            <a:pPr algn="just"/>
            <a:endParaRPr lang="fa-IR" sz="4000" dirty="0" smtClean="0">
              <a:cs typeface="B Kamran" pitchFamily="2" charset="-78"/>
            </a:endParaRPr>
          </a:p>
          <a:p>
            <a:pPr algn="just"/>
            <a:r>
              <a:rPr lang="fa-IR" sz="7000" dirty="0" smtClean="0">
                <a:cs typeface="B Kamran" pitchFamily="2" charset="-78"/>
              </a:rPr>
              <a:t>نام </a:t>
            </a:r>
            <a:r>
              <a:rPr lang="fa-IR" sz="7000" dirty="0">
                <a:cs typeface="B Kamran" pitchFamily="2" charset="-78"/>
              </a:rPr>
              <a:t>علمی گیاه</a:t>
            </a:r>
            <a:r>
              <a:rPr lang="en-US" sz="7000" dirty="0">
                <a:cs typeface="B Kamran" pitchFamily="2" charset="-78"/>
              </a:rPr>
              <a:t> </a:t>
            </a:r>
            <a:endParaRPr lang="en-US" sz="7000" dirty="0" smtClean="0">
              <a:cs typeface="B Kamran" pitchFamily="2" charset="-78"/>
            </a:endParaRPr>
          </a:p>
          <a:p>
            <a:pPr algn="just"/>
            <a:r>
              <a:rPr lang="en-US" sz="5000" dirty="0" smtClean="0">
                <a:cs typeface="B Kamran" pitchFamily="2" charset="-78"/>
              </a:rPr>
              <a:t>: </a:t>
            </a:r>
            <a:r>
              <a:rPr lang="en-US" sz="6000" dirty="0">
                <a:cs typeface="B Kamran" pitchFamily="2" charset="-78"/>
              </a:rPr>
              <a:t>Eucalyptus </a:t>
            </a:r>
            <a:r>
              <a:rPr lang="en-US" sz="6000" dirty="0" err="1">
                <a:cs typeface="B Kamran" pitchFamily="2" charset="-78"/>
              </a:rPr>
              <a:t>spp</a:t>
            </a:r>
            <a:r>
              <a:rPr lang="en-US" sz="6000" dirty="0">
                <a:cs typeface="B Kamran" pitchFamily="2" charset="-78"/>
              </a:rPr>
              <a:t> </a:t>
            </a:r>
            <a:endParaRPr lang="fa-IR" sz="6000" dirty="0" smtClean="0">
              <a:cs typeface="B Kamran" pitchFamily="2" charset="-78"/>
            </a:endParaRPr>
          </a:p>
          <a:p>
            <a:pPr algn="just">
              <a:buNone/>
            </a:pPr>
            <a:r>
              <a:rPr lang="fa-IR" sz="7000" dirty="0" smtClean="0">
                <a:cs typeface="B Kamran" pitchFamily="2" charset="-78"/>
              </a:rPr>
              <a:t>به </a:t>
            </a:r>
            <a:r>
              <a:rPr lang="fa-IR" sz="7000" dirty="0">
                <a:cs typeface="B Kamran" pitchFamily="2" charset="-78"/>
              </a:rPr>
              <a:t>معنی گونه های مختلف اکالیپتوس از جمله</a:t>
            </a:r>
            <a:r>
              <a:rPr lang="en-US" sz="7000" dirty="0">
                <a:cs typeface="B Kamran" pitchFamily="2" charset="-78"/>
              </a:rPr>
              <a:t>: </a:t>
            </a:r>
            <a:endParaRPr lang="fa-IR" sz="7000" dirty="0" smtClean="0">
              <a:cs typeface="B Kamran" pitchFamily="2" charset="-78"/>
            </a:endParaRPr>
          </a:p>
          <a:p>
            <a:pPr algn="just">
              <a:buNone/>
            </a:pPr>
            <a:r>
              <a:rPr lang="en-US" sz="5100" dirty="0">
                <a:cs typeface="B Kamran" pitchFamily="2" charset="-78"/>
              </a:rPr>
              <a:t/>
            </a:r>
            <a:br>
              <a:rPr lang="en-US" sz="5100" dirty="0">
                <a:cs typeface="B Kamran" pitchFamily="2" charset="-78"/>
              </a:rPr>
            </a:br>
            <a:r>
              <a:rPr lang="en-US" sz="7000" dirty="0">
                <a:cs typeface="B Kamran" pitchFamily="2" charset="-78"/>
              </a:rPr>
              <a:t>Eucalyptus </a:t>
            </a:r>
            <a:r>
              <a:rPr lang="en-US" sz="7000" dirty="0" err="1">
                <a:cs typeface="B Kamran" pitchFamily="2" charset="-78"/>
              </a:rPr>
              <a:t>obliqua</a:t>
            </a:r>
            <a:r>
              <a:rPr lang="en-US" sz="7000" dirty="0">
                <a:cs typeface="B Kamran" pitchFamily="2" charset="-78"/>
              </a:rPr>
              <a:t> </a:t>
            </a:r>
            <a:r>
              <a:rPr lang="fa-IR" sz="7000" dirty="0" smtClean="0">
                <a:cs typeface="B Kamran" pitchFamily="2" charset="-78"/>
              </a:rPr>
              <a:t>:</a:t>
            </a:r>
          </a:p>
          <a:p>
            <a:pPr algn="just">
              <a:buNone/>
            </a:pPr>
            <a:r>
              <a:rPr lang="fa-IR" sz="7000" dirty="0" smtClean="0">
                <a:cs typeface="B Kamran" pitchFamily="2" charset="-78"/>
              </a:rPr>
              <a:t>این </a:t>
            </a:r>
            <a:r>
              <a:rPr lang="fa-IR" sz="7000" dirty="0">
                <a:cs typeface="B Kamran" pitchFamily="2" charset="-78"/>
              </a:rPr>
              <a:t>گیاه برای درمان التهاب سینه، ریه ها، بینی و گلو بکار می رود و می تواند برخی از گونه های باکتری و همچنین برخی از انواع قارچها را از بین ببرد. وقتی ازاین گیاه دارویی برای مصرف موضعی استفاده می کنید، می تواند درد رماتیسمی را تسکین بخشد. قبل از مصرف این دارو با پزشک معالج خود مشورت و از دستورات ایشان پیروی کنید</a:t>
            </a:r>
            <a:r>
              <a:rPr lang="en-US" sz="7000" dirty="0" smtClean="0">
                <a:cs typeface="B Kamran" pitchFamily="2" charset="-78"/>
              </a:rPr>
              <a:t>.</a:t>
            </a:r>
            <a:endParaRPr lang="fa-IR" sz="7000" dirty="0" smtClean="0">
              <a:cs typeface="B Kamran" pitchFamily="2" charset="-78"/>
            </a:endParaRPr>
          </a:p>
        </p:txBody>
      </p:sp>
      <p:pic>
        <p:nvPicPr>
          <p:cNvPr id="4098" name="Picture 2" descr="H:\jelodarian\teknesian daruE\Eucalyptus.jpg"/>
          <p:cNvPicPr>
            <a:picLocks noChangeAspect="1" noChangeArrowheads="1"/>
          </p:cNvPicPr>
          <p:nvPr/>
        </p:nvPicPr>
        <p:blipFill>
          <a:blip r:embed="rId2" cstate="print"/>
          <a:srcRect/>
          <a:stretch>
            <a:fillRect/>
          </a:stretch>
        </p:blipFill>
        <p:spPr bwMode="auto">
          <a:xfrm rot="19644097">
            <a:off x="433781" y="691348"/>
            <a:ext cx="3321350" cy="2581516"/>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6600" b="1" dirty="0" smtClean="0">
                <a:solidFill>
                  <a:srgbClr val="C00000"/>
                </a:solidFill>
                <a:cs typeface="Far.Narenj" pitchFamily="2" charset="-78"/>
              </a:rPr>
              <a:t>برگ سنا </a:t>
            </a:r>
            <a:endParaRPr lang="fa-IR" sz="6600" b="1" dirty="0">
              <a:solidFill>
                <a:srgbClr val="C00000"/>
              </a:solidFill>
              <a:cs typeface="Far.Narenj" pitchFamily="2" charset="-78"/>
            </a:endParaRPr>
          </a:p>
        </p:txBody>
      </p:sp>
      <p:sp>
        <p:nvSpPr>
          <p:cNvPr id="3" name="Content Placeholder 2"/>
          <p:cNvSpPr>
            <a:spLocks noGrp="1"/>
          </p:cNvSpPr>
          <p:nvPr>
            <p:ph sz="quarter" idx="1"/>
          </p:nvPr>
        </p:nvSpPr>
        <p:spPr>
          <a:xfrm>
            <a:off x="500034" y="1447800"/>
            <a:ext cx="8186766" cy="4910158"/>
          </a:xfrm>
        </p:spPr>
        <p:txBody>
          <a:bodyPr>
            <a:normAutofit fontScale="62500" lnSpcReduction="20000"/>
          </a:bodyPr>
          <a:lstStyle/>
          <a:p>
            <a:r>
              <a:rPr lang="en-US" sz="2800" dirty="0" smtClean="0">
                <a:cs typeface="B Kamran" pitchFamily="2" charset="-78"/>
              </a:rPr>
              <a:t>   </a:t>
            </a:r>
            <a:r>
              <a:rPr lang="fa-IR" sz="5100" b="1" dirty="0" smtClean="0">
                <a:solidFill>
                  <a:srgbClr val="002060"/>
                </a:solidFill>
                <a:cs typeface="B Kamran" pitchFamily="2" charset="-78"/>
              </a:rPr>
              <a:t>موارد مصرف</a:t>
            </a:r>
            <a:endParaRPr lang="en-US" sz="2800" b="1" dirty="0" smtClean="0">
              <a:solidFill>
                <a:srgbClr val="002060"/>
              </a:solidFill>
              <a:cs typeface="B Kamran" pitchFamily="2" charset="-78"/>
            </a:endParaRPr>
          </a:p>
          <a:p>
            <a:pPr>
              <a:buNone/>
            </a:pPr>
            <a:r>
              <a:rPr lang="en-US" sz="3800" dirty="0" smtClean="0">
                <a:cs typeface="B Kamran" pitchFamily="2" charset="-78"/>
              </a:rPr>
              <a:t/>
            </a:r>
            <a:br>
              <a:rPr lang="en-US" sz="3800" dirty="0" smtClean="0">
                <a:cs typeface="B Kamran" pitchFamily="2" charset="-78"/>
              </a:rPr>
            </a:br>
            <a:r>
              <a:rPr lang="fa-IR" sz="4500" dirty="0" smtClean="0">
                <a:cs typeface="B Kamran" pitchFamily="2" charset="-78"/>
              </a:rPr>
              <a:t>نام علمی گیاه: </a:t>
            </a:r>
            <a:r>
              <a:rPr lang="en-US" sz="4500" dirty="0" smtClean="0">
                <a:cs typeface="B Kamran" pitchFamily="2" charset="-78"/>
              </a:rPr>
              <a:t>Cassia </a:t>
            </a:r>
            <a:r>
              <a:rPr lang="en-US" sz="4500" dirty="0" err="1" smtClean="0">
                <a:cs typeface="B Kamran" pitchFamily="2" charset="-78"/>
              </a:rPr>
              <a:t>Angustifolia</a:t>
            </a:r>
            <a:r>
              <a:rPr lang="en-US" sz="4500" dirty="0" smtClean="0">
                <a:cs typeface="B Kamran" pitchFamily="2" charset="-78"/>
              </a:rPr>
              <a:t> </a:t>
            </a:r>
            <a:br>
              <a:rPr lang="en-US" sz="4500" dirty="0" smtClean="0">
                <a:cs typeface="B Kamran" pitchFamily="2" charset="-78"/>
              </a:rPr>
            </a:br>
            <a:r>
              <a:rPr lang="en-US" sz="4500" dirty="0" smtClean="0">
                <a:cs typeface="B Kamran" pitchFamily="2" charset="-78"/>
              </a:rPr>
              <a:t/>
            </a:r>
            <a:br>
              <a:rPr lang="en-US" sz="4500" dirty="0" smtClean="0">
                <a:cs typeface="B Kamran" pitchFamily="2" charset="-78"/>
              </a:rPr>
            </a:br>
            <a:r>
              <a:rPr lang="fa-IR" sz="4500" dirty="0" smtClean="0">
                <a:cs typeface="B Kamran" pitchFamily="2" charset="-78"/>
              </a:rPr>
              <a:t>برگ وتخم سنا به عنوان ملین بصورت پودر یا چای مصرف می شود. ضمناً در درمان </a:t>
            </a:r>
            <a:r>
              <a:rPr lang="fa-IR" sz="4500" dirty="0" smtClean="0">
                <a:solidFill>
                  <a:srgbClr val="C00000"/>
                </a:solidFill>
                <a:cs typeface="B Kamran" pitchFamily="2" charset="-78"/>
              </a:rPr>
              <a:t>یبوست های مزمن </a:t>
            </a:r>
            <a:r>
              <a:rPr lang="fa-IR" sz="4500" dirty="0" smtClean="0">
                <a:cs typeface="B Kamran" pitchFamily="2" charset="-78"/>
              </a:rPr>
              <a:t>كاربرد دارد. همچنین دارای خاصیت </a:t>
            </a:r>
            <a:r>
              <a:rPr lang="fa-IR" sz="4500" dirty="0" smtClean="0">
                <a:solidFill>
                  <a:srgbClr val="C00000"/>
                </a:solidFill>
                <a:cs typeface="B Kamran" pitchFamily="2" charset="-78"/>
              </a:rPr>
              <a:t>مدر</a:t>
            </a:r>
            <a:r>
              <a:rPr lang="fa-IR" sz="4500" dirty="0" smtClean="0">
                <a:cs typeface="B Kamran" pitchFamily="2" charset="-78"/>
              </a:rPr>
              <a:t>،تسكین دهنده </a:t>
            </a:r>
            <a:r>
              <a:rPr lang="fa-IR" sz="4500" dirty="0" smtClean="0">
                <a:solidFill>
                  <a:srgbClr val="C00000"/>
                </a:solidFill>
                <a:cs typeface="B Kamran" pitchFamily="2" charset="-78"/>
              </a:rPr>
              <a:t>اضطراب</a:t>
            </a:r>
            <a:r>
              <a:rPr lang="fa-IR" sz="4500" dirty="0" smtClean="0">
                <a:cs typeface="B Kamran" pitchFamily="2" charset="-78"/>
              </a:rPr>
              <a:t> </a:t>
            </a:r>
            <a:r>
              <a:rPr lang="fa-IR" sz="4500" dirty="0" smtClean="0">
                <a:solidFill>
                  <a:srgbClr val="C00000"/>
                </a:solidFill>
                <a:cs typeface="B Kamran" pitchFamily="2" charset="-78"/>
              </a:rPr>
              <a:t>وآسم،بواسیر</a:t>
            </a:r>
            <a:r>
              <a:rPr lang="fa-IR" sz="4500" dirty="0" smtClean="0">
                <a:cs typeface="B Kamran" pitchFamily="2" charset="-78"/>
              </a:rPr>
              <a:t> ودرمان </a:t>
            </a:r>
            <a:r>
              <a:rPr lang="fa-IR" sz="4500" dirty="0" smtClean="0">
                <a:solidFill>
                  <a:srgbClr val="C00000"/>
                </a:solidFill>
                <a:cs typeface="B Kamran" pitchFamily="2" charset="-78"/>
              </a:rPr>
              <a:t>خارش های پوستی </a:t>
            </a:r>
            <a:r>
              <a:rPr lang="fa-IR" sz="4500" dirty="0" smtClean="0">
                <a:cs typeface="B Kamran" pitchFamily="2" charset="-78"/>
              </a:rPr>
              <a:t>می باشد</a:t>
            </a:r>
            <a:r>
              <a:rPr lang="en-US" sz="4500" dirty="0" smtClean="0">
                <a:cs typeface="B Kamran" pitchFamily="2" charset="-78"/>
              </a:rPr>
              <a:t>.</a:t>
            </a:r>
            <a:r>
              <a:rPr lang="en-US" sz="3800" dirty="0" smtClean="0">
                <a:cs typeface="B Kamran" pitchFamily="2" charset="-78"/>
              </a:rPr>
              <a:t/>
            </a:r>
            <a:br>
              <a:rPr lang="en-US" sz="3800" dirty="0" smtClean="0">
                <a:cs typeface="B Kamran" pitchFamily="2" charset="-78"/>
              </a:rPr>
            </a:br>
            <a:endParaRPr lang="en-US" sz="3800" dirty="0" smtClean="0">
              <a:cs typeface="B Kamran" pitchFamily="2" charset="-78"/>
            </a:endParaRPr>
          </a:p>
          <a:p>
            <a:r>
              <a:rPr lang="en-US" sz="3800" dirty="0" smtClean="0">
                <a:cs typeface="B Kamran" pitchFamily="2" charset="-78"/>
              </a:rPr>
              <a:t> </a:t>
            </a:r>
            <a:r>
              <a:rPr lang="en-US" sz="4500" dirty="0" smtClean="0">
                <a:cs typeface="B Kamran" pitchFamily="2" charset="-78"/>
              </a:rPr>
              <a:t>  </a:t>
            </a:r>
            <a:r>
              <a:rPr lang="fa-IR" sz="5100" b="1" dirty="0" smtClean="0">
                <a:solidFill>
                  <a:srgbClr val="002060"/>
                </a:solidFill>
                <a:cs typeface="B Kamran" pitchFamily="2" charset="-78"/>
              </a:rPr>
              <a:t>مکانیسم اثر</a:t>
            </a:r>
            <a:endParaRPr lang="en-US" sz="4500" b="1" dirty="0" smtClean="0">
              <a:solidFill>
                <a:srgbClr val="002060"/>
              </a:solidFill>
              <a:cs typeface="B Kamran" pitchFamily="2" charset="-78"/>
            </a:endParaRPr>
          </a:p>
          <a:p>
            <a:pPr>
              <a:buNone/>
            </a:pPr>
            <a:r>
              <a:rPr lang="en-US" sz="4500" dirty="0" smtClean="0">
                <a:cs typeface="B Kamran" pitchFamily="2" charset="-78"/>
              </a:rPr>
              <a:t/>
            </a:r>
            <a:br>
              <a:rPr lang="en-US" sz="4500" dirty="0" smtClean="0">
                <a:cs typeface="B Kamran" pitchFamily="2" charset="-78"/>
              </a:rPr>
            </a:br>
            <a:r>
              <a:rPr lang="fa-IR" sz="4500" dirty="0" smtClean="0">
                <a:cs typeface="B Kamran" pitchFamily="2" charset="-78"/>
              </a:rPr>
              <a:t>سنوزیدها</a:t>
            </a:r>
            <a:r>
              <a:rPr lang="en-US" sz="4500" dirty="0" smtClean="0">
                <a:cs typeface="B Kamran" pitchFamily="2" charset="-78"/>
              </a:rPr>
              <a:t>(</a:t>
            </a:r>
            <a:r>
              <a:rPr lang="en-US" sz="4500" dirty="0" err="1" smtClean="0">
                <a:cs typeface="B Kamran" pitchFamily="2" charset="-78"/>
              </a:rPr>
              <a:t>sennosides</a:t>
            </a:r>
            <a:r>
              <a:rPr lang="en-US" sz="4500" dirty="0" smtClean="0">
                <a:cs typeface="B Kamran" pitchFamily="2" charset="-78"/>
              </a:rPr>
              <a:t>) </a:t>
            </a:r>
            <a:r>
              <a:rPr lang="fa-IR" sz="4500" dirty="0" smtClean="0">
                <a:cs typeface="B Kamran" pitchFamily="2" charset="-78"/>
              </a:rPr>
              <a:t>و سایر آنتروکینون های موجود در گیاه سنا عامل اصلی اثر ملین آن است</a:t>
            </a:r>
            <a:r>
              <a:rPr lang="en-US" sz="4500" dirty="0" smtClean="0">
                <a:cs typeface="B Kamran" pitchFamily="2" charset="-78"/>
              </a:rPr>
              <a:t>. </a:t>
            </a:r>
            <a:r>
              <a:rPr lang="fa-IR" sz="4500" dirty="0" smtClean="0">
                <a:cs typeface="B Kamran" pitchFamily="2" charset="-78"/>
              </a:rPr>
              <a:t>سنوزیدها حرکات گوارش را افزایش می دهند. و آنتروکینون ها باعث تحریک دیواره روده و رفلاکس گوارش می شوند</a:t>
            </a:r>
            <a:r>
              <a:rPr lang="en-US" sz="4500" dirty="0" smtClean="0">
                <a:cs typeface="B Kamran" pitchFamily="2" charset="-78"/>
              </a:rPr>
              <a:t>.</a:t>
            </a:r>
            <a:endParaRPr lang="fa-IR" sz="3200" dirty="0">
              <a:cs typeface="B Kamran" pitchFamily="2" charset="-78"/>
            </a:endParaRPr>
          </a:p>
        </p:txBody>
      </p:sp>
      <p:pic>
        <p:nvPicPr>
          <p:cNvPr id="12290" name="Picture 2" descr="E:\pic\سنا.jpg"/>
          <p:cNvPicPr>
            <a:picLocks noChangeAspect="1" noChangeArrowheads="1"/>
          </p:cNvPicPr>
          <p:nvPr/>
        </p:nvPicPr>
        <p:blipFill>
          <a:blip r:embed="rId2"/>
          <a:srcRect/>
          <a:stretch>
            <a:fillRect/>
          </a:stretch>
        </p:blipFill>
        <p:spPr bwMode="auto">
          <a:xfrm>
            <a:off x="428596" y="357166"/>
            <a:ext cx="3828830" cy="2428892"/>
          </a:xfrm>
          <a:prstGeom prst="rect">
            <a:avLst/>
          </a:prstGeom>
          <a:noFill/>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sz="2800">
              <a:cs typeface="B Kamran" pitchFamily="2" charset="-78"/>
            </a:endParaRPr>
          </a:p>
        </p:txBody>
      </p:sp>
      <p:graphicFrame>
        <p:nvGraphicFramePr>
          <p:cNvPr id="4" name="Content Placeholder 3"/>
          <p:cNvGraphicFramePr>
            <a:graphicFrameLocks noGrp="1"/>
          </p:cNvGraphicFramePr>
          <p:nvPr>
            <p:ph sz="quarter" idx="1"/>
          </p:nvPr>
        </p:nvGraphicFramePr>
        <p:xfrm>
          <a:off x="914400" y="1447800"/>
          <a:ext cx="7772400" cy="3974592"/>
        </p:xfrm>
        <a:graphic>
          <a:graphicData uri="http://schemas.openxmlformats.org/drawingml/2006/table">
            <a:tbl>
              <a:tblPr rtl="1" firstRow="1" bandRow="1">
                <a:tableStyleId>{5C22544A-7EE6-4342-B048-85BDC9FD1C3A}</a:tableStyleId>
              </a:tblPr>
              <a:tblGrid>
                <a:gridCol w="3259370"/>
                <a:gridCol w="4513030"/>
              </a:tblGrid>
              <a:tr h="370840">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نام تجاری دارو</a:t>
                      </a:r>
                      <a:endParaRPr lang="en-US" sz="4000" dirty="0">
                        <a:latin typeface="Calibri"/>
                        <a:ea typeface="Calibri"/>
                        <a:cs typeface="B Lotus" pitchFamily="2" charset="-78"/>
                      </a:endParaRPr>
                    </a:p>
                  </a:txBody>
                  <a:tcPr marL="35983" marR="35983" marT="38100" marB="38100" anchor="ctr"/>
                </a:tc>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تولیدکننده [</a:t>
                      </a:r>
                      <a:r>
                        <a:rPr lang="fa-IR" sz="2400" b="1" dirty="0" smtClean="0">
                          <a:solidFill>
                            <a:srgbClr val="333333"/>
                          </a:solidFill>
                          <a:latin typeface="Calibri"/>
                          <a:ea typeface="Times New Roman"/>
                          <a:cs typeface="B Lotus" pitchFamily="2" charset="-78"/>
                        </a:rPr>
                        <a:t>کشور</a:t>
                      </a:r>
                      <a:r>
                        <a:rPr lang="fa-IR" sz="2400" b="1" dirty="0">
                          <a:solidFill>
                            <a:srgbClr val="333333"/>
                          </a:solidFill>
                          <a:latin typeface="Times New Roman"/>
                          <a:ea typeface="Times New Roman"/>
                          <a:cs typeface="B Lotus" pitchFamily="2" charset="-78"/>
                        </a:rPr>
                        <a:t>]</a:t>
                      </a:r>
                      <a:endParaRPr lang="en-US" sz="40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قرص سنالاکس</a:t>
                      </a:r>
                      <a:endParaRPr lang="en-US" sz="40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400">
                          <a:solidFill>
                            <a:srgbClr val="333333"/>
                          </a:solidFill>
                          <a:latin typeface="Calibri"/>
                          <a:ea typeface="Times New Roman"/>
                          <a:cs typeface="B Lotus" pitchFamily="2" charset="-78"/>
                        </a:rPr>
                        <a:t>داروسازی ایران داروک [ ایران ] </a:t>
                      </a:r>
                      <a:endParaRPr lang="en-US" sz="400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شربت سنا-گراف</a:t>
                      </a:r>
                      <a:endParaRPr lang="en-US" sz="40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400">
                          <a:solidFill>
                            <a:srgbClr val="284775"/>
                          </a:solidFill>
                          <a:latin typeface="Calibri"/>
                          <a:ea typeface="Times New Roman"/>
                          <a:cs typeface="B Lotus" pitchFamily="2" charset="-78"/>
                        </a:rPr>
                        <a:t>داروسازی ایران داروک [ ایران ] </a:t>
                      </a:r>
                      <a:endParaRPr lang="en-US" sz="400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قرص سی لاکس</a:t>
                      </a:r>
                      <a:endParaRPr lang="en-US" sz="40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دینه ایران(مجتمع صنایع) [ ایران ] </a:t>
                      </a:r>
                      <a:endParaRPr lang="en-US" sz="40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كپسول لاكس فول</a:t>
                      </a:r>
                      <a:endParaRPr lang="en-US" sz="40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سبز دارو [ ایران ] </a:t>
                      </a:r>
                      <a:endParaRPr lang="en-US" sz="40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400">
                          <a:solidFill>
                            <a:srgbClr val="000000"/>
                          </a:solidFill>
                          <a:latin typeface="Calibri"/>
                          <a:ea typeface="Times New Roman"/>
                          <a:cs typeface="B Lotus" pitchFamily="2" charset="-78"/>
                        </a:rPr>
                        <a:t>قرص روکشدا سنالین 7.5</a:t>
                      </a:r>
                      <a:endParaRPr lang="en-US" sz="400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گل دارو [ ایران ] </a:t>
                      </a:r>
                      <a:endParaRPr lang="en-US" sz="40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400">
                          <a:solidFill>
                            <a:srgbClr val="000000"/>
                          </a:solidFill>
                          <a:latin typeface="Calibri"/>
                          <a:ea typeface="Times New Roman"/>
                          <a:cs typeface="B Lotus" pitchFamily="2" charset="-78"/>
                        </a:rPr>
                        <a:t>شربت سناگل</a:t>
                      </a:r>
                      <a:endParaRPr lang="en-US" sz="400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گل دارو [ ایران ] </a:t>
                      </a:r>
                      <a:endParaRPr lang="en-US" sz="40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400">
                          <a:solidFill>
                            <a:srgbClr val="000000"/>
                          </a:solidFill>
                          <a:latin typeface="Calibri"/>
                          <a:ea typeface="Times New Roman"/>
                          <a:cs typeface="B Lotus" pitchFamily="2" charset="-78"/>
                        </a:rPr>
                        <a:t>کپسول رولاکس</a:t>
                      </a:r>
                      <a:endParaRPr lang="en-US" sz="400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شرکت داروسازی قائم دارو [ ایران ] </a:t>
                      </a:r>
                      <a:endParaRPr lang="en-US" sz="4000" dirty="0">
                        <a:latin typeface="Calibri"/>
                        <a:ea typeface="Calibri"/>
                        <a:cs typeface="B Lotus" pitchFamily="2" charset="-78"/>
                      </a:endParaRPr>
                    </a:p>
                  </a:txBody>
                  <a:tcPr marL="35983" marR="35983" marT="38100" marB="38100" anchor="ctr"/>
                </a:tc>
              </a:tr>
            </a:tbl>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E:\pic\سنالاکس.png"/>
          <p:cNvPicPr>
            <a:picLocks noChangeAspect="1" noChangeArrowheads="1"/>
          </p:cNvPicPr>
          <p:nvPr/>
        </p:nvPicPr>
        <p:blipFill>
          <a:blip r:embed="rId2"/>
          <a:srcRect t="7872" b="15571"/>
          <a:stretch>
            <a:fillRect/>
          </a:stretch>
        </p:blipFill>
        <p:spPr bwMode="auto">
          <a:xfrm>
            <a:off x="428596" y="1643050"/>
            <a:ext cx="2752740" cy="4214842"/>
          </a:xfrm>
          <a:prstGeom prst="rect">
            <a:avLst/>
          </a:prstGeom>
          <a:noFill/>
        </p:spPr>
      </p:pic>
      <p:pic>
        <p:nvPicPr>
          <p:cNvPr id="13315" name="Picture 3" descr="E:\pic\سناگراف.png"/>
          <p:cNvPicPr>
            <a:picLocks noGrp="1" noChangeAspect="1" noChangeArrowheads="1"/>
          </p:cNvPicPr>
          <p:nvPr>
            <p:ph sz="quarter" idx="1"/>
          </p:nvPr>
        </p:nvPicPr>
        <p:blipFill>
          <a:blip r:embed="rId3"/>
          <a:srcRect/>
          <a:stretch>
            <a:fillRect/>
          </a:stretch>
        </p:blipFill>
        <p:spPr bwMode="auto">
          <a:xfrm>
            <a:off x="6357950" y="1714488"/>
            <a:ext cx="2238389" cy="4476780"/>
          </a:xfrm>
          <a:prstGeom prst="rect">
            <a:avLst/>
          </a:prstGeom>
          <a:noFill/>
        </p:spPr>
      </p:pic>
      <p:pic>
        <p:nvPicPr>
          <p:cNvPr id="13316" name="Picture 4" descr="E:\pic\سنا 1.jpg"/>
          <p:cNvPicPr>
            <a:picLocks noChangeAspect="1" noChangeArrowheads="1"/>
          </p:cNvPicPr>
          <p:nvPr/>
        </p:nvPicPr>
        <p:blipFill>
          <a:blip r:embed="rId4"/>
          <a:srcRect/>
          <a:stretch>
            <a:fillRect/>
          </a:stretch>
        </p:blipFill>
        <p:spPr bwMode="auto">
          <a:xfrm>
            <a:off x="3643306" y="1000108"/>
            <a:ext cx="2071702" cy="3750644"/>
          </a:xfrm>
          <a:prstGeom prst="rect">
            <a:avLst/>
          </a:prstGeom>
          <a:noFill/>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6600" dirty="0" smtClean="0">
                <a:solidFill>
                  <a:srgbClr val="FF0000"/>
                </a:solidFill>
                <a:cs typeface="Far.Arash" pitchFamily="2" charset="-78"/>
              </a:rPr>
              <a:t>انجیر </a:t>
            </a:r>
            <a:endParaRPr lang="fa-IR" sz="6600" dirty="0">
              <a:solidFill>
                <a:srgbClr val="FF0000"/>
              </a:solidFill>
              <a:cs typeface="Far.Arash" pitchFamily="2" charset="-78"/>
            </a:endParaRPr>
          </a:p>
        </p:txBody>
      </p:sp>
      <p:sp>
        <p:nvSpPr>
          <p:cNvPr id="3" name="Content Placeholder 2"/>
          <p:cNvSpPr>
            <a:spLocks noGrp="1"/>
          </p:cNvSpPr>
          <p:nvPr>
            <p:ph sz="quarter" idx="1"/>
          </p:nvPr>
        </p:nvSpPr>
        <p:spPr>
          <a:xfrm>
            <a:off x="914400" y="1214422"/>
            <a:ext cx="7772400" cy="5429288"/>
          </a:xfrm>
        </p:spPr>
        <p:txBody>
          <a:bodyPr>
            <a:normAutofit fontScale="85000" lnSpcReduction="20000"/>
          </a:bodyPr>
          <a:lstStyle/>
          <a:p>
            <a:r>
              <a:rPr lang="en-US" sz="2800" dirty="0" smtClean="0">
                <a:cs typeface="B Kamran" pitchFamily="2" charset="-78"/>
              </a:rPr>
              <a:t>   </a:t>
            </a:r>
            <a:r>
              <a:rPr lang="fa-IR" sz="3900" b="1" dirty="0" smtClean="0">
                <a:solidFill>
                  <a:srgbClr val="7030A0"/>
                </a:solidFill>
                <a:cs typeface="B Kamran" pitchFamily="2" charset="-78"/>
              </a:rPr>
              <a:t>موارد مصرف</a:t>
            </a:r>
            <a:endParaRPr lang="en-US" sz="2800" b="1" dirty="0" smtClean="0">
              <a:solidFill>
                <a:srgbClr val="7030A0"/>
              </a:solidFill>
              <a:cs typeface="B Kamran" pitchFamily="2" charset="-78"/>
            </a:endParaRPr>
          </a:p>
          <a:p>
            <a:pPr>
              <a:buNone/>
            </a:pPr>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نام علمی گیاه:</a:t>
            </a:r>
            <a:r>
              <a:rPr lang="en-US" sz="2800" dirty="0" err="1" smtClean="0">
                <a:cs typeface="B Kamran" pitchFamily="2" charset="-78"/>
              </a:rPr>
              <a:t>Ficus</a:t>
            </a:r>
            <a:r>
              <a:rPr lang="en-US" sz="2800" dirty="0" smtClean="0">
                <a:cs typeface="B Kamran" pitchFamily="2" charset="-78"/>
              </a:rPr>
              <a:t> </a:t>
            </a:r>
            <a:r>
              <a:rPr lang="en-US" sz="2800" dirty="0" err="1" smtClean="0">
                <a:cs typeface="B Kamran" pitchFamily="2" charset="-78"/>
              </a:rPr>
              <a:t>carica</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نام انگلیسی:</a:t>
            </a:r>
            <a:r>
              <a:rPr lang="en-US" sz="2800" dirty="0" smtClean="0">
                <a:cs typeface="B Kamran" pitchFamily="2" charset="-78"/>
              </a:rPr>
              <a:t>Common Fig </a:t>
            </a:r>
            <a:br>
              <a:rPr lang="en-US" sz="2800" dirty="0" smtClean="0">
                <a:cs typeface="B Kamran" pitchFamily="2" charset="-78"/>
              </a:rPr>
            </a:br>
            <a:r>
              <a:rPr lang="fa-IR" sz="3800" b="1" dirty="0" smtClean="0">
                <a:solidFill>
                  <a:srgbClr val="C00000"/>
                </a:solidFill>
                <a:cs typeface="B Kamran" pitchFamily="2" charset="-78"/>
              </a:rPr>
              <a:t>مهمترین اثر درمانی انجیر خاصیت لاکساتیو </a:t>
            </a:r>
          </a:p>
          <a:p>
            <a:pPr>
              <a:buNone/>
            </a:pPr>
            <a:r>
              <a:rPr lang="fa-IR" sz="3800" b="1" dirty="0" smtClean="0">
                <a:solidFill>
                  <a:srgbClr val="C00000"/>
                </a:solidFill>
                <a:cs typeface="B Kamran" pitchFamily="2" charset="-78"/>
              </a:rPr>
              <a:t>آن است</a:t>
            </a:r>
            <a:r>
              <a:rPr lang="en-US" sz="3800" b="1" dirty="0" smtClean="0">
                <a:solidFill>
                  <a:srgbClr val="C00000"/>
                </a:solidFill>
                <a:cs typeface="B Kamran" pitchFamily="2" charset="-78"/>
              </a:rPr>
              <a:t>. </a:t>
            </a:r>
            <a:r>
              <a:rPr lang="en-US" sz="2800" dirty="0" smtClean="0">
                <a:cs typeface="B Kamran" pitchFamily="2" charset="-78"/>
              </a:rPr>
              <a:t/>
            </a:r>
            <a:br>
              <a:rPr lang="en-US" sz="2800" dirty="0" smtClean="0">
                <a:cs typeface="B Kamran" pitchFamily="2" charset="-78"/>
              </a:rPr>
            </a:br>
            <a:endParaRPr lang="fa-IR" sz="2800" dirty="0" smtClean="0">
              <a:cs typeface="B Kamran" pitchFamily="2" charset="-78"/>
            </a:endParaRPr>
          </a:p>
          <a:p>
            <a:pPr algn="just">
              <a:buNone/>
            </a:pPr>
            <a:r>
              <a:rPr lang="fa-IR" sz="3900" b="1" dirty="0" smtClean="0">
                <a:solidFill>
                  <a:srgbClr val="7030A0"/>
                </a:solidFill>
                <a:cs typeface="B Kamran" pitchFamily="2" charset="-78"/>
              </a:rPr>
              <a:t>سایر خواص گیاه انجیر</a:t>
            </a:r>
            <a:r>
              <a:rPr lang="en-US" sz="3900" b="1" dirty="0" smtClean="0">
                <a:solidFill>
                  <a:srgbClr val="7030A0"/>
                </a:solidFill>
                <a:cs typeface="B Kamran" pitchFamily="2" charset="-78"/>
              </a:rPr>
              <a:t>: </a:t>
            </a:r>
            <a:endParaRPr lang="fa-IR" sz="3900" b="1" dirty="0" smtClean="0">
              <a:solidFill>
                <a:srgbClr val="7030A0"/>
              </a:solidFill>
              <a:cs typeface="B Kamran" pitchFamily="2" charset="-78"/>
            </a:endParaRPr>
          </a:p>
          <a:p>
            <a:pPr algn="just">
              <a:buNone/>
            </a:pPr>
            <a:r>
              <a:rPr lang="en-US" sz="2800" dirty="0" smtClean="0">
                <a:cs typeface="B Kamran" pitchFamily="2" charset="-78"/>
              </a:rPr>
              <a:t/>
            </a:r>
            <a:br>
              <a:rPr lang="en-US" sz="2800" dirty="0" smtClean="0">
                <a:cs typeface="B Kamran" pitchFamily="2" charset="-78"/>
              </a:rPr>
            </a:br>
            <a:r>
              <a:rPr lang="fa-IR" sz="3300" dirty="0" smtClean="0">
                <a:cs typeface="B Kamran" pitchFamily="2" charset="-78"/>
              </a:rPr>
              <a:t>محافظت کبدی</a:t>
            </a:r>
            <a:r>
              <a:rPr lang="en-US" sz="3300" dirty="0" smtClean="0">
                <a:cs typeface="B Kamran" pitchFamily="2" charset="-78"/>
              </a:rPr>
              <a:t>(</a:t>
            </a:r>
            <a:r>
              <a:rPr lang="en-US" sz="3300" dirty="0" err="1" smtClean="0">
                <a:cs typeface="B Kamran" pitchFamily="2" charset="-78"/>
              </a:rPr>
              <a:t>Hepatoprotective</a:t>
            </a:r>
            <a:r>
              <a:rPr lang="en-US" sz="3300" dirty="0" smtClean="0">
                <a:cs typeface="B Kamran" pitchFamily="2" charset="-78"/>
              </a:rPr>
              <a:t> activity)</a:t>
            </a:r>
            <a:r>
              <a:rPr lang="fa-IR" sz="3300" dirty="0" smtClean="0">
                <a:cs typeface="B Kamran" pitchFamily="2" charset="-78"/>
              </a:rPr>
              <a:t>، کاهش دهنده قند خون</a:t>
            </a:r>
            <a:r>
              <a:rPr lang="en-US" sz="3300" dirty="0" smtClean="0">
                <a:cs typeface="B Kamran" pitchFamily="2" charset="-78"/>
              </a:rPr>
              <a:t>(Hypoglycemic activity)</a:t>
            </a:r>
            <a:r>
              <a:rPr lang="fa-IR" sz="3300" dirty="0" smtClean="0">
                <a:cs typeface="B Kamran" pitchFamily="2" charset="-78"/>
              </a:rPr>
              <a:t>، کاهش دهنده چربی خون</a:t>
            </a:r>
            <a:r>
              <a:rPr lang="en-US" sz="3300" dirty="0" smtClean="0">
                <a:cs typeface="B Kamran" pitchFamily="2" charset="-78"/>
              </a:rPr>
              <a:t>(</a:t>
            </a:r>
            <a:r>
              <a:rPr lang="en-US" sz="3300" dirty="0" err="1" smtClean="0">
                <a:cs typeface="B Kamran" pitchFamily="2" charset="-78"/>
              </a:rPr>
              <a:t>Hypolipedimic</a:t>
            </a:r>
            <a:r>
              <a:rPr lang="en-US" sz="3300" dirty="0" smtClean="0">
                <a:cs typeface="B Kamran" pitchFamily="2" charset="-78"/>
              </a:rPr>
              <a:t> activity)</a:t>
            </a:r>
            <a:r>
              <a:rPr lang="fa-IR" sz="3300" dirty="0" smtClean="0">
                <a:cs typeface="B Kamran" pitchFamily="2" charset="-78"/>
              </a:rPr>
              <a:t>، خاصیت ضد باکتری</a:t>
            </a:r>
            <a:r>
              <a:rPr lang="en-US" sz="3300" dirty="0" smtClean="0">
                <a:cs typeface="B Kamran" pitchFamily="2" charset="-78"/>
              </a:rPr>
              <a:t>(Antibacterial activity)</a:t>
            </a:r>
            <a:r>
              <a:rPr lang="fa-IR" sz="3300" dirty="0" smtClean="0">
                <a:cs typeface="B Kamran" pitchFamily="2" charset="-78"/>
              </a:rPr>
              <a:t>، ضد سرطان</a:t>
            </a:r>
            <a:r>
              <a:rPr lang="en-US" sz="3300" dirty="0" smtClean="0">
                <a:cs typeface="B Kamran" pitchFamily="2" charset="-78"/>
              </a:rPr>
              <a:t>(Anticancer activity) </a:t>
            </a:r>
            <a:r>
              <a:rPr lang="fa-IR" sz="3300" dirty="0" smtClean="0">
                <a:cs typeface="B Kamran" pitchFamily="2" charset="-78"/>
              </a:rPr>
              <a:t>و خاصیت آنتی اکسیدان</a:t>
            </a:r>
            <a:r>
              <a:rPr lang="en-US" sz="3300" dirty="0" smtClean="0">
                <a:cs typeface="B Kamran" pitchFamily="2" charset="-78"/>
              </a:rPr>
              <a:t>(Antioxidant activity).</a:t>
            </a:r>
            <a:endParaRPr lang="fa-IR" sz="2800" dirty="0">
              <a:cs typeface="B Kamran" pitchFamily="2" charset="-78"/>
            </a:endParaRPr>
          </a:p>
        </p:txBody>
      </p:sp>
      <p:pic>
        <p:nvPicPr>
          <p:cNvPr id="5" name="Picture 2" descr="E:\pic\انجیر 1.jpg"/>
          <p:cNvPicPr>
            <a:picLocks noChangeAspect="1" noChangeArrowheads="1"/>
          </p:cNvPicPr>
          <p:nvPr/>
        </p:nvPicPr>
        <p:blipFill>
          <a:blip r:embed="rId2"/>
          <a:srcRect/>
          <a:stretch>
            <a:fillRect/>
          </a:stretch>
        </p:blipFill>
        <p:spPr bwMode="auto">
          <a:xfrm>
            <a:off x="500034" y="214290"/>
            <a:ext cx="2887138" cy="4143404"/>
          </a:xfrm>
          <a:prstGeom prst="rect">
            <a:avLst/>
          </a:prstGeom>
          <a:noFill/>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00034" y="1447800"/>
            <a:ext cx="8186766" cy="5410200"/>
          </a:xfrm>
        </p:spPr>
        <p:txBody>
          <a:bodyPr>
            <a:normAutofit/>
          </a:bodyPr>
          <a:lstStyle/>
          <a:p>
            <a:r>
              <a:rPr lang="en-US" sz="2800" dirty="0" smtClean="0">
                <a:cs typeface="B Kamran" pitchFamily="2" charset="-78"/>
              </a:rPr>
              <a:t>   </a:t>
            </a:r>
            <a:r>
              <a:rPr lang="fa-IR" sz="5600" b="1" dirty="0" smtClean="0">
                <a:solidFill>
                  <a:srgbClr val="002060"/>
                </a:solidFill>
                <a:cs typeface="Far.Narenj" pitchFamily="2" charset="-78"/>
              </a:rPr>
              <a:t>مکانیسم اثر</a:t>
            </a:r>
          </a:p>
          <a:p>
            <a:pPr>
              <a:buNone/>
            </a:pPr>
            <a:r>
              <a:rPr lang="fa-IR" sz="2800" dirty="0" smtClean="0">
                <a:cs typeface="B Kamran" pitchFamily="2" charset="-78"/>
              </a:rPr>
              <a:t>مواد موثره موجود در بخش های مختلف گیاه</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ساقه: کامپسترول</a:t>
            </a:r>
            <a:r>
              <a:rPr lang="en-US" sz="2800" dirty="0" smtClean="0">
                <a:cs typeface="B Kamran" pitchFamily="2" charset="-78"/>
              </a:rPr>
              <a:t>(</a:t>
            </a:r>
            <a:r>
              <a:rPr lang="en-US" sz="2800" dirty="0" err="1" smtClean="0">
                <a:cs typeface="B Kamran" pitchFamily="2" charset="-78"/>
              </a:rPr>
              <a:t>campesterol</a:t>
            </a:r>
            <a:r>
              <a:rPr lang="en-US" sz="2800" dirty="0" smtClean="0">
                <a:cs typeface="B Kamran" pitchFamily="2" charset="-78"/>
              </a:rPr>
              <a:t>)</a:t>
            </a:r>
            <a:r>
              <a:rPr lang="fa-IR" sz="2800" dirty="0" smtClean="0">
                <a:cs typeface="B Kamran" pitchFamily="2" charset="-78"/>
              </a:rPr>
              <a:t>، هنتریاکونتانول</a:t>
            </a:r>
            <a:r>
              <a:rPr lang="en-US" sz="2800" dirty="0" smtClean="0">
                <a:cs typeface="B Kamran" pitchFamily="2" charset="-78"/>
              </a:rPr>
              <a:t>(</a:t>
            </a:r>
            <a:r>
              <a:rPr lang="en-US" sz="2800" dirty="0" err="1" smtClean="0">
                <a:cs typeface="B Kamran" pitchFamily="2" charset="-78"/>
              </a:rPr>
              <a:t>hentriacontanol</a:t>
            </a:r>
            <a:r>
              <a:rPr lang="en-US" sz="2800" dirty="0" smtClean="0">
                <a:cs typeface="B Kamran" pitchFamily="2" charset="-78"/>
              </a:rPr>
              <a:t>) ...... </a:t>
            </a:r>
            <a:br>
              <a:rPr lang="en-US" sz="2800" dirty="0" smtClean="0">
                <a:cs typeface="B Kamran" pitchFamily="2" charset="-78"/>
              </a:rPr>
            </a:br>
            <a:r>
              <a:rPr lang="fa-IR" sz="2800" dirty="0" smtClean="0">
                <a:cs typeface="B Kamran" pitchFamily="2" charset="-78"/>
              </a:rPr>
              <a:t>برگ: آب(67.60%)، پروتئین، چربی، فیبر گیاهی</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شیره انجیر: کائوچو(2.4%) ، رزین،آلبومین، سرین، قند،مالیک اسید، آنزیم های پروتولیتیک، دیاستاز، استراز، لیپاز، کاتالاز و پروکسیداز</a:t>
            </a:r>
            <a:r>
              <a:rPr lang="en-US" sz="2800" dirty="0" smtClean="0">
                <a:cs typeface="B Kamran" pitchFamily="2" charset="-78"/>
              </a:rPr>
              <a:t>. </a:t>
            </a:r>
            <a:br>
              <a:rPr lang="en-US" sz="2800" dirty="0" smtClean="0">
                <a:cs typeface="B Kamran" pitchFamily="2" charset="-78"/>
              </a:rPr>
            </a:br>
            <a:r>
              <a:rPr lang="fa-IR" sz="2800" dirty="0" smtClean="0">
                <a:cs typeface="B Kamran" pitchFamily="2" charset="-78"/>
              </a:rPr>
              <a:t>دانه: دانه های خشک انجیر محتوی 30 درصد روغن شامل اسیدهای چرب، اولئیک، لینولئیک، پالمیتیک، استاریک</a:t>
            </a:r>
            <a:r>
              <a:rPr lang="en-US" sz="2800" dirty="0" smtClean="0">
                <a:cs typeface="B Kamran" pitchFamily="2" charset="-78"/>
              </a:rPr>
              <a:t> ..... </a:t>
            </a:r>
            <a:br>
              <a:rPr lang="en-US" sz="2800" dirty="0" smtClean="0">
                <a:cs typeface="B Kamran" pitchFamily="2" charset="-78"/>
              </a:rPr>
            </a:br>
            <a:r>
              <a:rPr lang="en-US" sz="2800" dirty="0" smtClean="0">
                <a:cs typeface="B Kamran" pitchFamily="2" charset="-78"/>
              </a:rPr>
              <a:t/>
            </a:r>
            <a:br>
              <a:rPr lang="en-US" sz="2800" dirty="0" smtClean="0">
                <a:cs typeface="B Kamran" pitchFamily="2" charset="-78"/>
              </a:rPr>
            </a:br>
            <a:r>
              <a:rPr lang="fa-IR" sz="2800" dirty="0" smtClean="0">
                <a:cs typeface="B Kamran" pitchFamily="2" charset="-78"/>
              </a:rPr>
              <a:t>انجیر محتوی مواد موثره مختلف از جمله: موسیلاژ، فلاونوئید، ویتامین، آنزیم نیکوتینیک اسید و تیروزین است</a:t>
            </a:r>
            <a:r>
              <a:rPr lang="en-US" sz="2800" dirty="0" smtClean="0">
                <a:cs typeface="B Kamran" pitchFamily="2" charset="-78"/>
              </a:rPr>
              <a:t>.</a:t>
            </a:r>
            <a:endParaRPr lang="fa-IR" sz="2800" dirty="0">
              <a:cs typeface="B Kamran" pitchFamily="2" charset="-78"/>
            </a:endParaRPr>
          </a:p>
        </p:txBody>
      </p:sp>
      <p:pic>
        <p:nvPicPr>
          <p:cNvPr id="5" name="Picture 2" descr="E:\pic\انجیر.jpg"/>
          <p:cNvPicPr>
            <a:picLocks noChangeAspect="1" noChangeArrowheads="1"/>
          </p:cNvPicPr>
          <p:nvPr/>
        </p:nvPicPr>
        <p:blipFill>
          <a:blip r:embed="rId2" cstate="print"/>
          <a:srcRect/>
          <a:stretch>
            <a:fillRect/>
          </a:stretch>
        </p:blipFill>
        <p:spPr bwMode="auto">
          <a:xfrm>
            <a:off x="500034" y="500042"/>
            <a:ext cx="2714644" cy="2286016"/>
          </a:xfrm>
          <a:prstGeom prst="rect">
            <a:avLst/>
          </a:prstGeom>
          <a:noFill/>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800" dirty="0">
              <a:cs typeface="B Kamran" pitchFamily="2" charset="-78"/>
            </a:endParaRPr>
          </a:p>
        </p:txBody>
      </p:sp>
      <p:graphicFrame>
        <p:nvGraphicFramePr>
          <p:cNvPr id="4" name="Content Placeholder 3"/>
          <p:cNvGraphicFramePr>
            <a:graphicFrameLocks noGrp="1"/>
          </p:cNvGraphicFramePr>
          <p:nvPr>
            <p:ph sz="quarter" idx="1"/>
          </p:nvPr>
        </p:nvGraphicFramePr>
        <p:xfrm>
          <a:off x="914400" y="1447800"/>
          <a:ext cx="7772400" cy="993648"/>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نام تجاری دارو</a:t>
                      </a:r>
                      <a:endParaRPr lang="en-US" sz="4000" dirty="0">
                        <a:latin typeface="Calibri"/>
                        <a:ea typeface="Calibri"/>
                        <a:cs typeface="B Lotus" pitchFamily="2" charset="-78"/>
                      </a:endParaRPr>
                    </a:p>
                  </a:txBody>
                  <a:tcPr marL="35983" marR="35983" marT="38100" marB="38100" anchor="ctr"/>
                </a:tc>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تولیدکننده [</a:t>
                      </a:r>
                      <a:r>
                        <a:rPr lang="fa-IR" sz="2400" b="1" dirty="0" smtClean="0">
                          <a:solidFill>
                            <a:srgbClr val="333333"/>
                          </a:solidFill>
                          <a:latin typeface="Calibri"/>
                          <a:ea typeface="Times New Roman"/>
                          <a:cs typeface="B Lotus" pitchFamily="2" charset="-78"/>
                        </a:rPr>
                        <a:t>کشور</a:t>
                      </a:r>
                      <a:r>
                        <a:rPr lang="fa-IR" sz="2400" b="1" dirty="0">
                          <a:solidFill>
                            <a:srgbClr val="333333"/>
                          </a:solidFill>
                          <a:latin typeface="Times New Roman"/>
                          <a:ea typeface="Times New Roman"/>
                          <a:cs typeface="B Lotus" pitchFamily="2" charset="-78"/>
                        </a:rPr>
                        <a:t>]</a:t>
                      </a:r>
                      <a:endParaRPr lang="en-US" sz="4000" dirty="0">
                        <a:latin typeface="Calibri"/>
                        <a:ea typeface="Calibri"/>
                        <a:cs typeface="B Lotus" pitchFamily="2" charset="-78"/>
                      </a:endParaRPr>
                    </a:p>
                  </a:txBody>
                  <a:tcPr marL="35983" marR="35983" marT="38100" marB="38100" anchor="ctr"/>
                </a:tc>
              </a:tr>
              <a:tr h="370840">
                <a:tc>
                  <a:txBody>
                    <a:bodyPr/>
                    <a:lstStyle/>
                    <a:p>
                      <a:pPr algn="r" rtl="1">
                        <a:lnSpc>
                          <a:spcPct val="115000"/>
                        </a:lnSpc>
                        <a:spcAft>
                          <a:spcPts val="0"/>
                        </a:spcAft>
                      </a:pPr>
                      <a:r>
                        <a:rPr lang="fa-IR" sz="2400">
                          <a:solidFill>
                            <a:srgbClr val="000000"/>
                          </a:solidFill>
                          <a:latin typeface="Calibri"/>
                          <a:ea typeface="Times New Roman"/>
                          <a:cs typeface="B Lotus" pitchFamily="2" charset="-78"/>
                        </a:rPr>
                        <a:t>شربت فیژان</a:t>
                      </a:r>
                      <a:endParaRPr lang="en-US" sz="400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رازک [ ایران ] </a:t>
                      </a:r>
                      <a:endParaRPr lang="en-US" sz="4000" dirty="0">
                        <a:latin typeface="Calibri"/>
                        <a:ea typeface="Calibri"/>
                        <a:cs typeface="B Lotus" pitchFamily="2" charset="-78"/>
                      </a:endParaRPr>
                    </a:p>
                  </a:txBody>
                  <a:tcPr marL="35983" marR="35983" marT="38100" marB="38100" anchor="ctr"/>
                </a:tc>
              </a:tr>
            </a:tbl>
          </a:graphicData>
        </a:graphic>
      </p:graphicFrame>
      <p:pic>
        <p:nvPicPr>
          <p:cNvPr id="3074" name="Picture 2" descr="E:\pic\figan.jpg"/>
          <p:cNvPicPr>
            <a:picLocks noChangeAspect="1" noChangeArrowheads="1"/>
          </p:cNvPicPr>
          <p:nvPr/>
        </p:nvPicPr>
        <p:blipFill>
          <a:blip r:embed="rId2"/>
          <a:srcRect/>
          <a:stretch>
            <a:fillRect/>
          </a:stretch>
        </p:blipFill>
        <p:spPr bwMode="auto">
          <a:xfrm>
            <a:off x="3286116" y="2643182"/>
            <a:ext cx="2936878" cy="36506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sz="8000" dirty="0" smtClean="0">
                <a:solidFill>
                  <a:srgbClr val="FF0000"/>
                </a:solidFill>
                <a:cs typeface="Far.Arash" pitchFamily="2" charset="-78"/>
              </a:rPr>
              <a:t>شوید:</a:t>
            </a:r>
            <a:r>
              <a:rPr lang="fa-IR" sz="2800" dirty="0" smtClean="0">
                <a:cs typeface="B Kamran" pitchFamily="2" charset="-78"/>
              </a:rPr>
              <a:t> </a:t>
            </a:r>
            <a:r>
              <a:rPr lang="en-US" sz="3600" b="1" i="1" dirty="0" err="1" smtClean="0">
                <a:solidFill>
                  <a:srgbClr val="C00000"/>
                </a:solidFill>
              </a:rPr>
              <a:t>Anethum</a:t>
            </a:r>
            <a:r>
              <a:rPr lang="en-US" sz="3600" b="1" i="1" dirty="0" smtClean="0">
                <a:solidFill>
                  <a:srgbClr val="C00000"/>
                </a:solidFill>
              </a:rPr>
              <a:t> </a:t>
            </a:r>
            <a:r>
              <a:rPr lang="en-US" sz="3600" b="1" i="1" dirty="0" err="1" smtClean="0">
                <a:solidFill>
                  <a:srgbClr val="C00000"/>
                </a:solidFill>
              </a:rPr>
              <a:t>graveolens</a:t>
            </a:r>
            <a:endParaRPr lang="fa-IR" sz="2800" b="1" i="1" dirty="0">
              <a:solidFill>
                <a:srgbClr val="C00000"/>
              </a:solidFill>
              <a:cs typeface="B Kamran" pitchFamily="2" charset="-78"/>
            </a:endParaRPr>
          </a:p>
        </p:txBody>
      </p:sp>
      <p:sp>
        <p:nvSpPr>
          <p:cNvPr id="3" name="Content Placeholder 2"/>
          <p:cNvSpPr>
            <a:spLocks noGrp="1"/>
          </p:cNvSpPr>
          <p:nvPr>
            <p:ph sz="quarter" idx="1"/>
          </p:nvPr>
        </p:nvSpPr>
        <p:spPr>
          <a:xfrm>
            <a:off x="571472" y="1214422"/>
            <a:ext cx="8229600" cy="5286412"/>
          </a:xfrm>
        </p:spPr>
        <p:txBody>
          <a:bodyPr>
            <a:normAutofit/>
          </a:bodyPr>
          <a:lstStyle/>
          <a:p>
            <a:r>
              <a:rPr lang="en-US" sz="2800" dirty="0" smtClean="0">
                <a:cs typeface="B Kamran" pitchFamily="2" charset="-78"/>
              </a:rPr>
              <a:t>   </a:t>
            </a:r>
            <a:r>
              <a:rPr lang="fa-IR" sz="4400" b="1" dirty="0" smtClean="0">
                <a:solidFill>
                  <a:srgbClr val="002060"/>
                </a:solidFill>
                <a:cs typeface="B Kamran" pitchFamily="2" charset="-78"/>
              </a:rPr>
              <a:t>موارد مصرف</a:t>
            </a:r>
            <a:endParaRPr lang="en-US" sz="2800" b="1" dirty="0" smtClean="0">
              <a:solidFill>
                <a:srgbClr val="002060"/>
              </a:solidFill>
              <a:cs typeface="B Kamran" pitchFamily="2" charset="-78"/>
            </a:endParaRPr>
          </a:p>
          <a:p>
            <a:pPr algn="just"/>
            <a:r>
              <a:rPr lang="fa-IR" sz="2800" dirty="0" smtClean="0">
                <a:cs typeface="B Kamran" pitchFamily="2" charset="-78"/>
              </a:rPr>
              <a:t>تخم شوید آثار درمانی بسیاری دارد از جمله به‌عنوان ضد تشنج، ضد درد، باد شکم، ادرار آور و برای تقویت معده به کار می‌رود</a:t>
            </a:r>
            <a:r>
              <a:rPr lang="en-US" sz="2800" dirty="0" smtClean="0">
                <a:cs typeface="B Kamran" pitchFamily="2" charset="-78"/>
              </a:rPr>
              <a:t>. </a:t>
            </a:r>
          </a:p>
          <a:p>
            <a:pPr algn="just"/>
            <a:r>
              <a:rPr lang="fa-IR" sz="2800" dirty="0" smtClean="0">
                <a:cs typeface="B Kamran" pitchFamily="2" charset="-78"/>
              </a:rPr>
              <a:t>برای کسانی که اشتهای زیادی به غذا ندارند و لاغر هستند تخم شوید بهترین دارو است زیرا </a:t>
            </a:r>
            <a:r>
              <a:rPr lang="fa-IR" sz="2800" b="1" dirty="0" smtClean="0">
                <a:solidFill>
                  <a:srgbClr val="C00000"/>
                </a:solidFill>
                <a:cs typeface="B Kamran" pitchFamily="2" charset="-78"/>
              </a:rPr>
              <a:t>اشتها را زیاد کرده </a:t>
            </a:r>
            <a:r>
              <a:rPr lang="fa-IR" sz="2800" dirty="0" smtClean="0">
                <a:cs typeface="B Kamran" pitchFamily="2" charset="-78"/>
              </a:rPr>
              <a:t>معده را نیرو می‌بخشد و انرژی به بدن می‌دهد. تخم شوید را می‌توان برای ناخوشی معده، بی‌خوابی و ضد گاز معده بکار برد. خانم‌های شیر ده که شیر آنها کم است باید حتماً روزی چند بار دم کرده تخم شوید بخورند و یا در غذای خود مصرف کنند که به طور معجزه آسائی شیر آنها زیاد خواهد شد</a:t>
            </a:r>
            <a:r>
              <a:rPr lang="en-US" sz="2800" dirty="0" smtClean="0">
                <a:cs typeface="B Kamran" pitchFamily="2" charset="-78"/>
              </a:rPr>
              <a:t>. </a:t>
            </a:r>
            <a:endParaRPr lang="fa-IR" sz="2800" dirty="0" smtClean="0">
              <a:cs typeface="B Kamran" pitchFamily="2" charset="-78"/>
            </a:endParaRPr>
          </a:p>
        </p:txBody>
      </p:sp>
      <p:pic>
        <p:nvPicPr>
          <p:cNvPr id="4098" name="Picture 2" descr="E:\pic\شوید 1.jpg"/>
          <p:cNvPicPr>
            <a:picLocks noChangeAspect="1" noChangeArrowheads="1"/>
          </p:cNvPicPr>
          <p:nvPr/>
        </p:nvPicPr>
        <p:blipFill>
          <a:blip r:embed="rId2"/>
          <a:srcRect/>
          <a:stretch>
            <a:fillRect/>
          </a:stretch>
        </p:blipFill>
        <p:spPr bwMode="auto">
          <a:xfrm>
            <a:off x="1000100" y="5000636"/>
            <a:ext cx="2857500" cy="1600200"/>
          </a:xfrm>
          <a:prstGeom prst="rect">
            <a:avLst/>
          </a:prstGeom>
          <a:noFill/>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sz="quarter" idx="1"/>
          </p:nvPr>
        </p:nvSpPr>
        <p:spPr/>
        <p:txBody>
          <a:bodyPr/>
          <a:lstStyle/>
          <a:p>
            <a:pPr algn="just"/>
            <a:r>
              <a:rPr lang="fa-IR" sz="2400" dirty="0" smtClean="0">
                <a:cs typeface="B Kamran" pitchFamily="2" charset="-78"/>
              </a:rPr>
              <a:t>پزشکی گیاهی ایران خواص فراوانی را برای شوید قائل است مثلاً در مورد درد شدید و ورم معده از دم کرده شوید بهره می‌جستند که اثر آرام بخش فوری دارد</a:t>
            </a:r>
            <a:r>
              <a:rPr lang="en-US" sz="2400" dirty="0" smtClean="0">
                <a:cs typeface="B Kamran" pitchFamily="2" charset="-78"/>
              </a:rPr>
              <a:t>. </a:t>
            </a:r>
            <a:endParaRPr lang="fa-IR" sz="2400" dirty="0" smtClean="0">
              <a:cs typeface="B Kamran" pitchFamily="2" charset="-78"/>
            </a:endParaRPr>
          </a:p>
          <a:p>
            <a:pPr algn="just"/>
            <a:r>
              <a:rPr lang="fa-IR" sz="2400" dirty="0" smtClean="0">
                <a:cs typeface="B Kamran" pitchFamily="2" charset="-78"/>
              </a:rPr>
              <a:t> تخم شوید در زنان باردار احتمال سقط جنین را به همراه دارد. برگ و ساقه‌های شوید برای پایین آوردن چربی خون مفید است</a:t>
            </a:r>
            <a:r>
              <a:rPr lang="en-US" sz="2400" dirty="0" smtClean="0">
                <a:cs typeface="B Kamran" pitchFamily="2" charset="-78"/>
              </a:rPr>
              <a:t>.</a:t>
            </a:r>
            <a:endParaRPr lang="fa-IR" sz="2400" dirty="0" smtClean="0">
              <a:cs typeface="B Kamran" pitchFamily="2" charset="-78"/>
            </a:endParaRPr>
          </a:p>
          <a:p>
            <a:endParaRPr lang="fa-IR" dirty="0"/>
          </a:p>
        </p:txBody>
      </p:sp>
      <p:pic>
        <p:nvPicPr>
          <p:cNvPr id="5122" name="Picture 2" descr="E:\pic\شوید.jpg"/>
          <p:cNvPicPr>
            <a:picLocks noChangeAspect="1" noChangeArrowheads="1"/>
          </p:cNvPicPr>
          <p:nvPr/>
        </p:nvPicPr>
        <p:blipFill>
          <a:blip r:embed="rId2" cstate="print"/>
          <a:srcRect/>
          <a:stretch>
            <a:fillRect/>
          </a:stretch>
        </p:blipFill>
        <p:spPr bwMode="auto">
          <a:xfrm>
            <a:off x="1785918" y="2714620"/>
            <a:ext cx="2714644" cy="3927898"/>
          </a:xfrm>
          <a:prstGeom prst="rect">
            <a:avLst/>
          </a:prstGeom>
          <a:noFill/>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285852" y="357166"/>
          <a:ext cx="6977090" cy="6153912"/>
        </p:xfrm>
        <a:graphic>
          <a:graphicData uri="http://schemas.openxmlformats.org/drawingml/2006/table">
            <a:tbl>
              <a:tblPr rtl="1" firstRow="1" bandRow="1">
                <a:tableStyleId>{5C22544A-7EE6-4342-B048-85BDC9FD1C3A}</a:tableStyleId>
              </a:tblPr>
              <a:tblGrid>
                <a:gridCol w="3943352"/>
                <a:gridCol w="3033738"/>
              </a:tblGrid>
              <a:tr h="370840">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نام تجاری دارو</a:t>
                      </a:r>
                      <a:endParaRPr lang="en-US" sz="4000"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400" b="1" dirty="0" smtClean="0">
                          <a:solidFill>
                            <a:srgbClr val="333333"/>
                          </a:solidFill>
                          <a:latin typeface="Calibri"/>
                          <a:ea typeface="Times New Roman"/>
                          <a:cs typeface="B Lotus" pitchFamily="2" charset="-78"/>
                        </a:rPr>
                        <a:t>تولیدکننده</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قرص آنتوم</a:t>
                      </a:r>
                      <a:endParaRPr lang="en-US" sz="40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smtClean="0">
                          <a:solidFill>
                            <a:srgbClr val="333333"/>
                          </a:solidFill>
                          <a:latin typeface="Calibri"/>
                          <a:ea typeface="Times New Roman"/>
                          <a:cs typeface="B Lotus" pitchFamily="2" charset="-78"/>
                        </a:rPr>
                        <a:t>داروسازی </a:t>
                      </a:r>
                      <a:r>
                        <a:rPr lang="fa-IR" sz="2400" dirty="0">
                          <a:solidFill>
                            <a:srgbClr val="333333"/>
                          </a:solidFill>
                          <a:latin typeface="Calibri"/>
                          <a:ea typeface="Times New Roman"/>
                          <a:cs typeface="B Lotus" pitchFamily="2" charset="-78"/>
                        </a:rPr>
                        <a:t>ایران </a:t>
                      </a:r>
                      <a:r>
                        <a:rPr lang="fa-IR" sz="2400" dirty="0" smtClean="0">
                          <a:solidFill>
                            <a:srgbClr val="333333"/>
                          </a:solidFill>
                          <a:latin typeface="Calibri"/>
                          <a:ea typeface="Times New Roman"/>
                          <a:cs typeface="B Lotus" pitchFamily="2" charset="-78"/>
                        </a:rPr>
                        <a:t>داروک</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قطره خوراکی دیل سان</a:t>
                      </a:r>
                      <a:endParaRPr lang="en-US" sz="40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باریج </a:t>
                      </a:r>
                      <a:r>
                        <a:rPr lang="fa-IR" sz="2400" dirty="0" smtClean="0">
                          <a:solidFill>
                            <a:srgbClr val="284775"/>
                          </a:solidFill>
                          <a:latin typeface="Calibri"/>
                          <a:ea typeface="Times New Roman"/>
                          <a:cs typeface="B Lotus" pitchFamily="2" charset="-78"/>
                        </a:rPr>
                        <a:t>اسانس</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قرص اسلیم </a:t>
                      </a:r>
                      <a:r>
                        <a:rPr lang="fa-IR" sz="2400" dirty="0" smtClean="0">
                          <a:solidFill>
                            <a:srgbClr val="000000"/>
                          </a:solidFill>
                          <a:latin typeface="Calibri"/>
                          <a:ea typeface="Times New Roman"/>
                          <a:cs typeface="B Lotus" pitchFamily="2" charset="-78"/>
                        </a:rPr>
                        <a:t>کوئیک</a:t>
                      </a:r>
                    </a:p>
                    <a:p>
                      <a:pPr algn="r" rtl="1">
                        <a:lnSpc>
                          <a:spcPct val="115000"/>
                        </a:lnSpc>
                        <a:spcAft>
                          <a:spcPts val="0"/>
                        </a:spcAft>
                      </a:pPr>
                      <a:r>
                        <a:rPr lang="fa-IR" sz="2000" dirty="0" smtClean="0">
                          <a:solidFill>
                            <a:srgbClr val="000000"/>
                          </a:solidFill>
                          <a:latin typeface="Calibri"/>
                          <a:ea typeface="Calibri"/>
                          <a:cs typeface="B Tabassom" pitchFamily="2" charset="-78"/>
                        </a:rPr>
                        <a:t>(کرفس،</a:t>
                      </a:r>
                      <a:r>
                        <a:rPr lang="fa-IR" sz="2000" baseline="0" dirty="0" smtClean="0">
                          <a:solidFill>
                            <a:srgbClr val="000000"/>
                          </a:solidFill>
                          <a:latin typeface="Calibri"/>
                          <a:ea typeface="Calibri"/>
                          <a:cs typeface="B Tabassom" pitchFamily="2" charset="-78"/>
                        </a:rPr>
                        <a:t> شوید و چای سبز)</a:t>
                      </a:r>
                      <a:endParaRPr lang="en-US" sz="3600" dirty="0">
                        <a:latin typeface="Calibri"/>
                        <a:ea typeface="Calibri"/>
                        <a:cs typeface="B Tabassom"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گل </a:t>
                      </a:r>
                      <a:r>
                        <a:rPr lang="fa-IR" sz="2400" dirty="0" smtClean="0">
                          <a:solidFill>
                            <a:srgbClr val="333333"/>
                          </a:solidFill>
                          <a:latin typeface="Calibri"/>
                          <a:ea typeface="Times New Roman"/>
                          <a:cs typeface="B Lotus" pitchFamily="2" charset="-78"/>
                        </a:rPr>
                        <a:t>دارو</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شربت گل </a:t>
                      </a:r>
                      <a:r>
                        <a:rPr lang="fa-IR" sz="2400" dirty="0" smtClean="0">
                          <a:solidFill>
                            <a:srgbClr val="000000"/>
                          </a:solidFill>
                          <a:latin typeface="Calibri"/>
                          <a:ea typeface="Times New Roman"/>
                          <a:cs typeface="B Lotus" pitchFamily="2" charset="-78"/>
                        </a:rPr>
                        <a:t>گریپ</a:t>
                      </a:r>
                    </a:p>
                    <a:p>
                      <a:pPr algn="r" rtl="1">
                        <a:lnSpc>
                          <a:spcPct val="115000"/>
                        </a:lnSpc>
                        <a:spcAft>
                          <a:spcPts val="0"/>
                        </a:spcAft>
                      </a:pPr>
                      <a:r>
                        <a:rPr lang="fa-IR" sz="2400" dirty="0" smtClean="0">
                          <a:solidFill>
                            <a:srgbClr val="000000"/>
                          </a:solidFill>
                          <a:latin typeface="Calibri"/>
                          <a:ea typeface="Calibri"/>
                          <a:cs typeface="B Tabassom" pitchFamily="2" charset="-78"/>
                        </a:rPr>
                        <a:t>(دانه شوید و سدیم بیکربنات)</a:t>
                      </a:r>
                      <a:endParaRPr lang="en-US" sz="4000" dirty="0">
                        <a:latin typeface="Calibri"/>
                        <a:ea typeface="Calibri"/>
                        <a:cs typeface="B Tabassom" pitchFamily="2" charset="-78"/>
                      </a:endParaRPr>
                    </a:p>
                  </a:txBody>
                  <a:tcPr marL="38100" marR="38100"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گل </a:t>
                      </a:r>
                      <a:r>
                        <a:rPr lang="fa-IR" sz="2400" dirty="0" smtClean="0">
                          <a:solidFill>
                            <a:srgbClr val="284775"/>
                          </a:solidFill>
                          <a:latin typeface="Calibri"/>
                          <a:ea typeface="Times New Roman"/>
                          <a:cs typeface="B Lotus" pitchFamily="2" charset="-78"/>
                        </a:rPr>
                        <a:t>دارو</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smtClean="0">
                          <a:latin typeface="Calibri"/>
                          <a:ea typeface="Calibri"/>
                          <a:cs typeface="B Lotus" pitchFamily="2" charset="-78"/>
                        </a:rPr>
                        <a:t>کپسول لیپوهرب</a:t>
                      </a:r>
                    </a:p>
                    <a:p>
                      <a:pPr algn="r" rtl="1">
                        <a:lnSpc>
                          <a:spcPct val="115000"/>
                        </a:lnSpc>
                        <a:spcAft>
                          <a:spcPts val="0"/>
                        </a:spcAft>
                      </a:pPr>
                      <a:r>
                        <a:rPr lang="fa-IR" sz="2400" dirty="0" smtClean="0">
                          <a:latin typeface="Calibri"/>
                          <a:ea typeface="Calibri"/>
                          <a:cs typeface="B Tabassom" pitchFamily="2" charset="-78"/>
                        </a:rPr>
                        <a:t>(خرفه،</a:t>
                      </a:r>
                      <a:r>
                        <a:rPr lang="fa-IR" sz="2400" baseline="0" dirty="0" smtClean="0">
                          <a:latin typeface="Calibri"/>
                          <a:ea typeface="Calibri"/>
                          <a:cs typeface="B Tabassom" pitchFamily="2" charset="-78"/>
                        </a:rPr>
                        <a:t> شوید، شنبلیله، زرشک و کنگر فرنگی)</a:t>
                      </a:r>
                      <a:endParaRPr lang="en-US" sz="2400" dirty="0">
                        <a:latin typeface="Calibri"/>
                        <a:ea typeface="Calibri"/>
                        <a:cs typeface="B Lotus" pitchFamily="2" charset="-78"/>
                      </a:endParaRPr>
                    </a:p>
                  </a:txBody>
                  <a:tcPr marL="38100" marR="38100" marT="38100" marB="38100" anchor="ctr"/>
                </a:tc>
                <a:tc>
                  <a:txBody>
                    <a:bodyPr/>
                    <a:lstStyle/>
                    <a:p>
                      <a:pPr marL="0" marR="0" indent="0" algn="r" defTabSz="914400" rtl="1" eaLnBrk="1" fontAlgn="auto" latinLnBrk="0" hangingPunct="1">
                        <a:lnSpc>
                          <a:spcPct val="115000"/>
                        </a:lnSpc>
                        <a:spcBef>
                          <a:spcPts val="0"/>
                        </a:spcBef>
                        <a:spcAft>
                          <a:spcPts val="0"/>
                        </a:spcAft>
                        <a:buClrTx/>
                        <a:buSzTx/>
                        <a:buFontTx/>
                        <a:buNone/>
                        <a:tabLst/>
                        <a:defRPr/>
                      </a:pPr>
                      <a:r>
                        <a:rPr lang="fa-IR" sz="2400" dirty="0" smtClean="0">
                          <a:solidFill>
                            <a:srgbClr val="284775"/>
                          </a:solidFill>
                          <a:latin typeface="Calibri"/>
                          <a:ea typeface="Times New Roman"/>
                          <a:cs typeface="B Lotus" pitchFamily="2" charset="-78"/>
                        </a:rPr>
                        <a:t>داروسازی گل دارو</a:t>
                      </a:r>
                      <a:endParaRPr lang="en-US" sz="4000" dirty="0" smtClean="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قطره کولیتیک</a:t>
                      </a:r>
                      <a:endParaRPr lang="en-US" sz="40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گیاه </a:t>
                      </a:r>
                      <a:r>
                        <a:rPr lang="fa-IR" sz="2400" dirty="0" smtClean="0">
                          <a:solidFill>
                            <a:srgbClr val="333333"/>
                          </a:solidFill>
                          <a:latin typeface="Calibri"/>
                          <a:ea typeface="Times New Roman"/>
                          <a:cs typeface="B Lotus" pitchFamily="2" charset="-78"/>
                        </a:rPr>
                        <a:t>اسانس</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قطره خوراکی شوید</a:t>
                      </a:r>
                      <a:endParaRPr lang="en-US" sz="40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گیاه </a:t>
                      </a:r>
                      <a:r>
                        <a:rPr lang="fa-IR" sz="2400" dirty="0" smtClean="0">
                          <a:solidFill>
                            <a:srgbClr val="284775"/>
                          </a:solidFill>
                          <a:latin typeface="Calibri"/>
                          <a:ea typeface="Times New Roman"/>
                          <a:cs typeface="B Lotus" pitchFamily="2" charset="-78"/>
                        </a:rPr>
                        <a:t>اسانس</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800" dirty="0" smtClean="0">
                          <a:latin typeface="Calibri"/>
                          <a:ea typeface="Calibri"/>
                          <a:cs typeface="B Lotus" pitchFamily="2" charset="-78"/>
                        </a:rPr>
                        <a:t>قطره شیرافزا</a:t>
                      </a:r>
                    </a:p>
                    <a:p>
                      <a:pPr algn="r" rtl="1">
                        <a:lnSpc>
                          <a:spcPct val="115000"/>
                        </a:lnSpc>
                        <a:spcAft>
                          <a:spcPts val="0"/>
                        </a:spcAft>
                      </a:pPr>
                      <a:r>
                        <a:rPr lang="fa-IR" sz="2400" dirty="0" smtClean="0">
                          <a:latin typeface="Calibri"/>
                          <a:ea typeface="Calibri"/>
                          <a:cs typeface="B Tabassom" pitchFamily="2" charset="-78"/>
                        </a:rPr>
                        <a:t>(شوید،</a:t>
                      </a:r>
                      <a:r>
                        <a:rPr lang="fa-IR" sz="2400" baseline="0" dirty="0" smtClean="0">
                          <a:latin typeface="Calibri"/>
                          <a:ea typeface="Calibri"/>
                          <a:cs typeface="B Tabassom" pitchFamily="2" charset="-78"/>
                        </a:rPr>
                        <a:t> رازیانه، شنبلیله، زیره)</a:t>
                      </a:r>
                      <a:endParaRPr lang="en-US" sz="2400" dirty="0">
                        <a:latin typeface="Calibri"/>
                        <a:ea typeface="Calibri"/>
                        <a:cs typeface="B Tabassom" pitchFamily="2" charset="-78"/>
                      </a:endParaRPr>
                    </a:p>
                  </a:txBody>
                  <a:tcPr marL="38100" marR="38100" marT="38100" marB="38100" anchor="ctr"/>
                </a:tc>
                <a:tc>
                  <a:txBody>
                    <a:bodyPr/>
                    <a:lstStyle/>
                    <a:p>
                      <a:pPr marL="0" marR="0" indent="0" algn="r" defTabSz="914400" rtl="1" eaLnBrk="1" fontAlgn="auto" latinLnBrk="0" hangingPunct="1">
                        <a:lnSpc>
                          <a:spcPct val="115000"/>
                        </a:lnSpc>
                        <a:spcBef>
                          <a:spcPts val="0"/>
                        </a:spcBef>
                        <a:spcAft>
                          <a:spcPts val="0"/>
                        </a:spcAft>
                        <a:buClrTx/>
                        <a:buSzTx/>
                        <a:buFontTx/>
                        <a:buNone/>
                        <a:tabLst/>
                        <a:defRPr/>
                      </a:pPr>
                      <a:r>
                        <a:rPr lang="fa-IR" sz="2800" dirty="0" smtClean="0">
                          <a:solidFill>
                            <a:srgbClr val="284775"/>
                          </a:solidFill>
                          <a:latin typeface="Calibri"/>
                          <a:ea typeface="Times New Roman"/>
                          <a:cs typeface="B Lotus" pitchFamily="2" charset="-78"/>
                        </a:rPr>
                        <a:t>داروسازی گل دارو</a:t>
                      </a:r>
                      <a:endParaRPr lang="en-US" sz="4400" dirty="0" smtClean="0">
                        <a:latin typeface="Calibri"/>
                        <a:ea typeface="Calibri"/>
                        <a:cs typeface="B Lotus" pitchFamily="2" charset="-78"/>
                      </a:endParaRPr>
                    </a:p>
                  </a:txBody>
                  <a:tcPr marL="38100" marR="38100" marT="38100" marB="38100" anchor="ctr"/>
                </a:tc>
              </a:tr>
            </a:tbl>
          </a:graphicData>
        </a:graphic>
      </p:graphicFrame>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sz="quarter" idx="1"/>
          </p:nvPr>
        </p:nvSpPr>
        <p:spPr/>
        <p:txBody>
          <a:bodyPr/>
          <a:lstStyle/>
          <a:p>
            <a:endParaRPr lang="fa-IR" dirty="0"/>
          </a:p>
        </p:txBody>
      </p:sp>
      <p:pic>
        <p:nvPicPr>
          <p:cNvPr id="6147" name="Picture 3" descr="E:\pic\قرص شوید.png"/>
          <p:cNvPicPr>
            <a:picLocks noChangeAspect="1" noChangeArrowheads="1"/>
          </p:cNvPicPr>
          <p:nvPr/>
        </p:nvPicPr>
        <p:blipFill>
          <a:blip r:embed="rId2"/>
          <a:srcRect/>
          <a:stretch>
            <a:fillRect/>
          </a:stretch>
        </p:blipFill>
        <p:spPr bwMode="auto">
          <a:xfrm rot="20070433">
            <a:off x="1388627" y="2603082"/>
            <a:ext cx="2762250" cy="2762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148" name="Picture 4" descr="E:\pic\Shirafza-tablet-fa.png"/>
          <p:cNvPicPr>
            <a:picLocks noChangeAspect="1" noChangeArrowheads="1"/>
          </p:cNvPicPr>
          <p:nvPr/>
        </p:nvPicPr>
        <p:blipFill>
          <a:blip r:embed="rId3"/>
          <a:srcRect/>
          <a:stretch>
            <a:fillRect/>
          </a:stretch>
        </p:blipFill>
        <p:spPr bwMode="auto">
          <a:xfrm>
            <a:off x="3286116" y="642918"/>
            <a:ext cx="2762250" cy="2762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149" name="Picture 5" descr="E:\pic\Golgrip-fa1.png"/>
          <p:cNvPicPr>
            <a:picLocks noChangeAspect="1" noChangeArrowheads="1"/>
          </p:cNvPicPr>
          <p:nvPr/>
        </p:nvPicPr>
        <p:blipFill>
          <a:blip r:embed="rId4"/>
          <a:srcRect/>
          <a:stretch>
            <a:fillRect/>
          </a:stretch>
        </p:blipFill>
        <p:spPr bwMode="auto">
          <a:xfrm rot="855607">
            <a:off x="5655467" y="2512202"/>
            <a:ext cx="2762250" cy="2762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8662" y="642918"/>
            <a:ext cx="7772400" cy="1143000"/>
          </a:xfrm>
        </p:spPr>
        <p:txBody>
          <a:bodyPr>
            <a:noAutofit/>
          </a:bodyPr>
          <a:lstStyle/>
          <a:p>
            <a:pPr algn="ctr"/>
            <a:r>
              <a:rPr lang="en-US" sz="3200" dirty="0" smtClean="0">
                <a:solidFill>
                  <a:srgbClr val="C00000"/>
                </a:solidFill>
                <a:cs typeface="B Tabassom" pitchFamily="2" charset="-78"/>
              </a:rPr>
              <a:t>  </a:t>
            </a:r>
            <a:r>
              <a:rPr lang="en-US" sz="3200" b="1" dirty="0" smtClean="0">
                <a:solidFill>
                  <a:srgbClr val="C00000"/>
                </a:solidFill>
                <a:cs typeface="B Tabassom" pitchFamily="2" charset="-78"/>
              </a:rPr>
              <a:t> </a:t>
            </a:r>
            <a:r>
              <a:rPr lang="fa-IR" sz="6000" b="1" dirty="0" smtClean="0">
                <a:solidFill>
                  <a:srgbClr val="C00000"/>
                </a:solidFill>
                <a:cs typeface="B Tabassom" pitchFamily="2" charset="-78"/>
              </a:rPr>
              <a:t>هشدارها</a:t>
            </a:r>
            <a:r>
              <a:rPr lang="en-US" sz="3200" b="1" dirty="0" smtClean="0">
                <a:solidFill>
                  <a:srgbClr val="C00000"/>
                </a:solidFill>
                <a:cs typeface="B Tabassom" pitchFamily="2" charset="-78"/>
              </a:rPr>
              <a:t/>
            </a:r>
            <a:br>
              <a:rPr lang="en-US" sz="3200" b="1" dirty="0" smtClean="0">
                <a:solidFill>
                  <a:srgbClr val="C00000"/>
                </a:solidFill>
                <a:cs typeface="B Tabassom" pitchFamily="2" charset="-78"/>
              </a:rPr>
            </a:br>
            <a:endParaRPr lang="fa-IR" sz="3200" b="1" dirty="0">
              <a:solidFill>
                <a:srgbClr val="C00000"/>
              </a:solidFill>
              <a:cs typeface="B Tabassom" pitchFamily="2" charset="-78"/>
            </a:endParaRPr>
          </a:p>
        </p:txBody>
      </p:sp>
      <p:sp>
        <p:nvSpPr>
          <p:cNvPr id="3" name="Content Placeholder 2"/>
          <p:cNvSpPr>
            <a:spLocks noGrp="1"/>
          </p:cNvSpPr>
          <p:nvPr>
            <p:ph sz="quarter" idx="1"/>
          </p:nvPr>
        </p:nvSpPr>
        <p:spPr>
          <a:xfrm>
            <a:off x="928662" y="1500174"/>
            <a:ext cx="7772400" cy="2695580"/>
          </a:xfrm>
        </p:spPr>
        <p:txBody>
          <a:bodyPr>
            <a:normAutofit/>
          </a:bodyPr>
          <a:lstStyle/>
          <a:p>
            <a:pPr algn="just">
              <a:buNone/>
            </a:pPr>
            <a:r>
              <a:rPr lang="fa-IR" sz="2800" dirty="0" smtClean="0">
                <a:cs typeface="B Kamran" pitchFamily="2" charset="-78"/>
              </a:rPr>
              <a:t>	در </a:t>
            </a:r>
            <a:r>
              <a:rPr lang="fa-IR" sz="2800" dirty="0">
                <a:cs typeface="B Kamran" pitchFamily="2" charset="-78"/>
              </a:rPr>
              <a:t>دوران بارداری یا شیردهی از مصرف اکالیپتوس پرهیز کنید. روغن این گیاه </a:t>
            </a:r>
            <a:r>
              <a:rPr lang="fa-IR" sz="2800" dirty="0" smtClean="0">
                <a:cs typeface="B Kamran" pitchFamily="2" charset="-78"/>
              </a:rPr>
              <a:t>اگر استعمال </a:t>
            </a:r>
            <a:r>
              <a:rPr lang="fa-IR" sz="2800" dirty="0">
                <a:cs typeface="B Kamran" pitchFamily="2" charset="-78"/>
              </a:rPr>
              <a:t>موضعی داشته باشد، سمی نیست. اما نباید از این گیاه برای مصارف داخلی استفاده کرد. انجمن </a:t>
            </a:r>
            <a:r>
              <a:rPr lang="fa-IR" sz="2800" dirty="0" smtClean="0">
                <a:cs typeface="B Kamran" pitchFamily="2" charset="-78"/>
              </a:rPr>
              <a:t>فرآورده های </a:t>
            </a:r>
            <a:r>
              <a:rPr lang="fa-IR" sz="2800" dirty="0">
                <a:cs typeface="B Kamran" pitchFamily="2" charset="-78"/>
              </a:rPr>
              <a:t>گیاهان دارویی آمریکا برگ اکالیپتوس را از نظر بی خطری در ردیف و درجه دو ارزیابی کرده است. درجه ۲ به معنای این است که در کاربرد این گیاه محدودیتهایی متصور است</a:t>
            </a:r>
            <a:r>
              <a:rPr lang="en-US" sz="2800" dirty="0" smtClean="0">
                <a:cs typeface="B Kamran" pitchFamily="2" charset="-78"/>
              </a:rPr>
              <a:t>.</a:t>
            </a:r>
            <a:endParaRPr lang="en-US" sz="2800" dirty="0">
              <a:cs typeface="B Kamran" pitchFamily="2" charset="-78"/>
            </a:endParaRPr>
          </a:p>
        </p:txBody>
      </p:sp>
      <p:pic>
        <p:nvPicPr>
          <p:cNvPr id="7" name="Picture 8" descr="http://upload.wikimedia.org/wikipedia/commons/thumb/4/4c/Eucalyptus_tereticornis_flowers,_capsules,_buds_and_foliage.jpeg/800px-Eucalyptus_tereticornis_flowers,_capsules,_buds_and_foliage.jpeg"/>
          <p:cNvPicPr>
            <a:picLocks noChangeAspect="1" noChangeArrowheads="1"/>
          </p:cNvPicPr>
          <p:nvPr/>
        </p:nvPicPr>
        <p:blipFill>
          <a:blip r:embed="rId2" cstate="print"/>
          <a:srcRect/>
          <a:stretch>
            <a:fillRect/>
          </a:stretch>
        </p:blipFill>
        <p:spPr bwMode="auto">
          <a:xfrm>
            <a:off x="2214546" y="3800474"/>
            <a:ext cx="4829175" cy="2700360"/>
          </a:xfrm>
          <a:prstGeom prst="rect">
            <a:avLst/>
          </a:prstGeom>
          <a:noFill/>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6600" dirty="0" smtClean="0">
                <a:solidFill>
                  <a:srgbClr val="C00000"/>
                </a:solidFill>
                <a:cs typeface="Far.Arash" pitchFamily="2" charset="-78"/>
              </a:rPr>
              <a:t>زنجبیل </a:t>
            </a:r>
            <a:endParaRPr lang="fa-IR" sz="6600" dirty="0">
              <a:solidFill>
                <a:srgbClr val="C00000"/>
              </a:solidFill>
              <a:cs typeface="Far.Arash" pitchFamily="2" charset="-78"/>
            </a:endParaRPr>
          </a:p>
        </p:txBody>
      </p:sp>
      <p:sp>
        <p:nvSpPr>
          <p:cNvPr id="3" name="Content Placeholder 2"/>
          <p:cNvSpPr>
            <a:spLocks noGrp="1"/>
          </p:cNvSpPr>
          <p:nvPr>
            <p:ph sz="quarter" idx="1"/>
          </p:nvPr>
        </p:nvSpPr>
        <p:spPr/>
        <p:txBody>
          <a:bodyPr>
            <a:noAutofit/>
          </a:bodyPr>
          <a:lstStyle/>
          <a:p>
            <a:r>
              <a:rPr lang="fa-IR" sz="2400" b="1" dirty="0" smtClean="0">
                <a:cs typeface="B Kamran" pitchFamily="2" charset="-78"/>
              </a:rPr>
              <a:t>نام علمی گیاه</a:t>
            </a:r>
            <a:r>
              <a:rPr lang="en-US" sz="2400" b="1" dirty="0" err="1" smtClean="0">
                <a:cs typeface="B Kamran" pitchFamily="2" charset="-78"/>
              </a:rPr>
              <a:t>Zingiber</a:t>
            </a:r>
            <a:r>
              <a:rPr lang="en-US" sz="2400" b="1" dirty="0" smtClean="0">
                <a:cs typeface="B Kamran" pitchFamily="2" charset="-78"/>
              </a:rPr>
              <a:t> </a:t>
            </a:r>
            <a:r>
              <a:rPr lang="en-US" sz="2400" b="1" dirty="0" err="1" smtClean="0">
                <a:cs typeface="B Kamran" pitchFamily="2" charset="-78"/>
              </a:rPr>
              <a:t>officinale</a:t>
            </a:r>
            <a:r>
              <a:rPr lang="en-US" sz="2400" b="1" dirty="0" smtClean="0">
                <a:cs typeface="B Kamran" pitchFamily="2" charset="-78"/>
              </a:rPr>
              <a:t> :</a:t>
            </a:r>
            <a:br>
              <a:rPr lang="en-US" sz="2400" b="1" dirty="0" smtClean="0">
                <a:cs typeface="B Kamran" pitchFamily="2" charset="-78"/>
              </a:rPr>
            </a:br>
            <a:r>
              <a:rPr lang="fa-IR" sz="2400" b="1" dirty="0" smtClean="0">
                <a:cs typeface="B Kamran" pitchFamily="2" charset="-78"/>
              </a:rPr>
              <a:t>نام انگیسی:</a:t>
            </a:r>
            <a:r>
              <a:rPr lang="en-US" sz="2400" b="1" dirty="0" smtClean="0">
                <a:cs typeface="B Kamran" pitchFamily="2" charset="-78"/>
              </a:rPr>
              <a:t>Ginger </a:t>
            </a:r>
            <a:br>
              <a:rPr lang="en-US" sz="2400" b="1" dirty="0" smtClean="0">
                <a:cs typeface="B Kamran" pitchFamily="2" charset="-78"/>
              </a:rPr>
            </a:br>
            <a:r>
              <a:rPr lang="fa-IR" sz="2400" b="1" dirty="0" smtClean="0">
                <a:cs typeface="B Kamran" pitchFamily="2" charset="-78"/>
              </a:rPr>
              <a:t>زنجبیل اثرات درمانی و تقویتی فراوانی دارد و موارد متعددی از استفاده این گیاه در منابع ذکر شده است</a:t>
            </a:r>
            <a:r>
              <a:rPr lang="en-US" sz="2400" b="1" dirty="0" smtClean="0">
                <a:cs typeface="B Kamran" pitchFamily="2" charset="-78"/>
              </a:rPr>
              <a:t>: </a:t>
            </a:r>
            <a:br>
              <a:rPr lang="en-US" sz="2400" b="1" dirty="0" smtClean="0">
                <a:cs typeface="B Kamran" pitchFamily="2" charset="-78"/>
              </a:rPr>
            </a:br>
            <a:r>
              <a:rPr lang="en-US" sz="2400" b="1" dirty="0" smtClean="0">
                <a:cs typeface="B Kamran" pitchFamily="2" charset="-78"/>
              </a:rPr>
              <a:t>-</a:t>
            </a:r>
            <a:r>
              <a:rPr lang="fa-IR" sz="2400" b="1" dirty="0" smtClean="0">
                <a:cs typeface="B Kamran" pitchFamily="2" charset="-78"/>
              </a:rPr>
              <a:t>اثرات ضد باکتری و ضد ویروس دارد</a:t>
            </a:r>
            <a:r>
              <a:rPr lang="en-US" sz="2400" b="1" dirty="0" smtClean="0">
                <a:cs typeface="B Kamran" pitchFamily="2" charset="-78"/>
              </a:rPr>
              <a:t>. </a:t>
            </a:r>
            <a:br>
              <a:rPr lang="en-US" sz="2400" b="1" dirty="0" smtClean="0">
                <a:cs typeface="B Kamran" pitchFamily="2" charset="-78"/>
              </a:rPr>
            </a:br>
            <a:r>
              <a:rPr lang="en-US" sz="2400" b="1" dirty="0" smtClean="0">
                <a:cs typeface="B Kamran" pitchFamily="2" charset="-78"/>
              </a:rPr>
              <a:t>-</a:t>
            </a:r>
            <a:r>
              <a:rPr lang="fa-IR" sz="2400" b="1" dirty="0" smtClean="0">
                <a:cs typeface="B Kamran" pitchFamily="2" charset="-78"/>
              </a:rPr>
              <a:t>تقویت کننده قوای جنسی برای آقایان و بانوان</a:t>
            </a:r>
            <a:r>
              <a:rPr lang="en-US" sz="2400" b="1" dirty="0" smtClean="0">
                <a:cs typeface="B Kamran" pitchFamily="2" charset="-78"/>
              </a:rPr>
              <a:t> </a:t>
            </a:r>
            <a:br>
              <a:rPr lang="en-US" sz="2400" b="1" dirty="0" smtClean="0">
                <a:cs typeface="B Kamran" pitchFamily="2" charset="-78"/>
              </a:rPr>
            </a:br>
            <a:r>
              <a:rPr lang="en-US" sz="2400" b="1" dirty="0" smtClean="0">
                <a:cs typeface="B Kamran" pitchFamily="2" charset="-78"/>
              </a:rPr>
              <a:t>-</a:t>
            </a:r>
            <a:r>
              <a:rPr lang="fa-IR" sz="2400" b="1" dirty="0" smtClean="0">
                <a:cs typeface="B Kamran" pitchFamily="2" charset="-78"/>
              </a:rPr>
              <a:t>در گلو درد، سرفه و آنژین</a:t>
            </a:r>
            <a:r>
              <a:rPr lang="en-US" sz="2400" b="1" dirty="0" smtClean="0">
                <a:cs typeface="B Kamran" pitchFamily="2" charset="-78"/>
              </a:rPr>
              <a:t> </a:t>
            </a:r>
            <a:br>
              <a:rPr lang="en-US" sz="2400" b="1" dirty="0" smtClean="0">
                <a:cs typeface="B Kamran" pitchFamily="2" charset="-78"/>
              </a:rPr>
            </a:br>
            <a:r>
              <a:rPr lang="en-US" sz="2400" b="1" dirty="0" smtClean="0">
                <a:cs typeface="B Kamran" pitchFamily="2" charset="-78"/>
              </a:rPr>
              <a:t>-</a:t>
            </a:r>
            <a:r>
              <a:rPr lang="fa-IR" sz="2400" b="1" dirty="0" smtClean="0">
                <a:cs typeface="B Kamran" pitchFamily="2" charset="-78"/>
              </a:rPr>
              <a:t>تقویت سیستم ایمنی</a:t>
            </a:r>
            <a:r>
              <a:rPr lang="en-US" sz="2400" b="1" dirty="0" smtClean="0">
                <a:cs typeface="B Kamran" pitchFamily="2" charset="-78"/>
              </a:rPr>
              <a:t> </a:t>
            </a:r>
            <a:br>
              <a:rPr lang="en-US" sz="2400" b="1" dirty="0" smtClean="0">
                <a:cs typeface="B Kamran" pitchFamily="2" charset="-78"/>
              </a:rPr>
            </a:br>
            <a:r>
              <a:rPr lang="en-US" sz="2400" b="1" dirty="0" smtClean="0">
                <a:cs typeface="B Kamran" pitchFamily="2" charset="-78"/>
              </a:rPr>
              <a:t>-</a:t>
            </a:r>
            <a:r>
              <a:rPr lang="fa-IR" sz="2400" b="1" dirty="0" smtClean="0">
                <a:cs typeface="B Kamran" pitchFamily="2" charset="-78"/>
              </a:rPr>
              <a:t>محافظت در مقابل سرطان کولون و دستگاه گوارش</a:t>
            </a:r>
            <a:r>
              <a:rPr lang="en-US" sz="2400" b="1" dirty="0" smtClean="0">
                <a:cs typeface="B Kamran" pitchFamily="2" charset="-78"/>
              </a:rPr>
              <a:t> </a:t>
            </a:r>
            <a:br>
              <a:rPr lang="en-US" sz="2400" b="1" dirty="0" smtClean="0">
                <a:cs typeface="B Kamran" pitchFamily="2" charset="-78"/>
              </a:rPr>
            </a:br>
            <a:r>
              <a:rPr lang="en-US" sz="2400" b="1" dirty="0" smtClean="0">
                <a:cs typeface="B Kamran" pitchFamily="2" charset="-78"/>
              </a:rPr>
              <a:t>-</a:t>
            </a:r>
            <a:r>
              <a:rPr lang="fa-IR" sz="2400" b="1" dirty="0" smtClean="0">
                <a:cs typeface="B Kamran" pitchFamily="2" charset="-78"/>
              </a:rPr>
              <a:t>محافظت کبدی</a:t>
            </a:r>
            <a:r>
              <a:rPr lang="en-US" sz="2400" b="1" dirty="0" smtClean="0">
                <a:cs typeface="B Kamran" pitchFamily="2" charset="-78"/>
              </a:rPr>
              <a:t> </a:t>
            </a:r>
            <a:br>
              <a:rPr lang="en-US" sz="2400" b="1" dirty="0" smtClean="0">
                <a:cs typeface="B Kamran" pitchFamily="2" charset="-78"/>
              </a:rPr>
            </a:br>
            <a:r>
              <a:rPr lang="en-US" sz="2400" b="1" dirty="0" smtClean="0">
                <a:cs typeface="B Kamran" pitchFamily="2" charset="-78"/>
              </a:rPr>
              <a:t>-</a:t>
            </a:r>
            <a:r>
              <a:rPr lang="fa-IR" sz="2400" b="1" dirty="0" smtClean="0">
                <a:cs typeface="B Kamran" pitchFamily="2" charset="-78"/>
              </a:rPr>
              <a:t>اشتها آور و کاهش دهنده دردهای گوارشی، بادشکن</a:t>
            </a:r>
            <a:r>
              <a:rPr lang="en-US" sz="2400" b="1" dirty="0" smtClean="0">
                <a:cs typeface="B Kamran" pitchFamily="2" charset="-78"/>
              </a:rPr>
              <a:t> </a:t>
            </a:r>
            <a:br>
              <a:rPr lang="en-US" sz="2400" b="1" dirty="0" smtClean="0">
                <a:cs typeface="B Kamran" pitchFamily="2" charset="-78"/>
              </a:rPr>
            </a:br>
            <a:r>
              <a:rPr lang="en-US" sz="2400" b="1" dirty="0" smtClean="0">
                <a:cs typeface="B Kamran" pitchFamily="2" charset="-78"/>
              </a:rPr>
              <a:t>- </a:t>
            </a:r>
            <a:r>
              <a:rPr lang="fa-IR" sz="2400" b="1" dirty="0" smtClean="0">
                <a:cs typeface="B Kamran" pitchFamily="2" charset="-78"/>
              </a:rPr>
              <a:t>در روماتیسم، اوستئوارترتیس و دردهای مفصلی </a:t>
            </a:r>
          </a:p>
          <a:p>
            <a:r>
              <a:rPr lang="fa-IR" sz="2400" b="1" dirty="0" smtClean="0">
                <a:cs typeface="B Kamran" pitchFamily="2" charset="-78"/>
              </a:rPr>
              <a:t>کاربرد دارد</a:t>
            </a:r>
            <a:r>
              <a:rPr lang="en-US" sz="2400" b="1" dirty="0" smtClean="0">
                <a:cs typeface="B Kamran" pitchFamily="2" charset="-78"/>
              </a:rPr>
              <a:t>.</a:t>
            </a:r>
            <a:endParaRPr lang="fa-IR" sz="2400" b="1" dirty="0" smtClean="0">
              <a:cs typeface="B Kamran" pitchFamily="2" charset="-78"/>
            </a:endParaRPr>
          </a:p>
        </p:txBody>
      </p:sp>
      <p:pic>
        <p:nvPicPr>
          <p:cNvPr id="7170" name="Picture 2" descr="E:\pic\ginger-tea.jpg"/>
          <p:cNvPicPr>
            <a:picLocks noChangeAspect="1" noChangeArrowheads="1"/>
          </p:cNvPicPr>
          <p:nvPr/>
        </p:nvPicPr>
        <p:blipFill>
          <a:blip r:embed="rId2"/>
          <a:srcRect/>
          <a:stretch>
            <a:fillRect/>
          </a:stretch>
        </p:blipFill>
        <p:spPr bwMode="auto">
          <a:xfrm>
            <a:off x="500034" y="2643182"/>
            <a:ext cx="3286148" cy="3286148"/>
          </a:xfrm>
          <a:prstGeom prst="rect">
            <a:avLst/>
          </a:prstGeom>
          <a:noFill/>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400" dirty="0">
              <a:cs typeface="B Kamran" pitchFamily="2" charset="-78"/>
            </a:endParaRPr>
          </a:p>
        </p:txBody>
      </p:sp>
      <p:graphicFrame>
        <p:nvGraphicFramePr>
          <p:cNvPr id="5" name="Content Placeholder 4"/>
          <p:cNvGraphicFramePr>
            <a:graphicFrameLocks noGrp="1"/>
          </p:cNvGraphicFramePr>
          <p:nvPr>
            <p:ph sz="quarter" idx="1"/>
          </p:nvPr>
        </p:nvGraphicFramePr>
        <p:xfrm>
          <a:off x="214282" y="359664"/>
          <a:ext cx="8501122" cy="5992562"/>
        </p:xfrm>
        <a:graphic>
          <a:graphicData uri="http://schemas.openxmlformats.org/drawingml/2006/table">
            <a:tbl>
              <a:tblPr rtl="1" firstRow="1" bandRow="1">
                <a:tableStyleId>{5C22544A-7EE6-4342-B048-85BDC9FD1C3A}</a:tableStyleId>
              </a:tblPr>
              <a:tblGrid>
                <a:gridCol w="6529904"/>
                <a:gridCol w="1971218"/>
              </a:tblGrid>
              <a:tr h="436747">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نام تجاری دارو</a:t>
                      </a:r>
                      <a:endParaRPr lang="en-US" sz="4000"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تولیدکننده [</a:t>
                      </a:r>
                      <a:r>
                        <a:rPr lang="fa-IR" sz="2400" b="1" dirty="0" smtClean="0">
                          <a:solidFill>
                            <a:srgbClr val="333333"/>
                          </a:solidFill>
                          <a:latin typeface="Calibri"/>
                          <a:ea typeface="Times New Roman"/>
                          <a:cs typeface="B Lotus" pitchFamily="2" charset="-78"/>
                        </a:rPr>
                        <a:t>کشور</a:t>
                      </a:r>
                      <a:r>
                        <a:rPr lang="fa-IR" sz="2400" b="1" dirty="0">
                          <a:solidFill>
                            <a:srgbClr val="333333"/>
                          </a:solidFill>
                          <a:latin typeface="Times New Roman"/>
                          <a:ea typeface="Times New Roman"/>
                          <a:cs typeface="B Lotus" pitchFamily="2" charset="-78"/>
                        </a:rPr>
                        <a:t>]</a:t>
                      </a:r>
                      <a:endParaRPr lang="en-US" sz="4000" dirty="0">
                        <a:latin typeface="Calibri"/>
                        <a:ea typeface="Calibri"/>
                        <a:cs typeface="B Lotus" pitchFamily="2" charset="-78"/>
                      </a:endParaRPr>
                    </a:p>
                  </a:txBody>
                  <a:tcPr marL="38100" marR="38100" marT="38100" marB="38100" anchor="ctr"/>
                </a:tc>
              </a:tr>
              <a:tr h="436747">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کپسول زینتوما</a:t>
                      </a:r>
                      <a:endParaRPr lang="en-US" sz="40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گل </a:t>
                      </a:r>
                      <a:r>
                        <a:rPr lang="fa-IR" sz="2400" dirty="0" smtClean="0">
                          <a:solidFill>
                            <a:srgbClr val="333333"/>
                          </a:solidFill>
                          <a:latin typeface="Calibri"/>
                          <a:ea typeface="Times New Roman"/>
                          <a:cs typeface="B Lotus" pitchFamily="2" charset="-78"/>
                        </a:rPr>
                        <a:t>دارو</a:t>
                      </a:r>
                      <a:endParaRPr lang="en-US" sz="4000" dirty="0">
                        <a:latin typeface="Calibri"/>
                        <a:ea typeface="Calibri"/>
                        <a:cs typeface="B Lotus" pitchFamily="2" charset="-78"/>
                      </a:endParaRPr>
                    </a:p>
                  </a:txBody>
                  <a:tcPr marL="38100" marR="38100" marT="38100" marB="38100" anchor="ctr"/>
                </a:tc>
              </a:tr>
              <a:tr h="718366">
                <a:tc>
                  <a:txBody>
                    <a:bodyPr/>
                    <a:lstStyle/>
                    <a:p>
                      <a:pPr algn="r" rtl="1">
                        <a:lnSpc>
                          <a:spcPct val="100000"/>
                        </a:lnSpc>
                        <a:spcAft>
                          <a:spcPts val="0"/>
                        </a:spcAft>
                      </a:pPr>
                      <a:r>
                        <a:rPr lang="fa-IR" sz="2400" dirty="0" smtClean="0">
                          <a:solidFill>
                            <a:srgbClr val="000000"/>
                          </a:solidFill>
                          <a:latin typeface="Calibri"/>
                          <a:ea typeface="Times New Roman"/>
                          <a:cs typeface="B Lotus" pitchFamily="2" charset="-78"/>
                        </a:rPr>
                        <a:t>قرص و قطره آفرودیت</a:t>
                      </a:r>
                    </a:p>
                    <a:p>
                      <a:pPr algn="r" rtl="1">
                        <a:lnSpc>
                          <a:spcPct val="100000"/>
                        </a:lnSpc>
                        <a:spcAft>
                          <a:spcPts val="0"/>
                        </a:spcAft>
                      </a:pPr>
                      <a:r>
                        <a:rPr lang="fa-IR" sz="2400" dirty="0" smtClean="0">
                          <a:solidFill>
                            <a:srgbClr val="000000"/>
                          </a:solidFill>
                          <a:latin typeface="Calibri"/>
                          <a:ea typeface="Calibri"/>
                          <a:cs typeface="B Tabassom" pitchFamily="2" charset="-78"/>
                        </a:rPr>
                        <a:t>(</a:t>
                      </a:r>
                      <a:r>
                        <a:rPr lang="fa-IR" sz="2400" dirty="0" smtClean="0">
                          <a:cs typeface="B Tabassom" pitchFamily="2" charset="-78"/>
                        </a:rPr>
                        <a:t>ميوة خارخاسک، زنجبيل، زعفران دارچين)</a:t>
                      </a:r>
                      <a:endParaRPr lang="en-US" sz="4000" dirty="0">
                        <a:latin typeface="Calibri"/>
                        <a:ea typeface="Calibri"/>
                        <a:cs typeface="B Tabassom" pitchFamily="2" charset="-78"/>
                      </a:endParaRPr>
                    </a:p>
                  </a:txBody>
                  <a:tcPr marL="38100" marR="38100"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گل </a:t>
                      </a:r>
                      <a:r>
                        <a:rPr lang="fa-IR" sz="2400" dirty="0" smtClean="0">
                          <a:solidFill>
                            <a:srgbClr val="284775"/>
                          </a:solidFill>
                          <a:latin typeface="Calibri"/>
                          <a:ea typeface="Times New Roman"/>
                          <a:cs typeface="B Lotus" pitchFamily="2" charset="-78"/>
                        </a:rPr>
                        <a:t>دارو</a:t>
                      </a:r>
                      <a:endParaRPr lang="en-US" sz="4000" dirty="0">
                        <a:latin typeface="Calibri"/>
                        <a:ea typeface="Calibri"/>
                        <a:cs typeface="B Lotus" pitchFamily="2" charset="-78"/>
                      </a:endParaRPr>
                    </a:p>
                  </a:txBody>
                  <a:tcPr marL="38100" marR="38100" marT="38100" marB="38100" anchor="ctr"/>
                </a:tc>
              </a:tr>
              <a:tr h="806508">
                <a:tc>
                  <a:txBody>
                    <a:bodyPr/>
                    <a:lstStyle/>
                    <a:p>
                      <a:pPr algn="r" rtl="1">
                        <a:lnSpc>
                          <a:spcPct val="100000"/>
                        </a:lnSpc>
                        <a:spcAft>
                          <a:spcPts val="0"/>
                        </a:spcAft>
                      </a:pPr>
                      <a:r>
                        <a:rPr lang="fa-IR" sz="2400" dirty="0" smtClean="0">
                          <a:solidFill>
                            <a:srgbClr val="000000"/>
                          </a:solidFill>
                          <a:latin typeface="Calibri"/>
                          <a:ea typeface="Times New Roman"/>
                          <a:cs typeface="B Lotus" pitchFamily="2" charset="-78"/>
                        </a:rPr>
                        <a:t>شربت فیتو گریپ</a:t>
                      </a:r>
                    </a:p>
                    <a:p>
                      <a:pPr algn="r" rtl="1">
                        <a:lnSpc>
                          <a:spcPct val="100000"/>
                        </a:lnSpc>
                        <a:spcAft>
                          <a:spcPts val="0"/>
                        </a:spcAft>
                      </a:pPr>
                      <a:r>
                        <a:rPr lang="fa-IR" sz="2400" dirty="0" smtClean="0">
                          <a:solidFill>
                            <a:srgbClr val="000000"/>
                          </a:solidFill>
                          <a:latin typeface="Calibri"/>
                          <a:ea typeface="Calibri"/>
                          <a:cs typeface="B Tabassom" pitchFamily="2" charset="-78"/>
                        </a:rPr>
                        <a:t>(</a:t>
                      </a:r>
                      <a:r>
                        <a:rPr lang="fa-IR" sz="2400" dirty="0" smtClean="0">
                          <a:cs typeface="B Tabassom" pitchFamily="2" charset="-78"/>
                        </a:rPr>
                        <a:t>زنجبيل، بومادران، بابونه، نعناع و اكيناسه، آقطی)</a:t>
                      </a:r>
                      <a:endParaRPr lang="en-US" sz="4000" dirty="0">
                        <a:latin typeface="Calibri"/>
                        <a:ea typeface="Calibri"/>
                        <a:cs typeface="B Tabassom"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گل </a:t>
                      </a:r>
                      <a:r>
                        <a:rPr lang="fa-IR" sz="2400" dirty="0" smtClean="0">
                          <a:solidFill>
                            <a:srgbClr val="333333"/>
                          </a:solidFill>
                          <a:latin typeface="Calibri"/>
                          <a:ea typeface="Times New Roman"/>
                          <a:cs typeface="B Lotus" pitchFamily="2" charset="-78"/>
                        </a:rPr>
                        <a:t>دارو</a:t>
                      </a:r>
                      <a:endParaRPr lang="en-US" sz="4000" dirty="0">
                        <a:latin typeface="Calibri"/>
                        <a:ea typeface="Calibri"/>
                        <a:cs typeface="B Lotus" pitchFamily="2" charset="-78"/>
                      </a:endParaRPr>
                    </a:p>
                  </a:txBody>
                  <a:tcPr marL="38100" marR="38100" marT="38100" marB="38100" anchor="ctr"/>
                </a:tc>
              </a:tr>
              <a:tr h="850586">
                <a:tc>
                  <a:txBody>
                    <a:bodyPr/>
                    <a:lstStyle/>
                    <a:p>
                      <a:pPr algn="r" rtl="1">
                        <a:lnSpc>
                          <a:spcPct val="100000"/>
                        </a:lnSpc>
                        <a:spcAft>
                          <a:spcPts val="0"/>
                        </a:spcAft>
                      </a:pPr>
                      <a:r>
                        <a:rPr lang="fa-IR" sz="2400" dirty="0" smtClean="0">
                          <a:latin typeface="Calibri"/>
                          <a:ea typeface="Calibri"/>
                          <a:cs typeface="B Lotus" pitchFamily="2" charset="-78"/>
                        </a:rPr>
                        <a:t>قطره</a:t>
                      </a:r>
                      <a:r>
                        <a:rPr lang="fa-IR" sz="2400" baseline="0" dirty="0" smtClean="0">
                          <a:latin typeface="Calibri"/>
                          <a:ea typeface="Calibri"/>
                          <a:cs typeface="B Lotus" pitchFamily="2" charset="-78"/>
                        </a:rPr>
                        <a:t> استراگل</a:t>
                      </a:r>
                    </a:p>
                    <a:p>
                      <a:pPr algn="r" rtl="1">
                        <a:lnSpc>
                          <a:spcPct val="100000"/>
                        </a:lnSpc>
                        <a:spcAft>
                          <a:spcPts val="0"/>
                        </a:spcAft>
                      </a:pPr>
                      <a:r>
                        <a:rPr lang="fa-IR" sz="2400" baseline="0" dirty="0" smtClean="0">
                          <a:latin typeface="Calibri"/>
                          <a:ea typeface="Calibri"/>
                          <a:cs typeface="B Tabassom" pitchFamily="2" charset="-78"/>
                        </a:rPr>
                        <a:t>(</a:t>
                      </a:r>
                      <a:r>
                        <a:rPr lang="fa-IR" sz="2400" dirty="0" smtClean="0">
                          <a:cs typeface="B Tabassom" pitchFamily="2" charset="-78"/>
                        </a:rPr>
                        <a:t>بابونه، پوست بيد، سير، قره قات، زنجبيل و فلفل قرمز،</a:t>
                      </a:r>
                      <a:r>
                        <a:rPr lang="fa-IR" sz="2400" baseline="0" dirty="0" smtClean="0">
                          <a:cs typeface="B Tabassom" pitchFamily="2" charset="-78"/>
                        </a:rPr>
                        <a:t> </a:t>
                      </a:r>
                      <a:r>
                        <a:rPr lang="fa-IR" sz="2400" dirty="0" smtClean="0">
                          <a:cs typeface="B Tabassom" pitchFamily="2" charset="-78"/>
                        </a:rPr>
                        <a:t>عصاره خشك زالزالك)</a:t>
                      </a:r>
                      <a:endParaRPr lang="en-US" sz="2400" dirty="0">
                        <a:latin typeface="Calibri"/>
                        <a:ea typeface="Calibri"/>
                        <a:cs typeface="B Tabassom" pitchFamily="2" charset="-78"/>
                      </a:endParaRPr>
                    </a:p>
                  </a:txBody>
                  <a:tcPr marL="38100" marR="38100" marT="38100" marB="38100" anchor="ctr"/>
                </a:tc>
                <a:tc>
                  <a:txBody>
                    <a:bodyPr/>
                    <a:lstStyle/>
                    <a:p>
                      <a:pPr algn="r" rtl="1">
                        <a:lnSpc>
                          <a:spcPct val="115000"/>
                        </a:lnSpc>
                        <a:spcAft>
                          <a:spcPts val="0"/>
                        </a:spcAft>
                      </a:pPr>
                      <a:r>
                        <a:rPr lang="fa-IR" sz="2400" dirty="0" smtClean="0">
                          <a:solidFill>
                            <a:srgbClr val="333333"/>
                          </a:solidFill>
                          <a:latin typeface="Calibri"/>
                          <a:ea typeface="Times New Roman"/>
                          <a:cs typeface="B Lotus" pitchFamily="2" charset="-78"/>
                        </a:rPr>
                        <a:t>داروسازی گل دارو </a:t>
                      </a:r>
                      <a:endParaRPr lang="en-US" sz="4000" dirty="0">
                        <a:latin typeface="Calibri"/>
                        <a:ea typeface="Calibri"/>
                        <a:cs typeface="B Lotus" pitchFamily="2" charset="-78"/>
                      </a:endParaRPr>
                    </a:p>
                  </a:txBody>
                  <a:tcPr marL="38100" marR="38100" marT="38100" marB="38100" anchor="ctr"/>
                </a:tc>
              </a:tr>
              <a:tr h="609794">
                <a:tc>
                  <a:txBody>
                    <a:bodyPr/>
                    <a:lstStyle/>
                    <a:p>
                      <a:pPr algn="r" rtl="1">
                        <a:lnSpc>
                          <a:spcPct val="100000"/>
                        </a:lnSpc>
                        <a:spcAft>
                          <a:spcPts val="0"/>
                        </a:spcAft>
                      </a:pPr>
                      <a:r>
                        <a:rPr lang="fa-IR" sz="2400" dirty="0" smtClean="0">
                          <a:latin typeface="Calibri"/>
                          <a:ea typeface="Calibri"/>
                          <a:cs typeface="B Lotus" pitchFamily="2" charset="-78"/>
                        </a:rPr>
                        <a:t>کپسول فیتو آرتریت</a:t>
                      </a:r>
                    </a:p>
                    <a:p>
                      <a:pPr algn="r" rtl="1">
                        <a:lnSpc>
                          <a:spcPct val="100000"/>
                        </a:lnSpc>
                        <a:spcAft>
                          <a:spcPts val="0"/>
                        </a:spcAft>
                      </a:pPr>
                      <a:r>
                        <a:rPr lang="fa-IR" sz="2400" dirty="0" smtClean="0">
                          <a:latin typeface="Calibri"/>
                          <a:ea typeface="Calibri"/>
                          <a:cs typeface="B Tabassom" pitchFamily="2" charset="-78"/>
                        </a:rPr>
                        <a:t>(زردچوبه، کندر،</a:t>
                      </a:r>
                      <a:r>
                        <a:rPr lang="fa-IR" sz="2400" baseline="0" dirty="0" smtClean="0">
                          <a:latin typeface="Calibri"/>
                          <a:ea typeface="Calibri"/>
                          <a:cs typeface="B Tabassom" pitchFamily="2" charset="-78"/>
                        </a:rPr>
                        <a:t> زنجبیل و پنجه گربه)</a:t>
                      </a:r>
                      <a:endParaRPr lang="en-US" sz="2400" dirty="0">
                        <a:latin typeface="Calibri"/>
                        <a:ea typeface="Calibri"/>
                        <a:cs typeface="B Tabassom" pitchFamily="2" charset="-78"/>
                      </a:endParaRPr>
                    </a:p>
                  </a:txBody>
                  <a:tcPr marL="38100" marR="38100" marT="38100" marB="38100" anchor="ctr"/>
                </a:tc>
                <a:tc>
                  <a:txBody>
                    <a:bodyPr/>
                    <a:lstStyle/>
                    <a:p>
                      <a:pPr algn="r" rtl="1">
                        <a:lnSpc>
                          <a:spcPct val="115000"/>
                        </a:lnSpc>
                        <a:spcAft>
                          <a:spcPts val="0"/>
                        </a:spcAft>
                      </a:pPr>
                      <a:r>
                        <a:rPr lang="fa-IR" sz="2400" dirty="0" smtClean="0">
                          <a:solidFill>
                            <a:srgbClr val="333333"/>
                          </a:solidFill>
                          <a:latin typeface="Calibri"/>
                          <a:ea typeface="Times New Roman"/>
                          <a:cs typeface="B Lotus" pitchFamily="2" charset="-78"/>
                        </a:rPr>
                        <a:t>داروسازی گل دارو </a:t>
                      </a:r>
                      <a:endParaRPr lang="en-US" sz="4000" dirty="0">
                        <a:latin typeface="Calibri"/>
                        <a:ea typeface="Calibri"/>
                        <a:cs typeface="B Lotus" pitchFamily="2" charset="-78"/>
                      </a:endParaRPr>
                    </a:p>
                  </a:txBody>
                  <a:tcPr marL="38100" marR="38100" marT="38100" marB="38100" anchor="ctr"/>
                </a:tc>
              </a:tr>
              <a:tr h="659330">
                <a:tc>
                  <a:txBody>
                    <a:bodyPr/>
                    <a:lstStyle/>
                    <a:p>
                      <a:pPr algn="r" rtl="1">
                        <a:lnSpc>
                          <a:spcPct val="100000"/>
                        </a:lnSpc>
                        <a:spcAft>
                          <a:spcPts val="0"/>
                        </a:spcAft>
                      </a:pPr>
                      <a:r>
                        <a:rPr lang="fa-IR" sz="2400" dirty="0" smtClean="0">
                          <a:latin typeface="Calibri"/>
                          <a:ea typeface="Calibri"/>
                          <a:cs typeface="B Lotus" pitchFamily="2" charset="-78"/>
                        </a:rPr>
                        <a:t>کپسول ممورال</a:t>
                      </a:r>
                    </a:p>
                    <a:p>
                      <a:pPr algn="r" rtl="1">
                        <a:lnSpc>
                          <a:spcPct val="100000"/>
                        </a:lnSpc>
                        <a:spcAft>
                          <a:spcPts val="0"/>
                        </a:spcAft>
                      </a:pPr>
                      <a:r>
                        <a:rPr lang="fa-IR" sz="2400" dirty="0" smtClean="0">
                          <a:latin typeface="Calibri"/>
                          <a:ea typeface="Calibri"/>
                          <a:cs typeface="B Tabassom" pitchFamily="2" charset="-78"/>
                        </a:rPr>
                        <a:t>(کندر، زنجبیل)</a:t>
                      </a:r>
                      <a:endParaRPr lang="en-US" sz="2400" dirty="0">
                        <a:latin typeface="Calibri"/>
                        <a:ea typeface="Calibri"/>
                        <a:cs typeface="B Tabassom" pitchFamily="2" charset="-78"/>
                      </a:endParaRPr>
                    </a:p>
                  </a:txBody>
                  <a:tcPr marL="38100" marR="38100" marT="38100" marB="38100" anchor="ctr"/>
                </a:tc>
                <a:tc>
                  <a:txBody>
                    <a:bodyPr/>
                    <a:lstStyle/>
                    <a:p>
                      <a:pPr algn="r" rtl="1">
                        <a:lnSpc>
                          <a:spcPct val="115000"/>
                        </a:lnSpc>
                        <a:spcAft>
                          <a:spcPts val="0"/>
                        </a:spcAft>
                      </a:pPr>
                      <a:r>
                        <a:rPr lang="fa-IR" sz="2400" dirty="0" smtClean="0">
                          <a:solidFill>
                            <a:srgbClr val="333333"/>
                          </a:solidFill>
                          <a:latin typeface="Calibri"/>
                          <a:ea typeface="Times New Roman"/>
                          <a:cs typeface="B Lotus" pitchFamily="2" charset="-78"/>
                        </a:rPr>
                        <a:t>داروسازی گل دارو </a:t>
                      </a:r>
                      <a:endParaRPr lang="en-US" sz="4000" dirty="0">
                        <a:latin typeface="Calibri"/>
                        <a:ea typeface="Calibri"/>
                        <a:cs typeface="B Lotus" pitchFamily="2" charset="-78"/>
                      </a:endParaRPr>
                    </a:p>
                  </a:txBody>
                  <a:tcPr marL="38100" marR="38100" marT="38100" marB="38100" anchor="ctr"/>
                </a:tc>
              </a:tr>
              <a:tr h="436747">
                <a:tc>
                  <a:txBody>
                    <a:bodyPr/>
                    <a:lstStyle/>
                    <a:p>
                      <a:pPr algn="r" rtl="1">
                        <a:lnSpc>
                          <a:spcPct val="115000"/>
                        </a:lnSpc>
                        <a:spcAft>
                          <a:spcPts val="0"/>
                        </a:spcAft>
                      </a:pPr>
                      <a:r>
                        <a:rPr lang="fa-IR" sz="2400" dirty="0" smtClean="0">
                          <a:latin typeface="Calibri"/>
                          <a:ea typeface="Calibri"/>
                          <a:cs typeface="B Lotus" pitchFamily="2" charset="-78"/>
                        </a:rPr>
                        <a:t>کپسول پروسکور </a:t>
                      </a:r>
                    </a:p>
                    <a:p>
                      <a:pPr algn="r" rtl="1">
                        <a:lnSpc>
                          <a:spcPct val="115000"/>
                        </a:lnSpc>
                        <a:spcAft>
                          <a:spcPts val="0"/>
                        </a:spcAft>
                      </a:pPr>
                      <a:r>
                        <a:rPr lang="fa-IR" sz="2400" dirty="0" smtClean="0">
                          <a:latin typeface="Calibri"/>
                          <a:ea typeface="Calibri"/>
                          <a:cs typeface="B Tabassom" pitchFamily="2" charset="-78"/>
                        </a:rPr>
                        <a:t>(</a:t>
                      </a:r>
                      <a:r>
                        <a:rPr lang="fa-IR" sz="2400" dirty="0" smtClean="0">
                          <a:cs typeface="B Tabassom" pitchFamily="2" charset="-78"/>
                        </a:rPr>
                        <a:t>سبل، زنجبيل، چاي سبز، گزنه، رزماري و روغن تخم كدو)</a:t>
                      </a:r>
                      <a:endParaRPr lang="en-US" sz="2400" dirty="0">
                        <a:latin typeface="Calibri"/>
                        <a:ea typeface="Calibri"/>
                        <a:cs typeface="B Tabassom" pitchFamily="2" charset="-78"/>
                      </a:endParaRPr>
                    </a:p>
                  </a:txBody>
                  <a:tcPr marL="38100" marR="38100" marT="38100" marB="38100" anchor="ctr"/>
                </a:tc>
                <a:tc>
                  <a:txBody>
                    <a:bodyPr/>
                    <a:lstStyle/>
                    <a:p>
                      <a:pPr algn="r" rtl="1">
                        <a:lnSpc>
                          <a:spcPct val="115000"/>
                        </a:lnSpc>
                        <a:spcAft>
                          <a:spcPts val="0"/>
                        </a:spcAft>
                      </a:pPr>
                      <a:r>
                        <a:rPr lang="fa-IR" sz="2400" dirty="0" smtClean="0">
                          <a:solidFill>
                            <a:srgbClr val="333333"/>
                          </a:solidFill>
                          <a:latin typeface="Calibri"/>
                          <a:ea typeface="Times New Roman"/>
                          <a:cs typeface="B Lotus" pitchFamily="2" charset="-78"/>
                        </a:rPr>
                        <a:t>داروسازی گل دارو </a:t>
                      </a:r>
                      <a:endParaRPr lang="en-US" sz="4000" dirty="0">
                        <a:latin typeface="Calibri"/>
                        <a:ea typeface="Calibri"/>
                        <a:cs typeface="B Lotus" pitchFamily="2" charset="-78"/>
                      </a:endParaRPr>
                    </a:p>
                  </a:txBody>
                  <a:tcPr marL="38100" marR="38100" marT="38100" marB="38100" anchor="ctr"/>
                </a:tc>
              </a:tr>
            </a:tbl>
          </a:graphicData>
        </a:graphic>
      </p:graphicFrame>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8194" name="Picture 2" descr="E:\pic\Zintoma-fa.png"/>
          <p:cNvPicPr>
            <a:picLocks noGrp="1" noChangeAspect="1" noChangeArrowheads="1"/>
          </p:cNvPicPr>
          <p:nvPr>
            <p:ph sz="quarter" idx="1"/>
          </p:nvPr>
        </p:nvPicPr>
        <p:blipFill>
          <a:blip r:embed="rId2"/>
          <a:srcRect/>
          <a:stretch>
            <a:fillRect/>
          </a:stretch>
        </p:blipFill>
        <p:spPr bwMode="auto">
          <a:xfrm>
            <a:off x="6215074" y="428604"/>
            <a:ext cx="2762250" cy="2762250"/>
          </a:xfrm>
          <a:prstGeom prst="rect">
            <a:avLst/>
          </a:prstGeom>
          <a:noFill/>
        </p:spPr>
      </p:pic>
      <p:pic>
        <p:nvPicPr>
          <p:cNvPr id="8195" name="Picture 3" descr="E:\pic\proscor-fa.png"/>
          <p:cNvPicPr>
            <a:picLocks noChangeAspect="1" noChangeArrowheads="1"/>
          </p:cNvPicPr>
          <p:nvPr/>
        </p:nvPicPr>
        <p:blipFill>
          <a:blip r:embed="rId3"/>
          <a:srcRect/>
          <a:stretch>
            <a:fillRect/>
          </a:stretch>
        </p:blipFill>
        <p:spPr bwMode="auto">
          <a:xfrm>
            <a:off x="714348" y="642918"/>
            <a:ext cx="2357454" cy="2357454"/>
          </a:xfrm>
          <a:prstGeom prst="rect">
            <a:avLst/>
          </a:prstGeom>
          <a:noFill/>
        </p:spPr>
      </p:pic>
      <p:pic>
        <p:nvPicPr>
          <p:cNvPr id="8196" name="Picture 4" descr="E:\pic\Memoral-fa.png"/>
          <p:cNvPicPr>
            <a:picLocks noChangeAspect="1" noChangeArrowheads="1"/>
          </p:cNvPicPr>
          <p:nvPr/>
        </p:nvPicPr>
        <p:blipFill>
          <a:blip r:embed="rId4"/>
          <a:srcRect/>
          <a:stretch>
            <a:fillRect/>
          </a:stretch>
        </p:blipFill>
        <p:spPr bwMode="auto">
          <a:xfrm>
            <a:off x="6381750" y="3714752"/>
            <a:ext cx="2762250" cy="2762250"/>
          </a:xfrm>
          <a:prstGeom prst="rect">
            <a:avLst/>
          </a:prstGeom>
          <a:noFill/>
        </p:spPr>
      </p:pic>
      <p:pic>
        <p:nvPicPr>
          <p:cNvPr id="8197" name="Picture 5" descr="E:\pic\Phyto-Arthrit-fa1.png"/>
          <p:cNvPicPr>
            <a:picLocks noChangeAspect="1" noChangeArrowheads="1"/>
          </p:cNvPicPr>
          <p:nvPr/>
        </p:nvPicPr>
        <p:blipFill>
          <a:blip r:embed="rId5"/>
          <a:srcRect/>
          <a:stretch>
            <a:fillRect/>
          </a:stretch>
        </p:blipFill>
        <p:spPr bwMode="auto">
          <a:xfrm>
            <a:off x="500034" y="3643314"/>
            <a:ext cx="2762250" cy="2762250"/>
          </a:xfrm>
          <a:prstGeom prst="rect">
            <a:avLst/>
          </a:prstGeom>
          <a:noFill/>
        </p:spPr>
      </p:pic>
      <p:pic>
        <p:nvPicPr>
          <p:cNvPr id="1026" name="Picture 2" descr="E:\pic\stragol-fa.png"/>
          <p:cNvPicPr>
            <a:picLocks noChangeAspect="1" noChangeArrowheads="1"/>
          </p:cNvPicPr>
          <p:nvPr/>
        </p:nvPicPr>
        <p:blipFill>
          <a:blip r:embed="rId6"/>
          <a:srcRect/>
          <a:stretch>
            <a:fillRect/>
          </a:stretch>
        </p:blipFill>
        <p:spPr bwMode="auto">
          <a:xfrm>
            <a:off x="3000364" y="1500174"/>
            <a:ext cx="3683000" cy="3683000"/>
          </a:xfrm>
          <a:prstGeom prst="rect">
            <a:avLst/>
          </a:prstGeom>
          <a:noFill/>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sz="quarter" idx="1"/>
          </p:nvPr>
        </p:nvSpPr>
        <p:spPr/>
        <p:txBody>
          <a:bodyPr/>
          <a:lstStyle/>
          <a:p>
            <a:r>
              <a:rPr lang="en-US" sz="2400" dirty="0" smtClean="0">
                <a:cs typeface="B Kamran" pitchFamily="2" charset="-78"/>
              </a:rPr>
              <a:t>   </a:t>
            </a:r>
            <a:r>
              <a:rPr lang="fa-IR" sz="5400" b="1" dirty="0" smtClean="0">
                <a:solidFill>
                  <a:srgbClr val="002060"/>
                </a:solidFill>
                <a:cs typeface="Far.Narenj" pitchFamily="2" charset="-78"/>
              </a:rPr>
              <a:t>موارد منع مصرف</a:t>
            </a:r>
            <a:endParaRPr lang="en-US" sz="2400" b="1" dirty="0" smtClean="0">
              <a:solidFill>
                <a:srgbClr val="002060"/>
              </a:solidFill>
              <a:cs typeface="Far.Narenj" pitchFamily="2" charset="-78"/>
            </a:endParaRPr>
          </a:p>
          <a:p>
            <a:pPr algn="just"/>
            <a:r>
              <a:rPr lang="fa-IR" sz="2800" b="1" dirty="0" smtClean="0">
                <a:cs typeface="B Kamran" pitchFamily="2" charset="-78"/>
              </a:rPr>
              <a:t>مصرف زنجبیل در افراد دچار زخم معده و یا زخم دوازدهه و یا هم‌زمان با مصرف داروهای ضد انعقاد - که می‌تواند برای رقیق شدن خون شوند - اکیداً منع شده‌است.همچنین در مورد استفاده از گیاهان دارویی، بویژه اگر به نوزاد خود شیر می‌دهید یا باردار هستید با پزشک خود مشورت کنید</a:t>
            </a:r>
            <a:r>
              <a:rPr lang="en-US" sz="2800" b="1" dirty="0" smtClean="0">
                <a:cs typeface="B Kamran" pitchFamily="2" charset="-78"/>
              </a:rPr>
              <a:t>.</a:t>
            </a:r>
            <a:endParaRPr lang="fa-IR" sz="2800" b="1" dirty="0" smtClean="0">
              <a:cs typeface="B Kamran" pitchFamily="2" charset="-78"/>
            </a:endParaRPr>
          </a:p>
          <a:p>
            <a:pPr algn="just"/>
            <a:endParaRPr lang="en-US" sz="2400" b="1" dirty="0" smtClean="0">
              <a:cs typeface="B Kamran" pitchFamily="2" charset="-78"/>
            </a:endParaRPr>
          </a:p>
          <a:p>
            <a:endParaRPr lang="fa-IR"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6600" b="1" dirty="0" smtClean="0">
                <a:solidFill>
                  <a:srgbClr val="C00000"/>
                </a:solidFill>
                <a:cs typeface="B Kamran" pitchFamily="2" charset="-78"/>
              </a:rPr>
              <a:t>گزنه </a:t>
            </a:r>
            <a:endParaRPr lang="fa-IR" sz="6600" b="1" dirty="0">
              <a:solidFill>
                <a:srgbClr val="C00000"/>
              </a:solidFill>
              <a:cs typeface="B Kamran" pitchFamily="2" charset="-78"/>
            </a:endParaRPr>
          </a:p>
        </p:txBody>
      </p:sp>
      <p:sp>
        <p:nvSpPr>
          <p:cNvPr id="3" name="Content Placeholder 2"/>
          <p:cNvSpPr>
            <a:spLocks noGrp="1"/>
          </p:cNvSpPr>
          <p:nvPr>
            <p:ph sz="quarter" idx="1"/>
          </p:nvPr>
        </p:nvSpPr>
        <p:spPr>
          <a:xfrm>
            <a:off x="357158" y="1071546"/>
            <a:ext cx="8201028" cy="5591196"/>
          </a:xfrm>
        </p:spPr>
        <p:txBody>
          <a:bodyPr>
            <a:normAutofit/>
          </a:bodyPr>
          <a:lstStyle/>
          <a:p>
            <a:r>
              <a:rPr lang="en-US" sz="6900" b="1" dirty="0" smtClean="0">
                <a:solidFill>
                  <a:srgbClr val="C00000"/>
                </a:solidFill>
                <a:cs typeface="Far.Narenj" pitchFamily="2" charset="-78"/>
              </a:rPr>
              <a:t>   </a:t>
            </a:r>
            <a:r>
              <a:rPr lang="fa-IR" sz="6900" b="1" dirty="0" smtClean="0">
                <a:solidFill>
                  <a:srgbClr val="C00000"/>
                </a:solidFill>
                <a:cs typeface="Far.Narenj" pitchFamily="2" charset="-78"/>
              </a:rPr>
              <a:t>موارد مصرف</a:t>
            </a:r>
            <a:endParaRPr lang="en-US" sz="6900" b="1" dirty="0" smtClean="0">
              <a:solidFill>
                <a:srgbClr val="C00000"/>
              </a:solidFill>
              <a:cs typeface="Far.Narenj" pitchFamily="2" charset="-78"/>
            </a:endParaRPr>
          </a:p>
          <a:p>
            <a:pPr algn="just"/>
            <a:endParaRPr lang="fa-IR" sz="2400" b="1" dirty="0" smtClean="0">
              <a:cs typeface="B Kamran" pitchFamily="2" charset="-78"/>
            </a:endParaRPr>
          </a:p>
          <a:p>
            <a:pPr algn="just"/>
            <a:r>
              <a:rPr lang="fa-IR" sz="2400" b="1" dirty="0" smtClean="0">
                <a:cs typeface="B Kamran" pitchFamily="2" charset="-78"/>
              </a:rPr>
              <a:t>مداوای </a:t>
            </a:r>
            <a:r>
              <a:rPr lang="fa-IR" sz="2400" b="1" dirty="0" smtClean="0">
                <a:solidFill>
                  <a:srgbClr val="C00000"/>
                </a:solidFill>
                <a:cs typeface="B Kamran" pitchFamily="2" charset="-78"/>
              </a:rPr>
              <a:t>مجاری ادرار </a:t>
            </a:r>
            <a:r>
              <a:rPr lang="fa-IR" sz="2400" b="1" dirty="0" smtClean="0">
                <a:cs typeface="B Kamran" pitchFamily="2" charset="-78"/>
              </a:rPr>
              <a:t>(پروستات)، درمان دستگاه تنفسی، کاتاره معده، ضد قند خون، افزایش دهنده گلبولهای قرمز خون. صرف نظر از جنبه‌های خوراکی که به صورت پخته همانند اسفناج خورده می‌شود و سرشار از مواد معدنی و مغزی است این گیاه حاوی ماده‌ای به نام سکرتین است که بهترین عامل جهت تحریک و به کار انداختن غدد ترشحی هاضمه در معده، روده، کبد، لوزالمعده وکیسه صفرا است</a:t>
            </a:r>
            <a:r>
              <a:rPr lang="en-US" sz="2400" b="1" dirty="0" smtClean="0">
                <a:cs typeface="B Kamran" pitchFamily="2" charset="-78"/>
              </a:rPr>
              <a:t> . </a:t>
            </a:r>
            <a:r>
              <a:rPr lang="fa-IR" sz="2400" b="1" dirty="0" smtClean="0">
                <a:cs typeface="B Kamran" pitchFamily="2" charset="-78"/>
              </a:rPr>
              <a:t>خاصیت مهم دیگر آن کمک ساختن به ساخته شدن گلبولهای سرخ و در نتیجه تنفس مناسب سلولهای بدن است . از نظر طبی این گیاه خواص عجیبی دارد، مدر است و بخصوص کسانی که از رماتیسم، نقرس، سنگ کلیه ناراحتند باید به آن توجه کنند</a:t>
            </a:r>
            <a:r>
              <a:rPr lang="en-US" sz="2400" b="1" dirty="0" smtClean="0">
                <a:cs typeface="B Kamran" pitchFamily="2" charset="-78"/>
              </a:rPr>
              <a:t> . </a:t>
            </a:r>
            <a:r>
              <a:rPr lang="fa-IR" sz="2400" b="1" dirty="0" smtClean="0">
                <a:cs typeface="B Kamran" pitchFamily="2" charset="-78"/>
              </a:rPr>
              <a:t>ضد اسهال است به ویژه در اسهالهای خطرناک که در هنگام شیوع وبا پیدا می‌شود بکار می‌رود، خونریزی ها(خون ریزی بینی، سینه وانواع دیگر)وخلط‌های ناراحت کننده(در سرماخوردگی وگرفتگی مجاری تنفسی)را آرام می‌کند .</a:t>
            </a:r>
            <a:endParaRPr lang="en-US" sz="2400" b="1" dirty="0" smtClean="0">
              <a:cs typeface="B Kamran" pitchFamily="2" charset="-78"/>
            </a:endParaRPr>
          </a:p>
        </p:txBody>
      </p:sp>
      <p:pic>
        <p:nvPicPr>
          <p:cNvPr id="9218" name="Picture 2" descr="E:\pic\گزنه.jpg"/>
          <p:cNvPicPr>
            <a:picLocks noChangeAspect="1" noChangeArrowheads="1"/>
          </p:cNvPicPr>
          <p:nvPr/>
        </p:nvPicPr>
        <p:blipFill>
          <a:blip r:embed="rId2"/>
          <a:srcRect/>
          <a:stretch>
            <a:fillRect/>
          </a:stretch>
        </p:blipFill>
        <p:spPr bwMode="auto">
          <a:xfrm>
            <a:off x="714348" y="285728"/>
            <a:ext cx="2857520" cy="1905013"/>
          </a:xfrm>
          <a:prstGeom prst="rect">
            <a:avLst/>
          </a:prstGeom>
          <a:noFill/>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sz="quarter" idx="1"/>
          </p:nvPr>
        </p:nvSpPr>
        <p:spPr>
          <a:xfrm>
            <a:off x="914400" y="642918"/>
            <a:ext cx="7772400" cy="5376882"/>
          </a:xfrm>
        </p:spPr>
        <p:txBody>
          <a:bodyPr>
            <a:normAutofit/>
          </a:bodyPr>
          <a:lstStyle/>
          <a:p>
            <a:pPr algn="just"/>
            <a:r>
              <a:rPr lang="fa-IR" sz="2800" dirty="0" smtClean="0">
                <a:cs typeface="B Kamran" pitchFamily="2" charset="-78"/>
              </a:rPr>
              <a:t>مقوی است وبه مادران شیرده جهت زیاد شدن شیر کمک می‌کند وعادت ماهانه زنان را تنظیم می نمایدویاچنان تأثیری دارد که اگر قاعده گی بطور غیر طبیعی قطع شود مجددأ آن را برقرارمی کند .خون را تصفیه کرده وضدکرم است .استعمال خارجی آن درمواردرماتیسم موفقیت آمیزبوده است .غرغره دهان با فراورده دارویی این گیاه یک ماده ضروری جهت ضدعفونی کردن دهان، رفع ورم و جراحات لثه ومداوای آنژین به شمار می‌رود، لوسیون و کمپرس‌های گزنه در مراقبت‌های زیبایی مانندتمیزکردن پوست، از بین بردن آکنه، اگزماوجلوگیری از ریزش موی سر به کارمی رود . قسمت‌های مورد استفاده: برگها، سرشاخه‌های گلداروریشه گزنه مورد استفاده قرار می‌گیرد . پراکنش جغرافیایی: در ایران درییلاقات اطراف تهران، شمیرانات ودرکرج دردامنه‌های البرز، کندوان، پل زنگوله، در مناطق شمالی در گیلان درهرزویل وجنگل نودی، عمارلو، راه کبوترچاک به زردچیان، رودبار، آستارا، بندرگز ودرآذربایجان در دامنه‌های سهند، زنقاب، دیلمان وارسباران بطورخودرودیده می‌شود</a:t>
            </a:r>
            <a:endParaRPr lang="fa-IR"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1"/>
          </p:nvPr>
        </p:nvGraphicFramePr>
        <p:xfrm>
          <a:off x="928662" y="500042"/>
          <a:ext cx="7772400" cy="3115056"/>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2000" b="1" dirty="0">
                          <a:solidFill>
                            <a:srgbClr val="333333"/>
                          </a:solidFill>
                          <a:latin typeface="Calibri"/>
                          <a:ea typeface="Times New Roman"/>
                          <a:cs typeface="B Lotus" pitchFamily="2" charset="-78"/>
                        </a:rPr>
                        <a:t>نام تجاری دارو</a:t>
                      </a:r>
                      <a:endParaRPr lang="en-US" sz="3600"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000" b="1" dirty="0">
                          <a:solidFill>
                            <a:srgbClr val="333333"/>
                          </a:solidFill>
                          <a:latin typeface="Calibri"/>
                          <a:ea typeface="Times New Roman"/>
                          <a:cs typeface="B Lotus" pitchFamily="2" charset="-78"/>
                        </a:rPr>
                        <a:t>تولیدکننده [</a:t>
                      </a:r>
                      <a:r>
                        <a:rPr lang="fa-IR" sz="2000" b="1" dirty="0" smtClean="0">
                          <a:solidFill>
                            <a:srgbClr val="333333"/>
                          </a:solidFill>
                          <a:latin typeface="Calibri"/>
                          <a:ea typeface="Times New Roman"/>
                          <a:cs typeface="B Lotus" pitchFamily="2" charset="-78"/>
                        </a:rPr>
                        <a:t>کشور</a:t>
                      </a:r>
                      <a:r>
                        <a:rPr lang="fa-IR" sz="2000" b="1" dirty="0">
                          <a:solidFill>
                            <a:srgbClr val="333333"/>
                          </a:solidFill>
                          <a:latin typeface="Times New Roman"/>
                          <a:ea typeface="Times New Roman"/>
                          <a:cs typeface="B Lotus" pitchFamily="2" charset="-78"/>
                        </a:rPr>
                        <a:t>]</a:t>
                      </a:r>
                      <a:endParaRPr lang="en-US" sz="36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000" dirty="0">
                          <a:solidFill>
                            <a:srgbClr val="000000"/>
                          </a:solidFill>
                          <a:latin typeface="Calibri"/>
                          <a:ea typeface="Times New Roman"/>
                          <a:cs typeface="B Lotus" pitchFamily="2" charset="-78"/>
                        </a:rPr>
                        <a:t>قرص اورتیدین 150 میلی گرم</a:t>
                      </a:r>
                      <a:endParaRPr lang="en-US" sz="36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000">
                          <a:solidFill>
                            <a:srgbClr val="333333"/>
                          </a:solidFill>
                          <a:latin typeface="Calibri"/>
                          <a:ea typeface="Times New Roman"/>
                          <a:cs typeface="B Lotus" pitchFamily="2" charset="-78"/>
                        </a:rPr>
                        <a:t>داروسازی باریج اسانس [ ایران ] </a:t>
                      </a:r>
                      <a:endParaRPr lang="en-US" sz="360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000" dirty="0">
                          <a:solidFill>
                            <a:srgbClr val="000000"/>
                          </a:solidFill>
                          <a:latin typeface="Calibri"/>
                          <a:ea typeface="Times New Roman"/>
                          <a:cs typeface="B Lotus" pitchFamily="2" charset="-78"/>
                        </a:rPr>
                        <a:t>قرص روکشدار پروستاتان</a:t>
                      </a:r>
                      <a:endParaRPr lang="en-US" sz="36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000">
                          <a:solidFill>
                            <a:srgbClr val="284775"/>
                          </a:solidFill>
                          <a:latin typeface="Calibri"/>
                          <a:ea typeface="Times New Roman"/>
                          <a:cs typeface="B Lotus" pitchFamily="2" charset="-78"/>
                        </a:rPr>
                        <a:t>داروسازی گل دارو [ ایران ] </a:t>
                      </a:r>
                      <a:endParaRPr lang="en-US" sz="360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000" dirty="0">
                          <a:solidFill>
                            <a:srgbClr val="000000"/>
                          </a:solidFill>
                          <a:latin typeface="Calibri"/>
                          <a:ea typeface="Times New Roman"/>
                          <a:cs typeface="B Lotus" pitchFamily="2" charset="-78"/>
                        </a:rPr>
                        <a:t>قطره </a:t>
                      </a:r>
                      <a:r>
                        <a:rPr lang="fa-IR" sz="2000" dirty="0" smtClean="0">
                          <a:solidFill>
                            <a:srgbClr val="000000"/>
                          </a:solidFill>
                          <a:latin typeface="Calibri"/>
                          <a:ea typeface="Times New Roman"/>
                          <a:cs typeface="B Lotus" pitchFamily="2" charset="-78"/>
                        </a:rPr>
                        <a:t>و قرص پروستاتان</a:t>
                      </a:r>
                    </a:p>
                    <a:p>
                      <a:pPr algn="r" rtl="1">
                        <a:lnSpc>
                          <a:spcPct val="115000"/>
                        </a:lnSpc>
                        <a:spcAft>
                          <a:spcPts val="0"/>
                        </a:spcAft>
                      </a:pPr>
                      <a:r>
                        <a:rPr lang="fa-IR" sz="2000" dirty="0" smtClean="0">
                          <a:solidFill>
                            <a:srgbClr val="000000"/>
                          </a:solidFill>
                          <a:latin typeface="Calibri"/>
                          <a:ea typeface="Calibri"/>
                          <a:cs typeface="B Tabassom" pitchFamily="2" charset="-78"/>
                        </a:rPr>
                        <a:t>(</a:t>
                      </a:r>
                      <a:r>
                        <a:rPr lang="fa-IR" sz="2400" dirty="0" smtClean="0">
                          <a:cs typeface="B Tabassom" pitchFamily="2" charset="-78"/>
                        </a:rPr>
                        <a:t>ريشه و برگ گزنه تخم کدوی بدون پوست</a:t>
                      </a:r>
                      <a:r>
                        <a:rPr lang="fa-IR" sz="2400" baseline="0" dirty="0" smtClean="0">
                          <a:cs typeface="B Tabassom" pitchFamily="2" charset="-78"/>
                        </a:rPr>
                        <a:t>، </a:t>
                      </a:r>
                      <a:r>
                        <a:rPr lang="fa-IR" sz="2400" dirty="0" smtClean="0">
                          <a:cs typeface="B Tabassom" pitchFamily="2" charset="-78"/>
                        </a:rPr>
                        <a:t>گل بابونه، ميوه خارخاسک، ميوه انيسون)</a:t>
                      </a:r>
                      <a:endParaRPr lang="en-US" sz="2800" dirty="0">
                        <a:latin typeface="Calibri"/>
                        <a:ea typeface="Calibri"/>
                        <a:cs typeface="B Tabassom" pitchFamily="2" charset="-78"/>
                      </a:endParaRPr>
                    </a:p>
                  </a:txBody>
                  <a:tcPr marL="38100" marR="38100" marT="38100" marB="38100" anchor="ctr"/>
                </a:tc>
                <a:tc>
                  <a:txBody>
                    <a:bodyPr/>
                    <a:lstStyle/>
                    <a:p>
                      <a:pPr algn="r" rtl="1">
                        <a:lnSpc>
                          <a:spcPct val="115000"/>
                        </a:lnSpc>
                        <a:spcAft>
                          <a:spcPts val="0"/>
                        </a:spcAft>
                      </a:pPr>
                      <a:r>
                        <a:rPr lang="fa-IR" sz="2000" dirty="0">
                          <a:solidFill>
                            <a:srgbClr val="333333"/>
                          </a:solidFill>
                          <a:latin typeface="Calibri"/>
                          <a:ea typeface="Times New Roman"/>
                          <a:cs typeface="B Lotus" pitchFamily="2" charset="-78"/>
                        </a:rPr>
                        <a:t>داروسازی گل دارو [ ایران ] </a:t>
                      </a:r>
                      <a:endParaRPr lang="en-US" sz="36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800" dirty="0" smtClean="0">
                          <a:latin typeface="Calibri"/>
                          <a:ea typeface="Calibri"/>
                          <a:cs typeface="B Lotus" pitchFamily="2" charset="-78"/>
                        </a:rPr>
                        <a:t>کپسول پروسکور</a:t>
                      </a:r>
                      <a:endParaRPr lang="en-US" sz="28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800" dirty="0" smtClean="0">
                          <a:solidFill>
                            <a:srgbClr val="333333"/>
                          </a:solidFill>
                          <a:latin typeface="Calibri"/>
                          <a:ea typeface="Times New Roman"/>
                          <a:cs typeface="B Lotus" pitchFamily="2" charset="-78"/>
                        </a:rPr>
                        <a:t>داروسازی گل دارو </a:t>
                      </a:r>
                      <a:endParaRPr lang="en-US" sz="2800" dirty="0">
                        <a:latin typeface="Calibri"/>
                        <a:ea typeface="Calibri"/>
                        <a:cs typeface="B Lotus" pitchFamily="2" charset="-78"/>
                      </a:endParaRPr>
                    </a:p>
                  </a:txBody>
                  <a:tcPr marL="38100" marR="38100" marT="38100" marB="38100" anchor="ctr"/>
                </a:tc>
              </a:tr>
            </a:tbl>
          </a:graphicData>
        </a:graphic>
      </p:graphicFrame>
      <p:pic>
        <p:nvPicPr>
          <p:cNvPr id="10242" name="Picture 2" descr="E:\pic\اورتیدین.jpg"/>
          <p:cNvPicPr>
            <a:picLocks noChangeAspect="1" noChangeArrowheads="1"/>
          </p:cNvPicPr>
          <p:nvPr/>
        </p:nvPicPr>
        <p:blipFill>
          <a:blip r:embed="rId2"/>
          <a:srcRect/>
          <a:stretch>
            <a:fillRect/>
          </a:stretch>
        </p:blipFill>
        <p:spPr bwMode="auto">
          <a:xfrm>
            <a:off x="6357950" y="4143380"/>
            <a:ext cx="1785950" cy="23194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43" name="Picture 3" descr="E:\pic\prostatan-fa2.png"/>
          <p:cNvPicPr>
            <a:picLocks noChangeAspect="1" noChangeArrowheads="1"/>
          </p:cNvPicPr>
          <p:nvPr/>
        </p:nvPicPr>
        <p:blipFill>
          <a:blip r:embed="rId3"/>
          <a:srcRect/>
          <a:stretch>
            <a:fillRect/>
          </a:stretch>
        </p:blipFill>
        <p:spPr bwMode="auto">
          <a:xfrm>
            <a:off x="1071538" y="3714752"/>
            <a:ext cx="2762250" cy="2762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8662" y="0"/>
            <a:ext cx="7772400" cy="1143000"/>
          </a:xfrm>
        </p:spPr>
        <p:txBody>
          <a:bodyPr>
            <a:normAutofit/>
          </a:bodyPr>
          <a:lstStyle/>
          <a:p>
            <a:pPr algn="ctr"/>
            <a:r>
              <a:rPr lang="fa-IR" sz="4800" dirty="0" smtClean="0">
                <a:solidFill>
                  <a:srgbClr val="C00000"/>
                </a:solidFill>
                <a:cs typeface="Far.Arash" pitchFamily="2" charset="-78"/>
              </a:rPr>
              <a:t>سرخارگل </a:t>
            </a:r>
            <a:endParaRPr lang="fa-IR" sz="4800" dirty="0">
              <a:solidFill>
                <a:srgbClr val="C00000"/>
              </a:solidFill>
              <a:cs typeface="Far.Arash" pitchFamily="2" charset="-78"/>
            </a:endParaRPr>
          </a:p>
        </p:txBody>
      </p:sp>
      <p:sp>
        <p:nvSpPr>
          <p:cNvPr id="3" name="Content Placeholder 2"/>
          <p:cNvSpPr>
            <a:spLocks noGrp="1"/>
          </p:cNvSpPr>
          <p:nvPr>
            <p:ph sz="quarter" idx="1"/>
          </p:nvPr>
        </p:nvSpPr>
        <p:spPr>
          <a:xfrm>
            <a:off x="3357554" y="928670"/>
            <a:ext cx="5429288" cy="5500726"/>
          </a:xfrm>
        </p:spPr>
        <p:txBody>
          <a:bodyPr>
            <a:normAutofit fontScale="92500" lnSpcReduction="10000"/>
          </a:bodyPr>
          <a:lstStyle/>
          <a:p>
            <a:pPr>
              <a:buNone/>
            </a:pPr>
            <a:r>
              <a:rPr lang="en-US" sz="2400" dirty="0" smtClean="0">
                <a:cs typeface="B Kamran" pitchFamily="2" charset="-78"/>
              </a:rPr>
              <a:t>  </a:t>
            </a:r>
            <a:r>
              <a:rPr lang="en-US" sz="5700" b="1" dirty="0" smtClean="0">
                <a:solidFill>
                  <a:srgbClr val="002060"/>
                </a:solidFill>
                <a:cs typeface="Far.Narenj" pitchFamily="2" charset="-78"/>
              </a:rPr>
              <a:t> </a:t>
            </a:r>
            <a:r>
              <a:rPr lang="fa-IR" sz="6200" b="1" dirty="0" smtClean="0">
                <a:solidFill>
                  <a:srgbClr val="7030A0"/>
                </a:solidFill>
                <a:cs typeface="Far.Narenj" pitchFamily="2" charset="-78"/>
              </a:rPr>
              <a:t>موارد مصرف</a:t>
            </a:r>
            <a:endParaRPr lang="en-US" sz="2400" b="1" dirty="0" smtClean="0">
              <a:solidFill>
                <a:srgbClr val="7030A0"/>
              </a:solidFill>
              <a:cs typeface="Far.Narenj" pitchFamily="2" charset="-78"/>
            </a:endParaRPr>
          </a:p>
          <a:p>
            <a:pPr algn="just">
              <a:buNone/>
            </a:pPr>
            <a:r>
              <a:rPr lang="fa-IR" sz="3300" b="1" dirty="0" smtClean="0">
                <a:cs typeface="B Kamran" pitchFamily="2" charset="-78"/>
              </a:rPr>
              <a:t>نام علمی گیاه:</a:t>
            </a:r>
            <a:r>
              <a:rPr lang="en-US" sz="3300" b="1" dirty="0" err="1" smtClean="0">
                <a:cs typeface="B Kamran" pitchFamily="2" charset="-78"/>
              </a:rPr>
              <a:t>Echinaceae</a:t>
            </a:r>
            <a:r>
              <a:rPr lang="en-US" sz="3300" b="1" dirty="0" smtClean="0">
                <a:cs typeface="B Kamran" pitchFamily="2" charset="-78"/>
              </a:rPr>
              <a:t> </a:t>
            </a:r>
            <a:r>
              <a:rPr lang="en-US" sz="3300" b="1" dirty="0" err="1" smtClean="0">
                <a:cs typeface="B Kamran" pitchFamily="2" charset="-78"/>
              </a:rPr>
              <a:t>purpurea</a:t>
            </a:r>
            <a:r>
              <a:rPr lang="en-US" sz="3300" b="1" dirty="0" smtClean="0">
                <a:cs typeface="B Kamran" pitchFamily="2" charset="-78"/>
              </a:rPr>
              <a:t> </a:t>
            </a:r>
            <a:endParaRPr lang="fa-IR" sz="3300" b="1" dirty="0" smtClean="0">
              <a:cs typeface="B Kamran" pitchFamily="2" charset="-78"/>
            </a:endParaRPr>
          </a:p>
          <a:p>
            <a:pPr algn="just">
              <a:buNone/>
            </a:pPr>
            <a:r>
              <a:rPr lang="fa-IR" sz="3300" b="1" dirty="0" smtClean="0">
                <a:cs typeface="B Kamran" pitchFamily="2" charset="-78"/>
              </a:rPr>
              <a:t>نام انگلیسی:</a:t>
            </a:r>
            <a:r>
              <a:rPr lang="en-US" sz="3300" b="1" dirty="0" smtClean="0">
                <a:cs typeface="B Kamran" pitchFamily="2" charset="-78"/>
              </a:rPr>
              <a:t>: coneflower </a:t>
            </a:r>
            <a:endParaRPr lang="fa-IR" sz="3300" b="1" dirty="0" smtClean="0">
              <a:cs typeface="B Kamran" pitchFamily="2" charset="-78"/>
            </a:endParaRPr>
          </a:p>
          <a:p>
            <a:pPr algn="just">
              <a:buNone/>
            </a:pPr>
            <a:r>
              <a:rPr lang="fa-IR" sz="3300" b="1" dirty="0" smtClean="0">
                <a:cs typeface="B Kamran" pitchFamily="2" charset="-78"/>
              </a:rPr>
              <a:t>پیشگیری و درمان سرماخوردگی،آنفلوانزا و سینوزیت، عفونت های مجاری تنفسی فوقانی و مجاری ادراری،افزایش قدرت ایمنی بدن،</a:t>
            </a:r>
            <a:r>
              <a:rPr lang="en-US" sz="3300" b="1" dirty="0" smtClean="0">
                <a:cs typeface="B Kamran" pitchFamily="2" charset="-78"/>
              </a:rPr>
              <a:t> </a:t>
            </a:r>
            <a:r>
              <a:rPr lang="fa-IR" sz="3300" b="1" dirty="0" smtClean="0">
                <a:cs typeface="B Kamran" pitchFamily="2" charset="-78"/>
              </a:rPr>
              <a:t>التهاب گوش میانی. در درمان عفونت قارچ زنان(کاندیدا آلبکنس) بصورت واژینال کاربرد دارد. فراورده های موضعی این گیاه در درمان عفونت های موضعی و دمل های چرکی استفاده می شود</a:t>
            </a:r>
            <a:r>
              <a:rPr lang="en-US" sz="3300" b="1" dirty="0" smtClean="0">
                <a:cs typeface="B Kamran" pitchFamily="2" charset="-78"/>
              </a:rPr>
              <a:t>.</a:t>
            </a:r>
            <a:endParaRPr lang="fa-IR" sz="2400" dirty="0">
              <a:cs typeface="B Kamran" pitchFamily="2" charset="-78"/>
            </a:endParaRPr>
          </a:p>
        </p:txBody>
      </p:sp>
      <p:pic>
        <p:nvPicPr>
          <p:cNvPr id="11266" name="Picture 2" descr="E:\pic\اکیناسه.jpg"/>
          <p:cNvPicPr>
            <a:picLocks noChangeAspect="1" noChangeArrowheads="1"/>
          </p:cNvPicPr>
          <p:nvPr/>
        </p:nvPicPr>
        <p:blipFill>
          <a:blip r:embed="rId2"/>
          <a:srcRect/>
          <a:stretch>
            <a:fillRect/>
          </a:stretch>
        </p:blipFill>
        <p:spPr bwMode="auto">
          <a:xfrm>
            <a:off x="357158" y="1214422"/>
            <a:ext cx="3000396" cy="4786346"/>
          </a:xfrm>
          <a:prstGeom prst="rect">
            <a:avLst/>
          </a:prstGeom>
          <a:noFill/>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sp>
        <p:nvSpPr>
          <p:cNvPr id="3" name="Content Placeholder 2"/>
          <p:cNvSpPr>
            <a:spLocks noGrp="1"/>
          </p:cNvSpPr>
          <p:nvPr>
            <p:ph sz="quarter" idx="1"/>
          </p:nvPr>
        </p:nvSpPr>
        <p:spPr>
          <a:xfrm>
            <a:off x="642910" y="2071678"/>
            <a:ext cx="8001056" cy="4572000"/>
          </a:xfrm>
        </p:spPr>
        <p:txBody>
          <a:bodyPr>
            <a:normAutofit/>
          </a:bodyPr>
          <a:lstStyle/>
          <a:p>
            <a:pPr algn="just">
              <a:buNone/>
            </a:pPr>
            <a:r>
              <a:rPr lang="en-US" sz="4800" b="1" dirty="0" smtClean="0">
                <a:solidFill>
                  <a:srgbClr val="002060"/>
                </a:solidFill>
                <a:cs typeface="Far.Narenj" pitchFamily="2" charset="-78"/>
              </a:rPr>
              <a:t>  </a:t>
            </a:r>
            <a:r>
              <a:rPr lang="fa-IR" sz="5400" b="1" dirty="0" smtClean="0">
                <a:solidFill>
                  <a:srgbClr val="7030A0"/>
                </a:solidFill>
                <a:cs typeface="Far.Narenj" pitchFamily="2" charset="-78"/>
              </a:rPr>
              <a:t>مکانیسم اثر</a:t>
            </a:r>
            <a:endParaRPr lang="en-US" sz="5400" b="1" dirty="0" smtClean="0">
              <a:solidFill>
                <a:srgbClr val="7030A0"/>
              </a:solidFill>
              <a:cs typeface="Far.Narenj" pitchFamily="2" charset="-78"/>
            </a:endParaRPr>
          </a:p>
          <a:p>
            <a:pPr algn="just">
              <a:buNone/>
            </a:pPr>
            <a:r>
              <a:rPr lang="fa-IR" sz="2800" b="1" dirty="0" smtClean="0">
                <a:cs typeface="B Kamran" pitchFamily="2" charset="-78"/>
              </a:rPr>
              <a:t>مکانیسم اثربخشی این گیاه ناشناخته است و مواد موثره موجود در این گیاه آلکامیدها، پلی ساکاریدها و گلیکوپروتئین ها هستند</a:t>
            </a:r>
            <a:r>
              <a:rPr lang="en-US" sz="2800" b="1" dirty="0" smtClean="0">
                <a:cs typeface="B Kamran" pitchFamily="2" charset="-78"/>
              </a:rPr>
              <a:t>. </a:t>
            </a:r>
            <a:endParaRPr lang="fa-IR" sz="2800" b="1" dirty="0" smtClean="0">
              <a:cs typeface="B Kamran" pitchFamily="2" charset="-78"/>
            </a:endParaRPr>
          </a:p>
          <a:p>
            <a:pPr algn="just">
              <a:buNone/>
            </a:pPr>
            <a:r>
              <a:rPr lang="fa-IR" sz="2800" b="1" dirty="0" smtClean="0">
                <a:cs typeface="B Kamran" pitchFamily="2" charset="-78"/>
              </a:rPr>
              <a:t>اثرات ضدالتهاب این گیاه احتمالا به علت پلی ساکاریدهای با وزن مولکولی بالاست</a:t>
            </a:r>
            <a:r>
              <a:rPr lang="en-US" sz="2800" b="1" dirty="0" smtClean="0">
                <a:cs typeface="B Kamran" pitchFamily="2" charset="-78"/>
              </a:rPr>
              <a:t>. </a:t>
            </a:r>
            <a:endParaRPr lang="fa-IR" sz="2800" b="1" dirty="0" smtClean="0">
              <a:cs typeface="B Kamran" pitchFamily="2" charset="-78"/>
            </a:endParaRPr>
          </a:p>
          <a:p>
            <a:pPr algn="just">
              <a:buNone/>
            </a:pPr>
            <a:r>
              <a:rPr lang="fa-IR" sz="2800" b="1" dirty="0" smtClean="0">
                <a:cs typeface="B Kamran" pitchFamily="2" charset="-78"/>
              </a:rPr>
              <a:t>اثر درمانی بر روی زخم این گیاه به علت مهار آنزیم ها و هیالورونیداز باکتری هاست که این آنزیم ها باعث پراکنده شدن باکتری ها می شوند</a:t>
            </a:r>
            <a:r>
              <a:rPr lang="en-US" sz="2800" b="1" dirty="0" smtClean="0">
                <a:cs typeface="B Kamran" pitchFamily="2" charset="-78"/>
              </a:rPr>
              <a:t>.</a:t>
            </a:r>
          </a:p>
          <a:p>
            <a:pPr algn="just"/>
            <a:endParaRPr lang="fa-IR" dirty="0"/>
          </a:p>
        </p:txBody>
      </p:sp>
      <p:pic>
        <p:nvPicPr>
          <p:cNvPr id="1026" name="Picture 2" descr="E:\pic\اکیناسه 1.jpg"/>
          <p:cNvPicPr>
            <a:picLocks noChangeAspect="1" noChangeArrowheads="1"/>
          </p:cNvPicPr>
          <p:nvPr/>
        </p:nvPicPr>
        <p:blipFill>
          <a:blip r:embed="rId3" cstate="print"/>
          <a:srcRect/>
          <a:stretch>
            <a:fillRect/>
          </a:stretch>
        </p:blipFill>
        <p:spPr bwMode="auto">
          <a:xfrm>
            <a:off x="2500298" y="357166"/>
            <a:ext cx="4071966" cy="2368358"/>
          </a:xfrm>
          <a:prstGeom prst="rect">
            <a:avLst/>
          </a:prstGeom>
          <a:noFill/>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400">
              <a:cs typeface="B Kamran" pitchFamily="2" charset="-78"/>
            </a:endParaRPr>
          </a:p>
        </p:txBody>
      </p:sp>
      <p:graphicFrame>
        <p:nvGraphicFramePr>
          <p:cNvPr id="4" name="Content Placeholder 3"/>
          <p:cNvGraphicFramePr>
            <a:graphicFrameLocks noGrp="1"/>
          </p:cNvGraphicFramePr>
          <p:nvPr>
            <p:ph sz="quarter" idx="1"/>
          </p:nvPr>
        </p:nvGraphicFramePr>
        <p:xfrm>
          <a:off x="2643174" y="1571612"/>
          <a:ext cx="6200764" cy="3898392"/>
        </p:xfrm>
        <a:graphic>
          <a:graphicData uri="http://schemas.openxmlformats.org/drawingml/2006/table">
            <a:tbl>
              <a:tblPr rtl="1" firstRow="1" bandRow="1">
                <a:tableStyleId>{5C22544A-7EE6-4342-B048-85BDC9FD1C3A}</a:tableStyleId>
              </a:tblPr>
              <a:tblGrid>
                <a:gridCol w="3546004"/>
                <a:gridCol w="2654760"/>
              </a:tblGrid>
              <a:tr h="370840">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نام تجاری دارو</a:t>
                      </a:r>
                      <a:endParaRPr lang="en-US" sz="4000"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تولیدکننده [</a:t>
                      </a:r>
                      <a:r>
                        <a:rPr lang="fa-IR" sz="2400" b="1" dirty="0" smtClean="0">
                          <a:solidFill>
                            <a:srgbClr val="333333"/>
                          </a:solidFill>
                          <a:latin typeface="Calibri"/>
                          <a:ea typeface="Times New Roman"/>
                          <a:cs typeface="B Lotus" pitchFamily="2" charset="-78"/>
                        </a:rPr>
                        <a:t>کشور</a:t>
                      </a:r>
                      <a:r>
                        <a:rPr lang="fa-IR" sz="2400" b="1" dirty="0" smtClean="0">
                          <a:solidFill>
                            <a:srgbClr val="333333"/>
                          </a:solidFill>
                          <a:latin typeface="Times New Roman"/>
                          <a:ea typeface="Times New Roman"/>
                          <a:cs typeface="B Lotus" pitchFamily="2" charset="-78"/>
                        </a:rPr>
                        <a:t>]</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کپسول رمی کلد</a:t>
                      </a:r>
                      <a:endParaRPr lang="en-US" sz="40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اهورا </a:t>
                      </a:r>
                      <a:r>
                        <a:rPr lang="fa-IR" sz="2400" dirty="0" smtClean="0">
                          <a:solidFill>
                            <a:srgbClr val="333333"/>
                          </a:solidFill>
                          <a:latin typeface="Calibri"/>
                          <a:ea typeface="Times New Roman"/>
                          <a:cs typeface="B Lotus" pitchFamily="2" charset="-78"/>
                        </a:rPr>
                        <a:t>دارو</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قرص روکشدار </a:t>
                      </a:r>
                      <a:r>
                        <a:rPr lang="fa-IR" sz="2400" dirty="0" smtClean="0">
                          <a:solidFill>
                            <a:srgbClr val="000000"/>
                          </a:solidFill>
                          <a:latin typeface="Calibri"/>
                          <a:ea typeface="Times New Roman"/>
                          <a:cs typeface="B Lotus" pitchFamily="2" charset="-78"/>
                        </a:rPr>
                        <a:t>فیتوکلد</a:t>
                      </a:r>
                      <a:endParaRPr lang="en-US" sz="2400" dirty="0" smtClean="0">
                        <a:solidFill>
                          <a:srgbClr val="000000"/>
                        </a:solidFill>
                        <a:latin typeface="Calibri"/>
                        <a:ea typeface="Times New Roman"/>
                        <a:cs typeface="B Lotus" pitchFamily="2" charset="-78"/>
                      </a:endParaRPr>
                    </a:p>
                    <a:p>
                      <a:pPr algn="r" rtl="1">
                        <a:lnSpc>
                          <a:spcPct val="115000"/>
                        </a:lnSpc>
                        <a:spcAft>
                          <a:spcPts val="0"/>
                        </a:spcAft>
                      </a:pPr>
                      <a:r>
                        <a:rPr lang="fa-IR" sz="2400" dirty="0" smtClean="0">
                          <a:solidFill>
                            <a:srgbClr val="000000"/>
                          </a:solidFill>
                          <a:latin typeface="Calibri"/>
                          <a:ea typeface="Calibri"/>
                          <a:cs typeface="B Tabassom" pitchFamily="2" charset="-78"/>
                        </a:rPr>
                        <a:t>(آقطی،</a:t>
                      </a:r>
                      <a:r>
                        <a:rPr lang="fa-IR" sz="2400" baseline="0" dirty="0" smtClean="0">
                          <a:solidFill>
                            <a:srgbClr val="000000"/>
                          </a:solidFill>
                          <a:latin typeface="Calibri"/>
                          <a:ea typeface="Calibri"/>
                          <a:cs typeface="B Tabassom" pitchFamily="2" charset="-78"/>
                        </a:rPr>
                        <a:t> اکیناسه، ختمی)</a:t>
                      </a:r>
                      <a:endParaRPr lang="en-US" sz="4000" dirty="0">
                        <a:latin typeface="Calibri"/>
                        <a:ea typeface="Calibri"/>
                        <a:cs typeface="B Tabassom" pitchFamily="2" charset="-78"/>
                      </a:endParaRPr>
                    </a:p>
                  </a:txBody>
                  <a:tcPr marL="38100" marR="38100"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گل </a:t>
                      </a:r>
                      <a:r>
                        <a:rPr lang="fa-IR" sz="2400" dirty="0" smtClean="0">
                          <a:solidFill>
                            <a:srgbClr val="284775"/>
                          </a:solidFill>
                          <a:latin typeface="Calibri"/>
                          <a:ea typeface="Times New Roman"/>
                          <a:cs typeface="B Lotus" pitchFamily="2" charset="-78"/>
                        </a:rPr>
                        <a:t>دارو</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کپسول ایمنوستیم طلایی</a:t>
                      </a:r>
                      <a:endParaRPr lang="en-US" sz="40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گل </a:t>
                      </a:r>
                      <a:r>
                        <a:rPr lang="fa-IR" sz="2400" dirty="0" smtClean="0">
                          <a:solidFill>
                            <a:srgbClr val="333333"/>
                          </a:solidFill>
                          <a:latin typeface="Calibri"/>
                          <a:ea typeface="Times New Roman"/>
                          <a:cs typeface="B Lotus" pitchFamily="2" charset="-78"/>
                        </a:rPr>
                        <a:t>دارو</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a:solidFill>
                            <a:srgbClr val="000000"/>
                          </a:solidFill>
                          <a:latin typeface="Calibri"/>
                          <a:ea typeface="Times New Roman"/>
                          <a:cs typeface="B Lotus" pitchFamily="2" charset="-78"/>
                        </a:rPr>
                        <a:t>محلول خوراکی ایموستیم</a:t>
                      </a:r>
                      <a:endParaRPr lang="en-US" sz="400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گل </a:t>
                      </a:r>
                      <a:r>
                        <a:rPr lang="fa-IR" sz="2400" dirty="0" smtClean="0">
                          <a:solidFill>
                            <a:srgbClr val="284775"/>
                          </a:solidFill>
                          <a:latin typeface="Calibri"/>
                          <a:ea typeface="Times New Roman"/>
                          <a:cs typeface="B Lotus" pitchFamily="2" charset="-78"/>
                        </a:rPr>
                        <a:t>دارو</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قرص ایمواستیم(اکی </a:t>
                      </a:r>
                      <a:r>
                        <a:rPr lang="fa-IR" sz="2400" dirty="0" smtClean="0">
                          <a:solidFill>
                            <a:srgbClr val="000000"/>
                          </a:solidFill>
                          <a:latin typeface="Calibri"/>
                          <a:ea typeface="Times New Roman"/>
                          <a:cs typeface="B Lotus" pitchFamily="2" charset="-78"/>
                        </a:rPr>
                        <a:t>هرب</a:t>
                      </a:r>
                      <a:r>
                        <a:rPr lang="fa-IR" sz="2400" dirty="0" smtClean="0">
                          <a:solidFill>
                            <a:srgbClr val="000000"/>
                          </a:solidFill>
                          <a:latin typeface="Times New Roman"/>
                          <a:ea typeface="Times New Roman"/>
                          <a:cs typeface="B Lotus" pitchFamily="2" charset="-78"/>
                        </a:rPr>
                        <a:t>)</a:t>
                      </a:r>
                      <a:endParaRPr lang="en-US" sz="40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گل </a:t>
                      </a:r>
                      <a:r>
                        <a:rPr lang="fa-IR" sz="2400" dirty="0" smtClean="0">
                          <a:solidFill>
                            <a:srgbClr val="333333"/>
                          </a:solidFill>
                          <a:latin typeface="Calibri"/>
                          <a:ea typeface="Times New Roman"/>
                          <a:cs typeface="B Lotus" pitchFamily="2" charset="-78"/>
                        </a:rPr>
                        <a:t>دارو</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a:solidFill>
                            <a:srgbClr val="000000"/>
                          </a:solidFill>
                          <a:latin typeface="Calibri"/>
                          <a:ea typeface="Times New Roman"/>
                          <a:cs typeface="B Lotus" pitchFamily="2" charset="-78"/>
                        </a:rPr>
                        <a:t>قطره ایمونوساپورت</a:t>
                      </a:r>
                      <a:endParaRPr lang="en-US" sz="400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گیاه </a:t>
                      </a:r>
                      <a:r>
                        <a:rPr lang="fa-IR" sz="2400" dirty="0" smtClean="0">
                          <a:solidFill>
                            <a:srgbClr val="284775"/>
                          </a:solidFill>
                          <a:latin typeface="Calibri"/>
                          <a:ea typeface="Times New Roman"/>
                          <a:cs typeface="B Lotus" pitchFamily="2" charset="-78"/>
                        </a:rPr>
                        <a:t>اسانس</a:t>
                      </a:r>
                      <a:endParaRPr lang="en-US" sz="4000" dirty="0">
                        <a:latin typeface="Calibri"/>
                        <a:ea typeface="Calibri"/>
                        <a:cs typeface="B Lotus" pitchFamily="2" charset="-78"/>
                      </a:endParaRPr>
                    </a:p>
                  </a:txBody>
                  <a:tcPr marL="38100" marR="38100" marT="38100" marB="38100" anchor="ctr"/>
                </a:tc>
              </a:tr>
            </a:tbl>
          </a:graphicData>
        </a:graphic>
      </p:graphicFrame>
      <p:pic>
        <p:nvPicPr>
          <p:cNvPr id="13314" name="Picture 2" descr="E:\pic\Phytocold-fa1.png"/>
          <p:cNvPicPr>
            <a:picLocks noChangeAspect="1" noChangeArrowheads="1"/>
          </p:cNvPicPr>
          <p:nvPr/>
        </p:nvPicPr>
        <p:blipFill>
          <a:blip r:embed="rId2"/>
          <a:srcRect l="5171" t="15516" r="4311"/>
          <a:stretch>
            <a:fillRect/>
          </a:stretch>
        </p:blipFill>
        <p:spPr bwMode="auto">
          <a:xfrm>
            <a:off x="142844" y="428604"/>
            <a:ext cx="2500330" cy="23336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315" name="Picture 3" descr="E:\pic\imonstim-talayi-fa.png"/>
          <p:cNvPicPr>
            <a:picLocks noChangeAspect="1" noChangeArrowheads="1"/>
          </p:cNvPicPr>
          <p:nvPr/>
        </p:nvPicPr>
        <p:blipFill>
          <a:blip r:embed="rId3"/>
          <a:srcRect l="5500" t="8427" r="13499"/>
          <a:stretch>
            <a:fillRect/>
          </a:stretch>
        </p:blipFill>
        <p:spPr bwMode="auto">
          <a:xfrm>
            <a:off x="285720" y="3857628"/>
            <a:ext cx="2357454" cy="23719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800">
              <a:cs typeface="B Kamran" pitchFamily="2" charset="-78"/>
            </a:endParaRPr>
          </a:p>
        </p:txBody>
      </p:sp>
      <p:graphicFrame>
        <p:nvGraphicFramePr>
          <p:cNvPr id="4" name="Content Placeholder 3"/>
          <p:cNvGraphicFramePr>
            <a:graphicFrameLocks noGrp="1"/>
          </p:cNvGraphicFramePr>
          <p:nvPr>
            <p:ph sz="quarter" idx="1"/>
          </p:nvPr>
        </p:nvGraphicFramePr>
        <p:xfrm>
          <a:off x="605066" y="150184"/>
          <a:ext cx="8253214" cy="6299225"/>
        </p:xfrm>
        <a:graphic>
          <a:graphicData uri="http://schemas.openxmlformats.org/drawingml/2006/table">
            <a:tbl>
              <a:tblPr rtl="1" firstRow="1" bandRow="1">
                <a:tableStyleId>{5C22544A-7EE6-4342-B048-85BDC9FD1C3A}</a:tableStyleId>
              </a:tblPr>
              <a:tblGrid>
                <a:gridCol w="6813073"/>
                <a:gridCol w="1440141"/>
              </a:tblGrid>
              <a:tr h="570439">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نام تجاری دارو</a:t>
                      </a:r>
                      <a:endParaRPr lang="en-US" sz="2400" dirty="0">
                        <a:latin typeface="Calibri"/>
                        <a:ea typeface="Calibri"/>
                        <a:cs typeface="B Lotus" pitchFamily="2" charset="-78"/>
                      </a:endParaRPr>
                    </a:p>
                  </a:txBody>
                  <a:tcPr marL="35983" marR="35983" marT="38100" marB="38100" anchor="ctr"/>
                </a:tc>
                <a:tc>
                  <a:txBody>
                    <a:bodyPr/>
                    <a:lstStyle/>
                    <a:p>
                      <a:pPr algn="ctr" rtl="1">
                        <a:lnSpc>
                          <a:spcPct val="115000"/>
                        </a:lnSpc>
                        <a:spcAft>
                          <a:spcPts val="0"/>
                        </a:spcAft>
                      </a:pPr>
                      <a:r>
                        <a:rPr lang="fa-IR" sz="1800" b="1" dirty="0">
                          <a:solidFill>
                            <a:srgbClr val="333333"/>
                          </a:solidFill>
                          <a:latin typeface="Calibri"/>
                          <a:ea typeface="Times New Roman"/>
                          <a:cs typeface="B Lotus" pitchFamily="2" charset="-78"/>
                        </a:rPr>
                        <a:t>تولیدکننده [</a:t>
                      </a:r>
                      <a:r>
                        <a:rPr lang="fa-IR" sz="1800" b="1" dirty="0" smtClean="0">
                          <a:solidFill>
                            <a:srgbClr val="333333"/>
                          </a:solidFill>
                          <a:latin typeface="Calibri"/>
                          <a:ea typeface="Times New Roman"/>
                          <a:cs typeface="B Lotus" pitchFamily="2" charset="-78"/>
                        </a:rPr>
                        <a:t>کشور]</a:t>
                      </a:r>
                      <a:endParaRPr lang="en-US" sz="1800" dirty="0">
                        <a:latin typeface="Calibri"/>
                        <a:ea typeface="Calibri"/>
                        <a:cs typeface="B Lotus" pitchFamily="2" charset="-78"/>
                      </a:endParaRPr>
                    </a:p>
                  </a:txBody>
                  <a:tcPr marL="35983" marR="35983" marT="38100" marB="38100" anchor="ctr"/>
                </a:tc>
              </a:tr>
              <a:tr h="1053388">
                <a:tc>
                  <a:txBody>
                    <a:bodyPr/>
                    <a:lstStyle/>
                    <a:p>
                      <a:pPr algn="r" rtl="1">
                        <a:lnSpc>
                          <a:spcPct val="115000"/>
                        </a:lnSpc>
                        <a:spcAft>
                          <a:spcPts val="0"/>
                        </a:spcAft>
                      </a:pPr>
                      <a:r>
                        <a:rPr lang="fa-IR" sz="2400">
                          <a:solidFill>
                            <a:srgbClr val="000000"/>
                          </a:solidFill>
                          <a:latin typeface="Calibri"/>
                          <a:ea typeface="Times New Roman"/>
                          <a:cs typeface="B Lotus" pitchFamily="2" charset="-78"/>
                        </a:rPr>
                        <a:t>اکالیپتوس اینهالر</a:t>
                      </a:r>
                      <a:endParaRPr lang="en-US" sz="240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1800" dirty="0">
                          <a:solidFill>
                            <a:srgbClr val="333333"/>
                          </a:solidFill>
                          <a:latin typeface="Calibri"/>
                          <a:ea typeface="Times New Roman"/>
                          <a:cs typeface="B Lotus" pitchFamily="2" charset="-78"/>
                        </a:rPr>
                        <a:t>داروسازی دینه ایران(مجتمع صنایع) [ ایران ] </a:t>
                      </a:r>
                      <a:endParaRPr lang="en-US" sz="1800" dirty="0">
                        <a:latin typeface="Calibri"/>
                        <a:ea typeface="Calibri"/>
                        <a:cs typeface="B Lotus" pitchFamily="2" charset="-78"/>
                      </a:endParaRPr>
                    </a:p>
                  </a:txBody>
                  <a:tcPr marL="35983" marR="35983" marT="38100" marB="38100" anchor="ctr"/>
                </a:tc>
              </a:tr>
              <a:tr h="570439">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کرم </a:t>
                      </a:r>
                      <a:r>
                        <a:rPr lang="fa-IR" sz="2400" dirty="0" smtClean="0">
                          <a:solidFill>
                            <a:srgbClr val="000000"/>
                          </a:solidFill>
                          <a:latin typeface="Calibri"/>
                          <a:ea typeface="Times New Roman"/>
                          <a:cs typeface="B Lotus" pitchFamily="2" charset="-78"/>
                        </a:rPr>
                        <a:t>کلدراب: </a:t>
                      </a:r>
                      <a:r>
                        <a:rPr lang="fa-IR" sz="2400" dirty="0" smtClean="0">
                          <a:cs typeface="B Tabassom" pitchFamily="2" charset="-78"/>
                        </a:rPr>
                        <a:t>تخفیف سرفه، كاهش درد عضلات و مفاصل</a:t>
                      </a:r>
                    </a:p>
                    <a:p>
                      <a:pPr algn="r" rtl="1">
                        <a:lnSpc>
                          <a:spcPct val="115000"/>
                        </a:lnSpc>
                        <a:spcAft>
                          <a:spcPts val="0"/>
                        </a:spcAft>
                      </a:pPr>
                      <a:r>
                        <a:rPr lang="fa-IR" sz="1800" dirty="0" smtClean="0">
                          <a:cs typeface="B Lotus" pitchFamily="2" charset="-78"/>
                        </a:rPr>
                        <a:t>(اسانس اوکاليپتوس ۱/۲%، پودر کامفر خالص ۵/۲% و منتول ۲/۸%)</a:t>
                      </a:r>
                      <a:endParaRPr lang="en-US" sz="18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1800" dirty="0">
                          <a:solidFill>
                            <a:srgbClr val="284775"/>
                          </a:solidFill>
                          <a:latin typeface="Calibri"/>
                          <a:ea typeface="Times New Roman"/>
                          <a:cs typeface="B Lotus" pitchFamily="2" charset="-78"/>
                        </a:rPr>
                        <a:t>داروسازی گل دارو [ ایران ] </a:t>
                      </a:r>
                      <a:endParaRPr lang="en-US" sz="1800" dirty="0">
                        <a:latin typeface="Calibri"/>
                        <a:ea typeface="Calibri"/>
                        <a:cs typeface="B Lotus" pitchFamily="2" charset="-78"/>
                      </a:endParaRPr>
                    </a:p>
                  </a:txBody>
                  <a:tcPr marL="35983" marR="35983" marT="38100" marB="38100" anchor="ctr"/>
                </a:tc>
              </a:tr>
              <a:tr h="1053388">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پماد ب.ب </a:t>
                      </a:r>
                      <a:r>
                        <a:rPr lang="fa-IR" sz="2400" dirty="0" smtClean="0">
                          <a:solidFill>
                            <a:srgbClr val="000000"/>
                          </a:solidFill>
                          <a:latin typeface="Calibri"/>
                          <a:ea typeface="Times New Roman"/>
                          <a:cs typeface="B Lotus" pitchFamily="2" charset="-78"/>
                        </a:rPr>
                        <a:t>کلد: </a:t>
                      </a:r>
                      <a:r>
                        <a:rPr lang="fa-IR" sz="2400" dirty="0" smtClean="0">
                          <a:cs typeface="B Tabassom" pitchFamily="2" charset="-78"/>
                        </a:rPr>
                        <a:t>درمان برونشيت، سينوزيت، آبريزش بينی، سرفه کودکان</a:t>
                      </a:r>
                      <a:endParaRPr lang="en-US" sz="2400" dirty="0" smtClean="0">
                        <a:solidFill>
                          <a:srgbClr val="000000"/>
                        </a:solidFill>
                        <a:latin typeface="Calibri"/>
                        <a:ea typeface="Times New Roman"/>
                        <a:cs typeface="B Tabassom" pitchFamily="2" charset="-78"/>
                      </a:endParaRPr>
                    </a:p>
                    <a:p>
                      <a:pPr algn="r" rtl="1">
                        <a:lnSpc>
                          <a:spcPct val="115000"/>
                        </a:lnSpc>
                        <a:spcAft>
                          <a:spcPts val="0"/>
                        </a:spcAft>
                      </a:pPr>
                      <a:r>
                        <a:rPr lang="fa-IR" sz="1800" dirty="0" smtClean="0">
                          <a:cs typeface="B Lotus" pitchFamily="2" charset="-78"/>
                        </a:rPr>
                        <a:t>(اسانس اوکاليپتوس ۲%،منتول۱.۵ %،تيمول ۰.۵ %)</a:t>
                      </a:r>
                      <a:endParaRPr lang="en-US" sz="18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1800" dirty="0">
                          <a:solidFill>
                            <a:srgbClr val="333333"/>
                          </a:solidFill>
                          <a:latin typeface="Calibri"/>
                          <a:ea typeface="Times New Roman"/>
                          <a:cs typeface="B Lotus" pitchFamily="2" charset="-78"/>
                        </a:rPr>
                        <a:t>داروسازی گل دارو [ ایران ] </a:t>
                      </a:r>
                      <a:endParaRPr lang="en-US" sz="1800" dirty="0">
                        <a:latin typeface="Calibri"/>
                        <a:ea typeface="Calibri"/>
                        <a:cs typeface="B Lotus" pitchFamily="2" charset="-78"/>
                      </a:endParaRPr>
                    </a:p>
                  </a:txBody>
                  <a:tcPr marL="35983" marR="35983" marT="38100" marB="38100" anchor="ctr"/>
                </a:tc>
              </a:tr>
              <a:tr h="570439">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محلول بخور اکاليپتوس</a:t>
                      </a:r>
                      <a:endParaRPr lang="en-US" sz="240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1800" dirty="0">
                          <a:solidFill>
                            <a:srgbClr val="284775"/>
                          </a:solidFill>
                          <a:latin typeface="Calibri"/>
                          <a:ea typeface="Times New Roman"/>
                          <a:cs typeface="B Lotus" pitchFamily="2" charset="-78"/>
                        </a:rPr>
                        <a:t>داروسازی گل دارو [ ایران ] </a:t>
                      </a:r>
                      <a:endParaRPr lang="en-US" sz="1800" dirty="0">
                        <a:latin typeface="Calibri"/>
                        <a:ea typeface="Calibri"/>
                        <a:cs typeface="B Lotus" pitchFamily="2" charset="-78"/>
                      </a:endParaRPr>
                    </a:p>
                  </a:txBody>
                  <a:tcPr marL="35983" marR="35983" marT="38100" marB="38100" anchor="ctr"/>
                </a:tc>
              </a:tr>
              <a:tr h="1294862">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اسپری بینی </a:t>
                      </a:r>
                      <a:r>
                        <a:rPr lang="fa-IR" sz="2400" dirty="0" smtClean="0">
                          <a:solidFill>
                            <a:srgbClr val="000000"/>
                          </a:solidFill>
                          <a:latin typeface="Calibri"/>
                          <a:ea typeface="Times New Roman"/>
                          <a:cs typeface="B Lotus" pitchFamily="2" charset="-78"/>
                        </a:rPr>
                        <a:t>سینول:</a:t>
                      </a:r>
                      <a:r>
                        <a:rPr lang="fa-IR" sz="2000" b="1" dirty="0" smtClean="0">
                          <a:cs typeface="B Kamran" pitchFamily="2" charset="-78"/>
                        </a:rPr>
                        <a:t>سردردهای میگرنی و سینوزیتی،</a:t>
                      </a:r>
                      <a:r>
                        <a:rPr lang="fa-IR" sz="2000" dirty="0" smtClean="0">
                          <a:cs typeface="B Kamran" pitchFamily="2" charset="-78"/>
                        </a:rPr>
                        <a:t> </a:t>
                      </a:r>
                      <a:r>
                        <a:rPr lang="fa-IR" sz="2000" b="1" dirty="0" smtClean="0">
                          <a:cs typeface="B Kamran" pitchFamily="2" charset="-78"/>
                        </a:rPr>
                        <a:t>تسکین حالت های آلرژیک و سینوزیت</a:t>
                      </a:r>
                      <a:endParaRPr lang="fa-IR" sz="2400" dirty="0" smtClean="0">
                        <a:solidFill>
                          <a:srgbClr val="000000"/>
                        </a:solidFill>
                        <a:latin typeface="Calibri"/>
                        <a:ea typeface="Times New Roman"/>
                        <a:cs typeface="B Kamran" pitchFamily="2" charset="-78"/>
                      </a:endParaRPr>
                    </a:p>
                    <a:p>
                      <a:pPr algn="r" rtl="1">
                        <a:lnSpc>
                          <a:spcPct val="115000"/>
                        </a:lnSpc>
                        <a:spcAft>
                          <a:spcPts val="0"/>
                        </a:spcAft>
                      </a:pPr>
                      <a:r>
                        <a:rPr lang="fa-IR" sz="1800" b="0" dirty="0" smtClean="0">
                          <a:cs typeface="B Lotus" pitchFamily="2" charset="-78"/>
                        </a:rPr>
                        <a:t>(فلفل قرمز،</a:t>
                      </a:r>
                      <a:r>
                        <a:rPr lang="en-US" sz="1800" b="0" dirty="0" smtClean="0">
                          <a:cs typeface="B Lotus" pitchFamily="2" charset="-78"/>
                        </a:rPr>
                        <a:t> </a:t>
                      </a:r>
                      <a:r>
                        <a:rPr lang="fa-IR" sz="1800" b="0" dirty="0" smtClean="0">
                          <a:cs typeface="B Lotus" pitchFamily="2" charset="-78"/>
                        </a:rPr>
                        <a:t>اکالیپتوس،</a:t>
                      </a:r>
                      <a:r>
                        <a:rPr lang="en-US" sz="1800" b="0" dirty="0" smtClean="0">
                          <a:cs typeface="B Lotus" pitchFamily="2" charset="-78"/>
                        </a:rPr>
                        <a:t> </a:t>
                      </a:r>
                      <a:r>
                        <a:rPr lang="fa-IR" sz="1800" b="0" dirty="0" smtClean="0">
                          <a:cs typeface="B Lotus" pitchFamily="2" charset="-78"/>
                        </a:rPr>
                        <a:t>رزماری</a:t>
                      </a:r>
                      <a:r>
                        <a:rPr lang="en-US" sz="1800" b="0" dirty="0" smtClean="0">
                          <a:cs typeface="B Lotus" pitchFamily="2" charset="-78"/>
                        </a:rPr>
                        <a:t> </a:t>
                      </a:r>
                      <a:r>
                        <a:rPr lang="fa-IR" sz="1800" b="0" dirty="0" smtClean="0">
                          <a:cs typeface="B Lotus" pitchFamily="2" charset="-78"/>
                        </a:rPr>
                        <a:t>و آلوئه ورا)</a:t>
                      </a:r>
                      <a:endParaRPr lang="en-US" sz="1800" b="0" dirty="0">
                        <a:latin typeface="Calibri"/>
                        <a:ea typeface="Calibri"/>
                        <a:cs typeface="B Lotus" pitchFamily="2" charset="-78"/>
                      </a:endParaRPr>
                    </a:p>
                  </a:txBody>
                  <a:tcPr marL="35983" marR="35983" marT="38100" marB="38100" anchor="ctr"/>
                </a:tc>
                <a:tc>
                  <a:txBody>
                    <a:bodyPr/>
                    <a:lstStyle/>
                    <a:p>
                      <a:pPr algn="r" rtl="1">
                        <a:lnSpc>
                          <a:spcPct val="115000"/>
                        </a:lnSpc>
                        <a:spcAft>
                          <a:spcPts val="0"/>
                        </a:spcAft>
                      </a:pPr>
                      <a:r>
                        <a:rPr lang="fa-IR" sz="1800" dirty="0">
                          <a:solidFill>
                            <a:srgbClr val="333333"/>
                          </a:solidFill>
                          <a:latin typeface="Calibri"/>
                          <a:ea typeface="Times New Roman"/>
                          <a:cs typeface="B Lotus" pitchFamily="2" charset="-78"/>
                        </a:rPr>
                        <a:t>داروسازی گیاه اسانس [ ایران ] </a:t>
                      </a:r>
                      <a:endParaRPr lang="en-US" sz="1800" dirty="0">
                        <a:latin typeface="Calibri"/>
                        <a:ea typeface="Calibri"/>
                        <a:cs typeface="B Lotus" pitchFamily="2" charset="-78"/>
                      </a:endParaRPr>
                    </a:p>
                  </a:txBody>
                  <a:tcPr marL="35983" marR="35983" marT="38100" marB="38100" anchor="ctr"/>
                </a:tc>
              </a:tr>
              <a:tr h="570439">
                <a:tc>
                  <a:txBody>
                    <a:bodyPr/>
                    <a:lstStyle/>
                    <a:p>
                      <a:r>
                        <a:rPr lang="fa-IR" sz="2400" dirty="0">
                          <a:solidFill>
                            <a:srgbClr val="000000"/>
                          </a:solidFill>
                          <a:latin typeface="Calibri"/>
                          <a:ea typeface="Times New Roman"/>
                          <a:cs typeface="B Lotus" pitchFamily="2" charset="-78"/>
                        </a:rPr>
                        <a:t>بخور </a:t>
                      </a:r>
                      <a:r>
                        <a:rPr lang="fa-IR" sz="2400" dirty="0" smtClean="0">
                          <a:solidFill>
                            <a:srgbClr val="000000"/>
                          </a:solidFill>
                          <a:latin typeface="Calibri"/>
                          <a:ea typeface="Times New Roman"/>
                          <a:cs typeface="B Lotus" pitchFamily="2" charset="-78"/>
                        </a:rPr>
                        <a:t>فیتوسین: </a:t>
                      </a:r>
                      <a:r>
                        <a:rPr lang="fa-IR" sz="2400" b="0" dirty="0" smtClean="0">
                          <a:cs typeface="B Tabassom" pitchFamily="2" charset="-78"/>
                        </a:rPr>
                        <a:t>رفع احتقان بینی در سرماخوردگی، ضد عفونی کننده محیط</a:t>
                      </a:r>
                    </a:p>
                    <a:p>
                      <a:r>
                        <a:rPr lang="fa-IR" sz="1800" b="0" dirty="0" smtClean="0">
                          <a:cs typeface="B Lotus" pitchFamily="2" charset="-78"/>
                        </a:rPr>
                        <a:t>(اسانس اکالیپتوس</a:t>
                      </a:r>
                      <a:r>
                        <a:rPr lang="fa-IR" sz="1800" b="0" baseline="0" dirty="0" smtClean="0">
                          <a:cs typeface="B Lotus" pitchFamily="2" charset="-78"/>
                        </a:rPr>
                        <a:t> و </a:t>
                      </a:r>
                      <a:r>
                        <a:rPr lang="fa-IR" sz="1800" b="0" dirty="0" smtClean="0">
                          <a:cs typeface="B Lotus" pitchFamily="2" charset="-78"/>
                        </a:rPr>
                        <a:t>اسانس نعناع فلفلی</a:t>
                      </a:r>
                      <a:r>
                        <a:rPr lang="fa-IR" sz="2400" b="0" dirty="0">
                          <a:latin typeface="Calibri"/>
                          <a:cs typeface="B Lotus" pitchFamily="2" charset="-78"/>
                        </a:rPr>
                        <a:t>)</a:t>
                      </a:r>
                      <a:endParaRPr lang="fa-IR" sz="1800" b="0" dirty="0" smtClean="0">
                        <a:cs typeface="B Lotus" pitchFamily="2" charset="-78"/>
                      </a:endParaRPr>
                    </a:p>
                  </a:txBody>
                  <a:tcPr marL="35983" marR="35983" marT="38100" marB="38100" anchor="ctr"/>
                </a:tc>
                <a:tc>
                  <a:txBody>
                    <a:bodyPr/>
                    <a:lstStyle/>
                    <a:p>
                      <a:pPr algn="r" rtl="1">
                        <a:lnSpc>
                          <a:spcPct val="115000"/>
                        </a:lnSpc>
                        <a:spcAft>
                          <a:spcPts val="0"/>
                        </a:spcAft>
                      </a:pPr>
                      <a:r>
                        <a:rPr lang="fa-IR" sz="1800" dirty="0">
                          <a:solidFill>
                            <a:srgbClr val="284775"/>
                          </a:solidFill>
                          <a:latin typeface="Calibri"/>
                          <a:ea typeface="Times New Roman"/>
                          <a:cs typeface="B Lotus" pitchFamily="2" charset="-78"/>
                        </a:rPr>
                        <a:t>داروسازی گیاه اسانس [ ایران ] </a:t>
                      </a:r>
                      <a:endParaRPr lang="en-US" sz="1800" dirty="0">
                        <a:latin typeface="Calibri"/>
                        <a:ea typeface="Calibri"/>
                        <a:cs typeface="B Lotus" pitchFamily="2" charset="-78"/>
                      </a:endParaRPr>
                    </a:p>
                  </a:txBody>
                  <a:tcPr marL="35983" marR="35983" marT="38100" marB="38100" anchor="ctr"/>
                </a:tc>
              </a:tr>
            </a:tbl>
          </a:graphicData>
        </a:graphic>
      </p:graphicFrame>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5400" dirty="0" smtClean="0">
                <a:solidFill>
                  <a:srgbClr val="C00000"/>
                </a:solidFill>
                <a:cs typeface="Far.Arash" pitchFamily="2" charset="-78"/>
              </a:rPr>
              <a:t>سنبل الطیب </a:t>
            </a:r>
            <a:endParaRPr lang="fa-IR" sz="5400" dirty="0">
              <a:solidFill>
                <a:srgbClr val="C00000"/>
              </a:solidFill>
              <a:cs typeface="Far.Arash" pitchFamily="2" charset="-78"/>
            </a:endParaRPr>
          </a:p>
        </p:txBody>
      </p:sp>
      <p:sp>
        <p:nvSpPr>
          <p:cNvPr id="3" name="Content Placeholder 2"/>
          <p:cNvSpPr>
            <a:spLocks noGrp="1"/>
          </p:cNvSpPr>
          <p:nvPr>
            <p:ph sz="quarter" idx="1"/>
          </p:nvPr>
        </p:nvSpPr>
        <p:spPr>
          <a:xfrm>
            <a:off x="571472" y="1285860"/>
            <a:ext cx="8115328" cy="5214974"/>
          </a:xfrm>
        </p:spPr>
        <p:txBody>
          <a:bodyPr>
            <a:normAutofit fontScale="85000" lnSpcReduction="10000"/>
          </a:bodyPr>
          <a:lstStyle/>
          <a:p>
            <a:pPr algn="just"/>
            <a:r>
              <a:rPr lang="en-US" sz="2400" dirty="0" smtClean="0">
                <a:cs typeface="B Kamran" pitchFamily="2" charset="-78"/>
              </a:rPr>
              <a:t>   </a:t>
            </a:r>
            <a:r>
              <a:rPr lang="fa-IR" sz="6300" b="1" dirty="0" smtClean="0">
                <a:solidFill>
                  <a:srgbClr val="7030A0"/>
                </a:solidFill>
                <a:cs typeface="Far.Narenj" pitchFamily="2" charset="-78"/>
              </a:rPr>
              <a:t>موارد مصرف</a:t>
            </a:r>
          </a:p>
          <a:p>
            <a:pPr algn="just"/>
            <a:endParaRPr lang="fa-IR" sz="6300" b="1" dirty="0" smtClean="0">
              <a:solidFill>
                <a:srgbClr val="7030A0"/>
              </a:solidFill>
              <a:cs typeface="Far.Narenj" pitchFamily="2" charset="-78"/>
            </a:endParaRPr>
          </a:p>
          <a:p>
            <a:pPr algn="just"/>
            <a:endParaRPr lang="en-US" sz="2400" b="1" dirty="0" smtClean="0">
              <a:solidFill>
                <a:srgbClr val="7030A0"/>
              </a:solidFill>
              <a:cs typeface="Far.Narenj" pitchFamily="2" charset="-78"/>
            </a:endParaRPr>
          </a:p>
          <a:p>
            <a:pPr lvl="1" algn="just"/>
            <a:r>
              <a:rPr lang="fa-IR" sz="2800" b="1" dirty="0" smtClean="0">
                <a:cs typeface="B Kamran" pitchFamily="2" charset="-78"/>
              </a:rPr>
              <a:t>نام علمی گیاه:</a:t>
            </a:r>
            <a:r>
              <a:rPr lang="en-US" sz="2800" b="1" dirty="0" err="1" smtClean="0">
                <a:cs typeface="B Kamran" pitchFamily="2" charset="-78"/>
              </a:rPr>
              <a:t>Valeriana</a:t>
            </a:r>
            <a:r>
              <a:rPr lang="en-US" sz="2800" b="1" dirty="0" smtClean="0">
                <a:cs typeface="B Kamran" pitchFamily="2" charset="-78"/>
              </a:rPr>
              <a:t> </a:t>
            </a:r>
            <a:r>
              <a:rPr lang="en-US" sz="2800" b="1" dirty="0" err="1" smtClean="0">
                <a:cs typeface="B Kamran" pitchFamily="2" charset="-78"/>
              </a:rPr>
              <a:t>officinalis</a:t>
            </a:r>
            <a:r>
              <a:rPr lang="en-US" sz="2800" b="1" dirty="0" smtClean="0">
                <a:cs typeface="B Kamran" pitchFamily="2" charset="-78"/>
              </a:rPr>
              <a:t> </a:t>
            </a:r>
            <a:endParaRPr lang="fa-IR" sz="2800" b="1" dirty="0" smtClean="0">
              <a:cs typeface="B Kamran" pitchFamily="2" charset="-78"/>
            </a:endParaRPr>
          </a:p>
          <a:p>
            <a:pPr lvl="1" algn="just">
              <a:buNone/>
            </a:pPr>
            <a:r>
              <a:rPr lang="fa-IR" sz="2800" b="1" dirty="0" smtClean="0">
                <a:cs typeface="B Kamran" pitchFamily="2" charset="-78"/>
              </a:rPr>
              <a:t>ریشهٔ این گیاه در طب سنتی ایران دارای ارزش دارویی است و از آن به عنوان آرام‌بخش اعصاب، خواب آور، ضد تشنج، درمان افسردگی، هضم کننده غذا و ضد دل‌پیچه استفاده می‌شود</a:t>
            </a:r>
            <a:r>
              <a:rPr lang="en-US" sz="2800" b="1" dirty="0" smtClean="0">
                <a:cs typeface="B Kamran" pitchFamily="2" charset="-78"/>
              </a:rPr>
              <a:t>.</a:t>
            </a:r>
            <a:endParaRPr lang="fa-IR" sz="2800" b="1" dirty="0" smtClean="0">
              <a:cs typeface="B Kamran" pitchFamily="2" charset="-78"/>
            </a:endParaRPr>
          </a:p>
          <a:p>
            <a:pPr lvl="1" algn="just">
              <a:buNone/>
            </a:pPr>
            <a:r>
              <a:rPr lang="fa-IR" sz="2800" b="1" dirty="0" smtClean="0">
                <a:cs typeface="B Kamran" pitchFamily="2" charset="-78"/>
              </a:rPr>
              <a:t>نام علف گربه برای این گیاه ناشی از ویژگی آن است که گربه‌ها را به خود جذب می‌کند و نوعی اثر روان گردان در آن‌ها دارد. این خاصیت به دلیل وجود آکتینیدین در عصارهٔ این گیاه است که به هورمون‌های بدن گربه‌ها شباهت دارد. این گیاه اثر مشابهی نیز بر روی موشهای صحرایی دارد</a:t>
            </a:r>
            <a:r>
              <a:rPr lang="en-US" sz="2800" b="1" dirty="0" smtClean="0">
                <a:cs typeface="B Kamran" pitchFamily="2" charset="-78"/>
              </a:rPr>
              <a:t>. </a:t>
            </a:r>
            <a:endParaRPr lang="fa-IR" sz="2800" b="1" dirty="0" smtClean="0">
              <a:cs typeface="B Kamran" pitchFamily="2" charset="-78"/>
            </a:endParaRPr>
          </a:p>
          <a:p>
            <a:pPr lvl="1" algn="just">
              <a:buNone/>
            </a:pPr>
            <a:r>
              <a:rPr lang="fa-IR" sz="2800" b="1" dirty="0" smtClean="0">
                <a:cs typeface="B Kamran" pitchFamily="2" charset="-78"/>
              </a:rPr>
              <a:t>اثر خواب آوري سنبل الطيب در افراد داراي خواب طبيعي و كم خواب هر دو ظاهر مي شود</a:t>
            </a:r>
            <a:r>
              <a:rPr lang="en-US" sz="2800" b="1" dirty="0" smtClean="0">
                <a:cs typeface="B Kamran" pitchFamily="2" charset="-78"/>
              </a:rPr>
              <a:t>.</a:t>
            </a:r>
            <a:endParaRPr lang="fa-IR" sz="2800" b="1" dirty="0" smtClean="0">
              <a:cs typeface="B Kamran" pitchFamily="2" charset="-78"/>
            </a:endParaRPr>
          </a:p>
        </p:txBody>
      </p:sp>
      <p:pic>
        <p:nvPicPr>
          <p:cNvPr id="14338" name="Picture 2" descr="E:\pic\سنبل الطیب.jpg"/>
          <p:cNvPicPr>
            <a:picLocks noChangeAspect="1" noChangeArrowheads="1"/>
          </p:cNvPicPr>
          <p:nvPr/>
        </p:nvPicPr>
        <p:blipFill>
          <a:blip r:embed="rId2" cstate="print"/>
          <a:srcRect/>
          <a:stretch>
            <a:fillRect/>
          </a:stretch>
        </p:blipFill>
        <p:spPr bwMode="auto">
          <a:xfrm>
            <a:off x="214282" y="357166"/>
            <a:ext cx="3786214" cy="3071834"/>
          </a:xfrm>
          <a:prstGeom prst="rect">
            <a:avLst/>
          </a:prstGeom>
          <a:noFill/>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sz="quarter" idx="1"/>
          </p:nvPr>
        </p:nvSpPr>
        <p:spPr/>
        <p:txBody>
          <a:bodyPr/>
          <a:lstStyle/>
          <a:p>
            <a:r>
              <a:rPr lang="fa-IR" sz="6000" b="1" dirty="0" smtClean="0">
                <a:solidFill>
                  <a:srgbClr val="7030A0"/>
                </a:solidFill>
                <a:cs typeface="Far.Narenj" pitchFamily="2" charset="-78"/>
              </a:rPr>
              <a:t>مکانیسم اثر</a:t>
            </a:r>
            <a:endParaRPr lang="en-US" sz="2000" b="1" dirty="0" smtClean="0">
              <a:solidFill>
                <a:srgbClr val="7030A0"/>
              </a:solidFill>
              <a:cs typeface="Far.Narenj" pitchFamily="2" charset="-78"/>
            </a:endParaRPr>
          </a:p>
          <a:p>
            <a:r>
              <a:rPr lang="fa-IR" sz="2800" dirty="0" smtClean="0">
                <a:cs typeface="B Kamran" pitchFamily="2" charset="-78"/>
              </a:rPr>
              <a:t>گياه سنبل الطيب داراي اثر آرامبخش بوده واين اثر مربوط به روغن فرار و تركيبات والپوتريات است. همچنين معلوم شده اســت كه والرنال و اسيد والرنيك از قوي ترين تركيبات آرامبخش موجود در سنبل الطيب هستند</a:t>
            </a:r>
            <a:r>
              <a:rPr lang="en-US" sz="2800" dirty="0" smtClean="0">
                <a:cs typeface="B Kamran" pitchFamily="2" charset="-78"/>
              </a:rPr>
              <a:t>.</a:t>
            </a:r>
            <a:endParaRPr lang="fa-IR" sz="2000" dirty="0" smtClean="0">
              <a:cs typeface="B Kamran" pitchFamily="2" charset="-78"/>
            </a:endParaRPr>
          </a:p>
          <a:p>
            <a:endParaRPr lang="fa-IR" dirty="0"/>
          </a:p>
        </p:txBody>
      </p:sp>
      <p:pic>
        <p:nvPicPr>
          <p:cNvPr id="4" name="Picture 2" descr="E:\pic\noragol-fa-sharbat.png"/>
          <p:cNvPicPr>
            <a:picLocks noChangeAspect="1" noChangeArrowheads="1"/>
          </p:cNvPicPr>
          <p:nvPr/>
        </p:nvPicPr>
        <p:blipFill>
          <a:blip r:embed="rId2"/>
          <a:srcRect/>
          <a:stretch>
            <a:fillRect/>
          </a:stretch>
        </p:blipFill>
        <p:spPr bwMode="auto">
          <a:xfrm>
            <a:off x="714348" y="3500438"/>
            <a:ext cx="2762250" cy="2762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400">
              <a:cs typeface="B Kamran" pitchFamily="2" charset="-78"/>
            </a:endParaRPr>
          </a:p>
        </p:txBody>
      </p:sp>
      <p:graphicFrame>
        <p:nvGraphicFramePr>
          <p:cNvPr id="4" name="Content Placeholder 3"/>
          <p:cNvGraphicFramePr>
            <a:graphicFrameLocks noGrp="1"/>
          </p:cNvGraphicFramePr>
          <p:nvPr>
            <p:ph sz="quarter" idx="1"/>
          </p:nvPr>
        </p:nvGraphicFramePr>
        <p:xfrm>
          <a:off x="928662" y="428604"/>
          <a:ext cx="7772400" cy="4663440"/>
        </p:xfrm>
        <a:graphic>
          <a:graphicData uri="http://schemas.openxmlformats.org/drawingml/2006/table">
            <a:tbl>
              <a:tblPr rtl="1" firstRow="1" bandRow="1">
                <a:tableStyleId>{5C22544A-7EE6-4342-B048-85BDC9FD1C3A}</a:tableStyleId>
              </a:tblPr>
              <a:tblGrid>
                <a:gridCol w="4675410"/>
                <a:gridCol w="3096990"/>
              </a:tblGrid>
              <a:tr h="370840">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نام تجاری دارو</a:t>
                      </a:r>
                      <a:endParaRPr lang="en-US" sz="4000"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تولیدکننده [</a:t>
                      </a:r>
                      <a:r>
                        <a:rPr lang="fa-IR" sz="2400" b="1" dirty="0" smtClean="0">
                          <a:solidFill>
                            <a:srgbClr val="333333"/>
                          </a:solidFill>
                          <a:latin typeface="Calibri"/>
                          <a:ea typeface="Times New Roman"/>
                          <a:cs typeface="B Lotus" pitchFamily="2" charset="-78"/>
                        </a:rPr>
                        <a:t>کشور</a:t>
                      </a:r>
                      <a:r>
                        <a:rPr lang="fa-IR" sz="2400" b="1" dirty="0">
                          <a:solidFill>
                            <a:srgbClr val="333333"/>
                          </a:solidFill>
                          <a:latin typeface="Times New Roman"/>
                          <a:ea typeface="Times New Roman"/>
                          <a:cs typeface="B Lotus" pitchFamily="2" charset="-78"/>
                        </a:rPr>
                        <a:t>]</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قرص ترانکی </a:t>
                      </a:r>
                      <a:r>
                        <a:rPr lang="fa-IR" sz="2400" dirty="0" smtClean="0">
                          <a:solidFill>
                            <a:srgbClr val="000000"/>
                          </a:solidFill>
                          <a:latin typeface="Calibri"/>
                          <a:ea typeface="Times New Roman"/>
                          <a:cs typeface="B Lotus" pitchFamily="2" charset="-78"/>
                        </a:rPr>
                        <a:t>وال</a:t>
                      </a:r>
                    </a:p>
                    <a:p>
                      <a:pPr algn="r" rtl="1">
                        <a:lnSpc>
                          <a:spcPct val="115000"/>
                        </a:lnSpc>
                        <a:spcAft>
                          <a:spcPts val="0"/>
                        </a:spcAft>
                      </a:pPr>
                      <a:r>
                        <a:rPr lang="fa-IR" sz="2400" dirty="0" smtClean="0">
                          <a:solidFill>
                            <a:srgbClr val="000000"/>
                          </a:solidFill>
                          <a:latin typeface="Calibri"/>
                          <a:ea typeface="Calibri"/>
                          <a:cs typeface="B Tabassom" pitchFamily="2" charset="-78"/>
                        </a:rPr>
                        <a:t>(</a:t>
                      </a:r>
                      <a:r>
                        <a:rPr lang="fa-IR" sz="2400" dirty="0" smtClean="0">
                          <a:cs typeface="B Tabassom" pitchFamily="2" charset="-78"/>
                        </a:rPr>
                        <a:t>عصاره ریشه سنبل الطیب، عصاره اندام هوایی گل ساعتی، پودر گل آذین ماده رازک،</a:t>
                      </a:r>
                      <a:r>
                        <a:rPr lang="fa-IR" sz="2400" baseline="0" dirty="0" smtClean="0">
                          <a:cs typeface="B Tabassom" pitchFamily="2" charset="-78"/>
                        </a:rPr>
                        <a:t> </a:t>
                      </a:r>
                      <a:r>
                        <a:rPr lang="fa-IR" sz="2400" dirty="0" smtClean="0">
                          <a:cs typeface="B Tabassom" pitchFamily="2" charset="-78"/>
                        </a:rPr>
                        <a:t>بادرنجبویه)</a:t>
                      </a:r>
                      <a:endParaRPr lang="en-US" sz="4000" dirty="0">
                        <a:latin typeface="Calibri"/>
                        <a:ea typeface="Calibri"/>
                        <a:cs typeface="B Tabassom"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دینه ایران(مجتمع صنایع</a:t>
                      </a:r>
                      <a:r>
                        <a:rPr lang="fa-IR" sz="2400" dirty="0" smtClean="0">
                          <a:solidFill>
                            <a:srgbClr val="333333"/>
                          </a:solidFill>
                          <a:latin typeface="Calibri"/>
                          <a:ea typeface="Times New Roman"/>
                          <a:cs typeface="B Lotus" pitchFamily="2" charset="-78"/>
                        </a:rPr>
                        <a:t>)</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smtClean="0">
                          <a:solidFill>
                            <a:srgbClr val="000000"/>
                          </a:solidFill>
                          <a:latin typeface="Calibri"/>
                          <a:ea typeface="Times New Roman"/>
                          <a:cs typeface="B Lotus" pitchFamily="2" charset="-78"/>
                        </a:rPr>
                        <a:t>قرص و شربت نوراگل</a:t>
                      </a:r>
                    </a:p>
                    <a:p>
                      <a:pPr algn="r" rtl="1">
                        <a:lnSpc>
                          <a:spcPct val="115000"/>
                        </a:lnSpc>
                        <a:spcAft>
                          <a:spcPts val="0"/>
                        </a:spcAft>
                      </a:pPr>
                      <a:r>
                        <a:rPr lang="fa-IR" sz="2400" dirty="0" smtClean="0">
                          <a:solidFill>
                            <a:srgbClr val="000000"/>
                          </a:solidFill>
                          <a:latin typeface="Calibri"/>
                          <a:ea typeface="Calibri"/>
                          <a:cs typeface="B Tabassom" pitchFamily="2" charset="-78"/>
                        </a:rPr>
                        <a:t>(سنبل الطیب، بادرنجبویه)</a:t>
                      </a:r>
                      <a:endParaRPr lang="en-US" sz="4000" dirty="0">
                        <a:latin typeface="Calibri"/>
                        <a:ea typeface="Calibri"/>
                        <a:cs typeface="B Tabassom" pitchFamily="2" charset="-78"/>
                      </a:endParaRPr>
                    </a:p>
                  </a:txBody>
                  <a:tcPr marL="38100" marR="38100"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گل </a:t>
                      </a:r>
                      <a:r>
                        <a:rPr lang="fa-IR" sz="2400" dirty="0" smtClean="0">
                          <a:solidFill>
                            <a:srgbClr val="284775"/>
                          </a:solidFill>
                          <a:latin typeface="Calibri"/>
                          <a:ea typeface="Times New Roman"/>
                          <a:cs typeface="B Lotus" pitchFamily="2" charset="-78"/>
                        </a:rPr>
                        <a:t>دارو</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قطره </a:t>
                      </a:r>
                      <a:r>
                        <a:rPr lang="fa-IR" sz="2400" dirty="0" smtClean="0">
                          <a:solidFill>
                            <a:srgbClr val="000000"/>
                          </a:solidFill>
                          <a:latin typeface="Calibri"/>
                          <a:ea typeface="Times New Roman"/>
                          <a:cs typeface="B Lotus" pitchFamily="2" charset="-78"/>
                        </a:rPr>
                        <a:t>خوراکی </a:t>
                      </a:r>
                      <a:r>
                        <a:rPr lang="fa-IR" sz="2400" dirty="0">
                          <a:solidFill>
                            <a:srgbClr val="000000"/>
                          </a:solidFill>
                          <a:latin typeface="Calibri"/>
                          <a:ea typeface="Times New Roman"/>
                          <a:cs typeface="B Lotus" pitchFamily="2" charset="-78"/>
                        </a:rPr>
                        <a:t>آنتی </a:t>
                      </a:r>
                      <a:r>
                        <a:rPr lang="fa-IR" sz="2400" dirty="0" smtClean="0">
                          <a:solidFill>
                            <a:srgbClr val="000000"/>
                          </a:solidFill>
                          <a:latin typeface="Calibri"/>
                          <a:ea typeface="Times New Roman"/>
                          <a:cs typeface="B Lotus" pitchFamily="2" charset="-78"/>
                        </a:rPr>
                        <a:t>میگرن</a:t>
                      </a:r>
                    </a:p>
                    <a:p>
                      <a:pPr algn="r" rtl="1">
                        <a:lnSpc>
                          <a:spcPct val="115000"/>
                        </a:lnSpc>
                        <a:spcAft>
                          <a:spcPts val="0"/>
                        </a:spcAft>
                      </a:pPr>
                      <a:r>
                        <a:rPr lang="fa-IR" sz="2400" dirty="0" smtClean="0">
                          <a:solidFill>
                            <a:srgbClr val="000000"/>
                          </a:solidFill>
                          <a:latin typeface="Calibri"/>
                          <a:ea typeface="Calibri"/>
                          <a:cs typeface="B Tabassom" pitchFamily="2" charset="-78"/>
                        </a:rPr>
                        <a:t>(سنبل الطیب، بید، بادرنجبویه، رازیانه)</a:t>
                      </a:r>
                      <a:endParaRPr lang="en-US" sz="4000" dirty="0">
                        <a:latin typeface="Calibri"/>
                        <a:ea typeface="Calibri"/>
                        <a:cs typeface="B Tabassom"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گل </a:t>
                      </a:r>
                      <a:r>
                        <a:rPr lang="fa-IR" sz="2400" dirty="0" smtClean="0">
                          <a:solidFill>
                            <a:srgbClr val="333333"/>
                          </a:solidFill>
                          <a:latin typeface="Calibri"/>
                          <a:ea typeface="Times New Roman"/>
                          <a:cs typeface="B Lotus" pitchFamily="2" charset="-78"/>
                        </a:rPr>
                        <a:t>دارو</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a:solidFill>
                            <a:srgbClr val="000000"/>
                          </a:solidFill>
                          <a:latin typeface="Calibri"/>
                          <a:ea typeface="Times New Roman"/>
                          <a:cs typeface="B Lotus" pitchFamily="2" charset="-78"/>
                        </a:rPr>
                        <a:t>قرص روکشدار نوراگل فورت</a:t>
                      </a:r>
                      <a:endParaRPr lang="en-US" sz="400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گل </a:t>
                      </a:r>
                      <a:r>
                        <a:rPr lang="fa-IR" sz="2400" dirty="0" smtClean="0">
                          <a:solidFill>
                            <a:srgbClr val="284775"/>
                          </a:solidFill>
                          <a:latin typeface="Calibri"/>
                          <a:ea typeface="Times New Roman"/>
                          <a:cs typeface="B Lotus" pitchFamily="2" charset="-78"/>
                        </a:rPr>
                        <a:t>دارو</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کپسول سدامین</a:t>
                      </a:r>
                      <a:endParaRPr lang="en-US" sz="40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گل </a:t>
                      </a:r>
                      <a:r>
                        <a:rPr lang="fa-IR" sz="2400" dirty="0" smtClean="0">
                          <a:solidFill>
                            <a:srgbClr val="333333"/>
                          </a:solidFill>
                          <a:latin typeface="Calibri"/>
                          <a:ea typeface="Times New Roman"/>
                          <a:cs typeface="B Lotus" pitchFamily="2" charset="-78"/>
                        </a:rPr>
                        <a:t>دارو</a:t>
                      </a:r>
                      <a:endParaRPr lang="en-US" sz="4000" dirty="0">
                        <a:latin typeface="Calibri"/>
                        <a:ea typeface="Calibri"/>
                        <a:cs typeface="B Lotus" pitchFamily="2" charset="-78"/>
                      </a:endParaRPr>
                    </a:p>
                  </a:txBody>
                  <a:tcPr marL="38100" marR="38100" marT="38100" marB="38100" anchor="ctr"/>
                </a:tc>
              </a:tr>
            </a:tbl>
          </a:graphicData>
        </a:graphic>
      </p:graphicFrame>
      <p:pic>
        <p:nvPicPr>
          <p:cNvPr id="15363" name="Picture 3" descr="E:\pic\Sedamin-fa.png"/>
          <p:cNvPicPr>
            <a:picLocks noChangeAspect="1" noChangeArrowheads="1"/>
          </p:cNvPicPr>
          <p:nvPr/>
        </p:nvPicPr>
        <p:blipFill>
          <a:blip r:embed="rId2"/>
          <a:srcRect/>
          <a:stretch>
            <a:fillRect/>
          </a:stretch>
        </p:blipFill>
        <p:spPr bwMode="auto">
          <a:xfrm rot="20493838">
            <a:off x="8670" y="3729858"/>
            <a:ext cx="2762250" cy="2762250"/>
          </a:xfrm>
          <a:prstGeom prst="rect">
            <a:avLst/>
          </a:prstGeom>
          <a:noFill/>
        </p:spPr>
      </p:pic>
      <p:pic>
        <p:nvPicPr>
          <p:cNvPr id="15364" name="Picture 4" descr="E:\pic\Neurogol-fa.png"/>
          <p:cNvPicPr>
            <a:picLocks noChangeAspect="1" noChangeArrowheads="1"/>
          </p:cNvPicPr>
          <p:nvPr/>
        </p:nvPicPr>
        <p:blipFill>
          <a:blip r:embed="rId3"/>
          <a:srcRect l="14062" t="5375" r="4299" b="12121"/>
          <a:stretch>
            <a:fillRect/>
          </a:stretch>
        </p:blipFill>
        <p:spPr bwMode="auto">
          <a:xfrm rot="578092">
            <a:off x="4328539" y="4056416"/>
            <a:ext cx="2255079" cy="2278991"/>
          </a:xfrm>
          <a:prstGeom prst="rect">
            <a:avLst/>
          </a:prstGeom>
          <a:noFill/>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7200" dirty="0" smtClean="0">
                <a:solidFill>
                  <a:srgbClr val="C00000"/>
                </a:solidFill>
                <a:cs typeface="Far.Arash" pitchFamily="2" charset="-78"/>
              </a:rPr>
              <a:t>درخت مو </a:t>
            </a:r>
            <a:endParaRPr lang="fa-IR" sz="7200" dirty="0">
              <a:solidFill>
                <a:srgbClr val="C00000"/>
              </a:solidFill>
              <a:cs typeface="Far.Arash" pitchFamily="2" charset="-78"/>
            </a:endParaRPr>
          </a:p>
        </p:txBody>
      </p:sp>
      <p:sp>
        <p:nvSpPr>
          <p:cNvPr id="3" name="Content Placeholder 2"/>
          <p:cNvSpPr>
            <a:spLocks noGrp="1"/>
          </p:cNvSpPr>
          <p:nvPr>
            <p:ph sz="quarter" idx="1"/>
          </p:nvPr>
        </p:nvSpPr>
        <p:spPr>
          <a:xfrm>
            <a:off x="642910" y="1447800"/>
            <a:ext cx="8043890" cy="4572000"/>
          </a:xfrm>
        </p:spPr>
        <p:txBody>
          <a:bodyPr>
            <a:noAutofit/>
          </a:bodyPr>
          <a:lstStyle/>
          <a:p>
            <a:r>
              <a:rPr lang="en-US" sz="2400" dirty="0" smtClean="0">
                <a:cs typeface="B Kamran" pitchFamily="2" charset="-78"/>
              </a:rPr>
              <a:t>  </a:t>
            </a:r>
            <a:r>
              <a:rPr lang="fa-IR" sz="2400" dirty="0" smtClean="0">
                <a:cs typeface="Far.Arash" pitchFamily="2" charset="-78"/>
              </a:rPr>
              <a:t>نام علمی گیاه:</a:t>
            </a:r>
            <a:r>
              <a:rPr lang="en-US" sz="2400" dirty="0" err="1" smtClean="0">
                <a:cs typeface="B Kamran" pitchFamily="2" charset="-78"/>
              </a:rPr>
              <a:t>Vitis</a:t>
            </a:r>
            <a:r>
              <a:rPr lang="en-US" sz="2400" dirty="0" smtClean="0">
                <a:cs typeface="B Kamran" pitchFamily="2" charset="-78"/>
              </a:rPr>
              <a:t> </a:t>
            </a:r>
            <a:r>
              <a:rPr lang="en-US" sz="2400" dirty="0" err="1" smtClean="0">
                <a:cs typeface="B Kamran" pitchFamily="2" charset="-78"/>
              </a:rPr>
              <a:t>vinifera</a:t>
            </a:r>
            <a:r>
              <a:rPr lang="en-US" sz="2400" dirty="0" smtClean="0">
                <a:cs typeface="B Kamran" pitchFamily="2" charset="-78"/>
              </a:rPr>
              <a:t> </a:t>
            </a:r>
            <a:br>
              <a:rPr lang="en-US" sz="2400" dirty="0" smtClean="0">
                <a:cs typeface="B Kamran" pitchFamily="2" charset="-78"/>
              </a:rPr>
            </a:br>
            <a:r>
              <a:rPr lang="fa-IR" sz="2400" dirty="0" smtClean="0">
                <a:cs typeface="B Kamran" pitchFamily="2" charset="-78"/>
              </a:rPr>
              <a:t>نام انگلیسی میوه این درخت:</a:t>
            </a:r>
            <a:r>
              <a:rPr lang="en-US" sz="2400" dirty="0" smtClean="0">
                <a:cs typeface="B Kamran" pitchFamily="2" charset="-78"/>
              </a:rPr>
              <a:t>Grapes </a:t>
            </a:r>
            <a:br>
              <a:rPr lang="en-US" sz="2400" dirty="0" smtClean="0">
                <a:cs typeface="B Kamran" pitchFamily="2" charset="-78"/>
              </a:rPr>
            </a:br>
            <a:r>
              <a:rPr lang="fa-IR" sz="2400" b="1" dirty="0" smtClean="0">
                <a:cs typeface="Far.Arash" pitchFamily="2" charset="-78"/>
              </a:rPr>
              <a:t>موارد استفاده: </a:t>
            </a:r>
            <a:r>
              <a:rPr lang="fa-IR" sz="2400" dirty="0" smtClean="0">
                <a:cs typeface="B Kamran" pitchFamily="2" charset="-78"/>
              </a:rPr>
              <a:t>بجز این که از انگور در تهیه شراب و سرکه استفاده می شود. از برگ این گیاه در درمان خونریزی، درد و التهاب ناشی از هموروئید استفاده می شود</a:t>
            </a:r>
            <a:r>
              <a:rPr lang="en-US" sz="2400" dirty="0" smtClean="0">
                <a:cs typeface="B Kamran" pitchFamily="2" charset="-78"/>
              </a:rPr>
              <a:t>. </a:t>
            </a:r>
            <a:br>
              <a:rPr lang="en-US" sz="2400" dirty="0" smtClean="0">
                <a:cs typeface="B Kamran" pitchFamily="2" charset="-78"/>
              </a:rPr>
            </a:br>
            <a:r>
              <a:rPr lang="fa-IR" sz="2400" dirty="0" smtClean="0">
                <a:cs typeface="B Kamran" pitchFamily="2" charset="-78"/>
              </a:rPr>
              <a:t>انگور نارس در درمان گلودرد و انگور رسیده در درمان سرطان استفاده می شود</a:t>
            </a:r>
            <a:r>
              <a:rPr lang="en-US" sz="2400" dirty="0" smtClean="0">
                <a:cs typeface="B Kamran" pitchFamily="2" charset="-78"/>
              </a:rPr>
              <a:t>. </a:t>
            </a:r>
            <a:br>
              <a:rPr lang="en-US" sz="2400" dirty="0" smtClean="0">
                <a:cs typeface="B Kamran" pitchFamily="2" charset="-78"/>
              </a:rPr>
            </a:br>
            <a:r>
              <a:rPr lang="fa-IR" sz="2400" dirty="0" smtClean="0">
                <a:cs typeface="B Kamran" pitchFamily="2" charset="-78"/>
              </a:rPr>
              <a:t>بسیاری از خواص داروئی انگور به علت هسته انگور است</a:t>
            </a:r>
            <a:r>
              <a:rPr lang="en-US" sz="2400" dirty="0" smtClean="0">
                <a:cs typeface="B Kamran" pitchFamily="2" charset="-78"/>
              </a:rPr>
              <a:t>. </a:t>
            </a:r>
            <a:br>
              <a:rPr lang="en-US" sz="2400" dirty="0" smtClean="0">
                <a:cs typeface="B Kamran" pitchFamily="2" charset="-78"/>
              </a:rPr>
            </a:br>
            <a:r>
              <a:rPr lang="fa-IR" sz="2400" dirty="0" smtClean="0">
                <a:cs typeface="B Kamran" pitchFamily="2" charset="-78"/>
              </a:rPr>
              <a:t>هسته انگور که جزء ضایعات این محصول است محتوی:چربی، پروتئین، کربوهیدارات و 8-5 درصد پلی فنل دارا می باشد</a:t>
            </a:r>
            <a:r>
              <a:rPr lang="en-US" sz="2400" dirty="0" smtClean="0">
                <a:cs typeface="B Kamran" pitchFamily="2" charset="-78"/>
              </a:rPr>
              <a:t>. </a:t>
            </a:r>
            <a:br>
              <a:rPr lang="en-US" sz="2400" dirty="0" smtClean="0">
                <a:cs typeface="B Kamran" pitchFamily="2" charset="-78"/>
              </a:rPr>
            </a:br>
            <a:r>
              <a:rPr lang="fa-IR" sz="2400" dirty="0" smtClean="0">
                <a:cs typeface="B Kamran" pitchFamily="2" charset="-78"/>
              </a:rPr>
              <a:t>این پلی فنل ها عمدتا فلاونوئید هستند از قبیل: گالیک اسید، کاتشین، اپی کاتشین، گالوکاتشین، اپی گالوکاتشین</a:t>
            </a:r>
            <a:r>
              <a:rPr lang="en-US" sz="2400" dirty="0" smtClean="0">
                <a:cs typeface="B Kamran" pitchFamily="2" charset="-78"/>
              </a:rPr>
              <a:t>.</a:t>
            </a:r>
            <a:br>
              <a:rPr lang="en-US" sz="2400" dirty="0" smtClean="0">
                <a:cs typeface="B Kamran" pitchFamily="2" charset="-78"/>
              </a:rPr>
            </a:br>
            <a:r>
              <a:rPr lang="en-US" sz="2400" dirty="0" smtClean="0">
                <a:cs typeface="B Kamran" pitchFamily="2" charset="-78"/>
              </a:rPr>
              <a:t>   </a:t>
            </a:r>
            <a:r>
              <a:rPr lang="fa-IR" sz="2400" dirty="0" smtClean="0">
                <a:cs typeface="Far.Arash" pitchFamily="2" charset="-78"/>
              </a:rPr>
              <a:t>مکانیسم اثر</a:t>
            </a:r>
            <a:endParaRPr lang="en-US" sz="2400" dirty="0" smtClean="0">
              <a:cs typeface="Far.Arash" pitchFamily="2" charset="-78"/>
            </a:endParaRPr>
          </a:p>
          <a:p>
            <a:r>
              <a:rPr lang="fa-IR" sz="2400" dirty="0" smtClean="0">
                <a:cs typeface="B Kamran" pitchFamily="2" charset="-78"/>
              </a:rPr>
              <a:t>پلی فنل های موجود در هسته انگور اثرات آنتی اکسیدان قوی دارند و از پیری زودرس و سرطان جلوگیری می کند</a:t>
            </a:r>
            <a:r>
              <a:rPr lang="en-US" sz="2400" dirty="0" smtClean="0">
                <a:cs typeface="B Kamran" pitchFamily="2" charset="-78"/>
              </a:rPr>
              <a:t>.</a:t>
            </a:r>
            <a:endParaRPr lang="fa-IR" sz="2400" dirty="0">
              <a:cs typeface="B Kamran" pitchFamily="2" charset="-78"/>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400">
              <a:cs typeface="B Kamran" pitchFamily="2" charset="-78"/>
            </a:endParaRPr>
          </a:p>
        </p:txBody>
      </p:sp>
      <p:graphicFrame>
        <p:nvGraphicFramePr>
          <p:cNvPr id="4" name="Content Placeholder 3"/>
          <p:cNvGraphicFramePr>
            <a:graphicFrameLocks noGrp="1"/>
          </p:cNvGraphicFramePr>
          <p:nvPr>
            <p:ph sz="quarter" idx="1"/>
          </p:nvPr>
        </p:nvGraphicFramePr>
        <p:xfrm>
          <a:off x="1357290" y="3786190"/>
          <a:ext cx="6415078" cy="2776728"/>
        </p:xfrm>
        <a:graphic>
          <a:graphicData uri="http://schemas.openxmlformats.org/drawingml/2006/table">
            <a:tbl>
              <a:tblPr rtl="1" firstRow="1" bandRow="1">
                <a:tableStyleId>{5C22544A-7EE6-4342-B048-85BDC9FD1C3A}</a:tableStyleId>
              </a:tblPr>
              <a:tblGrid>
                <a:gridCol w="3993509"/>
                <a:gridCol w="2421569"/>
              </a:tblGrid>
              <a:tr h="370840">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نام تجاری دارو</a:t>
                      </a:r>
                      <a:endParaRPr lang="en-US" sz="4000"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400" b="1" dirty="0" smtClean="0">
                          <a:solidFill>
                            <a:srgbClr val="333333"/>
                          </a:solidFill>
                          <a:latin typeface="Calibri"/>
                          <a:ea typeface="Times New Roman"/>
                          <a:cs typeface="B Lotus" pitchFamily="2" charset="-78"/>
                        </a:rPr>
                        <a:t>تولیدکننده</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قرص جویدنی هپاتوهیل</a:t>
                      </a:r>
                      <a:endParaRPr lang="en-US" sz="40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باریج </a:t>
                      </a:r>
                      <a:r>
                        <a:rPr lang="fa-IR" sz="2400" dirty="0" smtClean="0">
                          <a:solidFill>
                            <a:srgbClr val="333333"/>
                          </a:solidFill>
                          <a:latin typeface="Calibri"/>
                          <a:ea typeface="Times New Roman"/>
                          <a:cs typeface="B Lotus" pitchFamily="2" charset="-78"/>
                        </a:rPr>
                        <a:t>اسانس</a:t>
                      </a:r>
                      <a:endParaRPr lang="en-US" sz="4000" dirty="0">
                        <a:latin typeface="Calibri"/>
                        <a:ea typeface="Calibri"/>
                        <a:cs typeface="B Lotus" pitchFamily="2" charset="-78"/>
                      </a:endParaRPr>
                    </a:p>
                  </a:txBody>
                  <a:tcPr marL="38100" marR="38100" marT="38100" marB="38100" anchor="ctr"/>
                </a:tc>
              </a:tr>
              <a:tr h="370840">
                <a:tc>
                  <a:txBody>
                    <a:bodyPr/>
                    <a:lstStyle/>
                    <a:p>
                      <a:r>
                        <a:rPr lang="fa-IR" sz="2800" dirty="0" smtClean="0">
                          <a:cs typeface="B Lotus" pitchFamily="2" charset="-78"/>
                        </a:rPr>
                        <a:t>شربت هماتوگل</a:t>
                      </a:r>
                    </a:p>
                    <a:p>
                      <a:r>
                        <a:rPr lang="fa-IR" sz="2800" dirty="0" smtClean="0">
                          <a:cs typeface="B Tabassom" pitchFamily="2" charset="-78"/>
                        </a:rPr>
                        <a:t>پنيرك، گلهاي بابونه، رازيانه، اسفناج و ميوه گل سرخ، انگور قرمز، سيب، كرانبري، انار و  بلاك بري)</a:t>
                      </a:r>
                    </a:p>
                  </a:txBody>
                  <a:tcPr marL="38100" marR="38100" marT="38100" marB="38100" anchor="ctr"/>
                </a:tc>
                <a:tc>
                  <a:txBody>
                    <a:bodyPr/>
                    <a:lstStyle/>
                    <a:p>
                      <a:pPr algn="ctr" rtl="1">
                        <a:lnSpc>
                          <a:spcPct val="115000"/>
                        </a:lnSpc>
                        <a:spcAft>
                          <a:spcPts val="0"/>
                        </a:spcAft>
                      </a:pPr>
                      <a:r>
                        <a:rPr lang="fa-IR" sz="3200" dirty="0" smtClean="0">
                          <a:solidFill>
                            <a:srgbClr val="333333"/>
                          </a:solidFill>
                          <a:latin typeface="Calibri"/>
                          <a:ea typeface="Times New Roman"/>
                          <a:cs typeface="B Lotus" pitchFamily="2" charset="-78"/>
                        </a:rPr>
                        <a:t>داروسازی گل</a:t>
                      </a:r>
                      <a:r>
                        <a:rPr lang="fa-IR" sz="3200" baseline="0" dirty="0" smtClean="0">
                          <a:solidFill>
                            <a:srgbClr val="333333"/>
                          </a:solidFill>
                          <a:latin typeface="Calibri"/>
                          <a:ea typeface="Times New Roman"/>
                          <a:cs typeface="B Lotus" pitchFamily="2" charset="-78"/>
                        </a:rPr>
                        <a:t> دارو</a:t>
                      </a:r>
                      <a:endParaRPr lang="en-US" sz="3200" dirty="0">
                        <a:latin typeface="Calibri"/>
                        <a:ea typeface="Calibri"/>
                        <a:cs typeface="B Lotus" pitchFamily="2" charset="-78"/>
                      </a:endParaRPr>
                    </a:p>
                  </a:txBody>
                  <a:tcPr marL="38100" marR="38100" marT="38100" marB="38100" anchor="ctr"/>
                </a:tc>
              </a:tr>
            </a:tbl>
          </a:graphicData>
        </a:graphic>
      </p:graphicFrame>
      <p:pic>
        <p:nvPicPr>
          <p:cNvPr id="1026" name="Picture 2" descr="E:\pic\hematogol-fa.png"/>
          <p:cNvPicPr>
            <a:picLocks noChangeAspect="1" noChangeArrowheads="1"/>
          </p:cNvPicPr>
          <p:nvPr/>
        </p:nvPicPr>
        <p:blipFill>
          <a:blip r:embed="rId2"/>
          <a:srcRect/>
          <a:stretch>
            <a:fillRect/>
          </a:stretch>
        </p:blipFill>
        <p:spPr bwMode="auto">
          <a:xfrm rot="20599219">
            <a:off x="338300" y="552590"/>
            <a:ext cx="2762250" cy="2762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2" descr="E:\pic\Vitis-vinifera_7017_1280_1280.jpg"/>
          <p:cNvPicPr>
            <a:picLocks noChangeAspect="1" noChangeArrowheads="1"/>
          </p:cNvPicPr>
          <p:nvPr/>
        </p:nvPicPr>
        <p:blipFill>
          <a:blip r:embed="rId3" cstate="print"/>
          <a:srcRect/>
          <a:stretch>
            <a:fillRect/>
          </a:stretch>
        </p:blipFill>
        <p:spPr bwMode="auto">
          <a:xfrm rot="1152926">
            <a:off x="6198195" y="324774"/>
            <a:ext cx="2501900" cy="31210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800" dirty="0" smtClean="0">
                <a:solidFill>
                  <a:srgbClr val="FF0000"/>
                </a:solidFill>
                <a:cs typeface="Far.Arash" pitchFamily="2" charset="-78"/>
              </a:rPr>
              <a:t>جینکو بیلوبا </a:t>
            </a:r>
            <a:endParaRPr lang="fa-IR" sz="4800" dirty="0">
              <a:solidFill>
                <a:srgbClr val="FF0000"/>
              </a:solidFill>
              <a:cs typeface="Far.Arash" pitchFamily="2" charset="-78"/>
            </a:endParaRPr>
          </a:p>
        </p:txBody>
      </p:sp>
      <p:sp>
        <p:nvSpPr>
          <p:cNvPr id="3" name="Content Placeholder 2"/>
          <p:cNvSpPr>
            <a:spLocks noGrp="1"/>
          </p:cNvSpPr>
          <p:nvPr>
            <p:ph sz="quarter" idx="1"/>
          </p:nvPr>
        </p:nvSpPr>
        <p:spPr>
          <a:xfrm>
            <a:off x="500034" y="1447800"/>
            <a:ext cx="8186766" cy="4572000"/>
          </a:xfrm>
        </p:spPr>
        <p:txBody>
          <a:bodyPr>
            <a:noAutofit/>
          </a:bodyPr>
          <a:lstStyle/>
          <a:p>
            <a:r>
              <a:rPr lang="en-US" sz="2000" dirty="0" smtClean="0">
                <a:cs typeface="B Kamran" pitchFamily="2" charset="-78"/>
              </a:rPr>
              <a:t>   </a:t>
            </a:r>
            <a:r>
              <a:rPr lang="fa-IR" sz="2800" b="1" dirty="0" smtClean="0">
                <a:solidFill>
                  <a:srgbClr val="7030A0"/>
                </a:solidFill>
                <a:cs typeface="Far.Arash" pitchFamily="2" charset="-78"/>
              </a:rPr>
              <a:t>موارد مصرف</a:t>
            </a:r>
          </a:p>
          <a:p>
            <a:pPr>
              <a:buNone/>
            </a:pPr>
            <a:endParaRPr lang="en-US" sz="2000" b="1" dirty="0" smtClean="0">
              <a:solidFill>
                <a:srgbClr val="7030A0"/>
              </a:solidFill>
              <a:cs typeface="B Kamran" pitchFamily="2" charset="-78"/>
            </a:endParaRPr>
          </a:p>
          <a:p>
            <a:pPr algn="just"/>
            <a:r>
              <a:rPr lang="fa-IR" sz="2400" b="1" dirty="0" smtClean="0">
                <a:cs typeface="B Kamran" pitchFamily="2" charset="-78"/>
              </a:rPr>
              <a:t>نام علمی گیاه: </a:t>
            </a:r>
            <a:r>
              <a:rPr lang="en-US" sz="2400" b="1" dirty="0" smtClean="0">
                <a:cs typeface="B Kamran" pitchFamily="2" charset="-78"/>
              </a:rPr>
              <a:t>Ginkgo </a:t>
            </a:r>
            <a:r>
              <a:rPr lang="en-US" sz="2400" b="1" dirty="0" err="1" smtClean="0">
                <a:cs typeface="B Kamran" pitchFamily="2" charset="-78"/>
              </a:rPr>
              <a:t>biloba</a:t>
            </a:r>
            <a:r>
              <a:rPr lang="en-US" sz="2400" b="1" dirty="0" smtClean="0">
                <a:cs typeface="B Kamran" pitchFamily="2" charset="-78"/>
              </a:rPr>
              <a:t> </a:t>
            </a:r>
            <a:endParaRPr lang="fa-IR" sz="2400" b="1" dirty="0" smtClean="0">
              <a:cs typeface="B Kamran" pitchFamily="2" charset="-78"/>
            </a:endParaRPr>
          </a:p>
          <a:p>
            <a:pPr algn="just"/>
            <a:r>
              <a:rPr lang="fa-IR" sz="2400" b="1" dirty="0" smtClean="0">
                <a:cs typeface="B Kamran" pitchFamily="2" charset="-78"/>
              </a:rPr>
              <a:t>بخش مورد استفاده گیاه: عصاره برگ گیاه است</a:t>
            </a:r>
            <a:r>
              <a:rPr lang="en-US" sz="2400" b="1" dirty="0" smtClean="0">
                <a:cs typeface="B Kamran" pitchFamily="2" charset="-78"/>
              </a:rPr>
              <a:t>. </a:t>
            </a:r>
            <a:endParaRPr lang="fa-IR" sz="2400" b="1" dirty="0" smtClean="0">
              <a:cs typeface="B Kamran" pitchFamily="2" charset="-78"/>
            </a:endParaRPr>
          </a:p>
          <a:p>
            <a:pPr algn="just"/>
            <a:r>
              <a:rPr lang="fa-IR" sz="2400" b="1" dirty="0" smtClean="0">
                <a:cs typeface="B Kamran" pitchFamily="2" charset="-78"/>
              </a:rPr>
              <a:t>عمده ترین موارد مصرف جینکو بیلوبا در درمان اختلالات وعلائم ناشی از محدوديت گردش خون مغزی (مانندکم شدن حافظه ويا اختلالات ادراکی ، سرگيجه، وزوزگوش ، سردرد ، اضطراب ، افسردگی ، خستگی ) ، اختلالات عروقی محيطی ، زوال عقل ( الزايمر ) است</a:t>
            </a:r>
            <a:r>
              <a:rPr lang="en-US" sz="2400" b="1" dirty="0" smtClean="0">
                <a:cs typeface="B Kamran" pitchFamily="2" charset="-78"/>
              </a:rPr>
              <a:t>. </a:t>
            </a:r>
            <a:endParaRPr lang="fa-IR" sz="2400" b="1" dirty="0" smtClean="0">
              <a:cs typeface="B Kamran" pitchFamily="2" charset="-78"/>
            </a:endParaRPr>
          </a:p>
          <a:p>
            <a:pPr algn="just"/>
            <a:r>
              <a:rPr lang="fa-IR" sz="2400" b="1" dirty="0" smtClean="0">
                <a:cs typeface="B Kamran" pitchFamily="2" charset="-78"/>
              </a:rPr>
              <a:t>اثرات تقویت حافظه و افزایش تمرکز این گیاه ثابت شده است</a:t>
            </a:r>
            <a:r>
              <a:rPr lang="en-US" sz="2400" b="1" dirty="0" smtClean="0">
                <a:cs typeface="B Kamran" pitchFamily="2" charset="-78"/>
              </a:rPr>
              <a:t>. </a:t>
            </a:r>
            <a:endParaRPr lang="fa-IR" sz="2400" b="1" dirty="0" smtClean="0">
              <a:cs typeface="B Kamran" pitchFamily="2" charset="-78"/>
            </a:endParaRPr>
          </a:p>
          <a:p>
            <a:pPr algn="just"/>
            <a:r>
              <a:rPr lang="fa-IR" sz="2400" b="1" u="sng" dirty="0" smtClean="0">
                <a:cs typeface="B Kamran" pitchFamily="2" charset="-78"/>
              </a:rPr>
              <a:t>160</a:t>
            </a:r>
            <a:r>
              <a:rPr lang="fa-IR" sz="2400" b="1" dirty="0" smtClean="0">
                <a:cs typeface="B Kamran" pitchFamily="2" charset="-78"/>
              </a:rPr>
              <a:t> میلیگرم مصرف روزانه عصاره جینکو با 5 میلی گرم دونپزیل روزانه در بیماران مبتلا به زوال عقل برابری می کند</a:t>
            </a:r>
            <a:r>
              <a:rPr lang="en-US" sz="2400" b="1" dirty="0" smtClean="0">
                <a:cs typeface="B Kamran" pitchFamily="2" charset="-78"/>
              </a:rPr>
              <a:t>.</a:t>
            </a:r>
            <a:endParaRPr lang="fa-IR" sz="2000" b="1" dirty="0">
              <a:cs typeface="B Kamran" pitchFamily="2" charset="-78"/>
            </a:endParaRPr>
          </a:p>
        </p:txBody>
      </p:sp>
      <p:pic>
        <p:nvPicPr>
          <p:cNvPr id="2050" name="Picture 2" descr="E:\pic\notchedleaves.jpg"/>
          <p:cNvPicPr>
            <a:picLocks noChangeAspect="1" noChangeArrowheads="1"/>
          </p:cNvPicPr>
          <p:nvPr/>
        </p:nvPicPr>
        <p:blipFill>
          <a:blip r:embed="rId2"/>
          <a:srcRect/>
          <a:stretch>
            <a:fillRect/>
          </a:stretch>
        </p:blipFill>
        <p:spPr bwMode="auto">
          <a:xfrm rot="20805980">
            <a:off x="356842" y="515311"/>
            <a:ext cx="3421058" cy="22664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sz="quarter" idx="1"/>
          </p:nvPr>
        </p:nvSpPr>
        <p:spPr>
          <a:xfrm>
            <a:off x="3714744" y="1447800"/>
            <a:ext cx="4972056" cy="4572000"/>
          </a:xfrm>
        </p:spPr>
        <p:txBody>
          <a:bodyPr>
            <a:normAutofit lnSpcReduction="10000"/>
          </a:bodyPr>
          <a:lstStyle/>
          <a:p>
            <a:r>
              <a:rPr lang="en-US" sz="3600" b="1" dirty="0" smtClean="0">
                <a:cs typeface="B Kamran" pitchFamily="2" charset="-78"/>
              </a:rPr>
              <a:t> </a:t>
            </a:r>
            <a:r>
              <a:rPr lang="en-US" sz="3600" b="1" dirty="0" smtClean="0">
                <a:solidFill>
                  <a:srgbClr val="7030A0"/>
                </a:solidFill>
                <a:cs typeface="B Kamran" pitchFamily="2" charset="-78"/>
              </a:rPr>
              <a:t> </a:t>
            </a:r>
            <a:r>
              <a:rPr lang="fa-IR" sz="3600" b="1" dirty="0" smtClean="0">
                <a:solidFill>
                  <a:srgbClr val="7030A0"/>
                </a:solidFill>
                <a:cs typeface="Far.Arash" pitchFamily="2" charset="-78"/>
              </a:rPr>
              <a:t>مکانیسم اثر</a:t>
            </a:r>
            <a:endParaRPr lang="en-US" sz="2800" b="1" dirty="0" smtClean="0">
              <a:solidFill>
                <a:srgbClr val="7030A0"/>
              </a:solidFill>
              <a:cs typeface="Far.Arash" pitchFamily="2" charset="-78"/>
            </a:endParaRPr>
          </a:p>
          <a:p>
            <a:r>
              <a:rPr lang="fa-IR" sz="2800" b="1" dirty="0" smtClean="0">
                <a:cs typeface="B Kamran" pitchFamily="2" charset="-78"/>
              </a:rPr>
              <a:t>سه فلاونوئيد عمده گياه جینکو بیلوبا عبارتند از کورستين , کامپفرول و ايزورهامتين.</a:t>
            </a:r>
            <a:r>
              <a:rPr lang="en-US" sz="2800" b="1" dirty="0" smtClean="0">
                <a:cs typeface="B Kamran" pitchFamily="2" charset="-78"/>
              </a:rPr>
              <a:t> </a:t>
            </a:r>
            <a:br>
              <a:rPr lang="en-US" sz="2800" b="1" dirty="0" smtClean="0">
                <a:cs typeface="B Kamran" pitchFamily="2" charset="-78"/>
              </a:rPr>
            </a:br>
            <a:r>
              <a:rPr lang="fa-IR" sz="2800" b="1" dirty="0" smtClean="0">
                <a:cs typeface="B Kamran" pitchFamily="2" charset="-78"/>
              </a:rPr>
              <a:t>اثر درمانی آن به علت مهار غیر اختصاصی و برگشت پذیر منو آمینو اکسیداز است که بسیاری از داروهای ضد افسردگی به همین طریق عمل می کنند</a:t>
            </a:r>
            <a:r>
              <a:rPr lang="en-US" sz="2800" b="1" dirty="0" smtClean="0">
                <a:cs typeface="B Kamran" pitchFamily="2" charset="-78"/>
              </a:rPr>
              <a:t>.</a:t>
            </a:r>
            <a:endParaRPr lang="fa-IR" sz="2800" b="1" dirty="0" smtClean="0">
              <a:cs typeface="B Kamran" pitchFamily="2" charset="-78"/>
            </a:endParaRPr>
          </a:p>
          <a:p>
            <a:r>
              <a:rPr lang="en-US" sz="2800" b="1" dirty="0" smtClean="0">
                <a:cs typeface="B Kamran" pitchFamily="2" charset="-78"/>
              </a:rPr>
              <a:t>  </a:t>
            </a:r>
            <a:r>
              <a:rPr lang="en-US" sz="2800" b="1" dirty="0" smtClean="0">
                <a:solidFill>
                  <a:srgbClr val="7030A0"/>
                </a:solidFill>
                <a:cs typeface="B Kamran" pitchFamily="2" charset="-78"/>
              </a:rPr>
              <a:t> </a:t>
            </a:r>
            <a:r>
              <a:rPr lang="fa-IR" sz="3600" b="1" dirty="0" smtClean="0">
                <a:solidFill>
                  <a:srgbClr val="7030A0"/>
                </a:solidFill>
                <a:cs typeface="Far.Arash" pitchFamily="2" charset="-78"/>
              </a:rPr>
              <a:t>عوارض جانبي</a:t>
            </a:r>
            <a:endParaRPr lang="en-US" sz="2800" b="1" dirty="0" smtClean="0">
              <a:solidFill>
                <a:srgbClr val="7030A0"/>
              </a:solidFill>
              <a:cs typeface="Far.Arash" pitchFamily="2" charset="-78"/>
            </a:endParaRPr>
          </a:p>
          <a:p>
            <a:r>
              <a:rPr lang="fa-IR" sz="2800" b="1" dirty="0" smtClean="0">
                <a:cs typeface="B Kamran" pitchFamily="2" charset="-78"/>
              </a:rPr>
              <a:t>خونريزی خود بخودی و سردرد به ندرت مشاهده شده است</a:t>
            </a:r>
            <a:r>
              <a:rPr lang="en-US" sz="2800" b="1" dirty="0" smtClean="0">
                <a:cs typeface="B Kamran" pitchFamily="2" charset="-78"/>
              </a:rPr>
              <a:t>.</a:t>
            </a:r>
            <a:endParaRPr lang="fa-IR" sz="2800" b="1" dirty="0" smtClean="0">
              <a:cs typeface="B Kamran" pitchFamily="2" charset="-78"/>
            </a:endParaRPr>
          </a:p>
          <a:p>
            <a:endParaRPr lang="fa-IR" b="1" dirty="0"/>
          </a:p>
        </p:txBody>
      </p:sp>
      <p:pic>
        <p:nvPicPr>
          <p:cNvPr id="3074" name="Picture 2" descr="E:\pic\Ginkogol-fa1.png"/>
          <p:cNvPicPr>
            <a:picLocks noChangeAspect="1" noChangeArrowheads="1"/>
          </p:cNvPicPr>
          <p:nvPr/>
        </p:nvPicPr>
        <p:blipFill>
          <a:blip r:embed="rId2"/>
          <a:srcRect/>
          <a:stretch>
            <a:fillRect/>
          </a:stretch>
        </p:blipFill>
        <p:spPr bwMode="auto">
          <a:xfrm>
            <a:off x="0" y="1214422"/>
            <a:ext cx="3683000" cy="3683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400">
              <a:cs typeface="B Kamran" pitchFamily="2" charset="-78"/>
            </a:endParaRPr>
          </a:p>
        </p:txBody>
      </p:sp>
      <p:graphicFrame>
        <p:nvGraphicFramePr>
          <p:cNvPr id="4" name="Content Placeholder 3"/>
          <p:cNvGraphicFramePr>
            <a:graphicFrameLocks noGrp="1"/>
          </p:cNvGraphicFramePr>
          <p:nvPr>
            <p:ph sz="quarter" idx="1"/>
          </p:nvPr>
        </p:nvGraphicFramePr>
        <p:xfrm>
          <a:off x="928662" y="214290"/>
          <a:ext cx="7772400" cy="3401568"/>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نام تجاری دارو</a:t>
                      </a:r>
                      <a:endParaRPr lang="en-US" sz="4000"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تولیدکننده [</a:t>
                      </a:r>
                      <a:r>
                        <a:rPr lang="fa-IR" sz="2400" b="1" dirty="0" smtClean="0">
                          <a:solidFill>
                            <a:srgbClr val="333333"/>
                          </a:solidFill>
                          <a:latin typeface="Calibri"/>
                          <a:ea typeface="Times New Roman"/>
                          <a:cs typeface="B Lotus" pitchFamily="2" charset="-78"/>
                        </a:rPr>
                        <a:t>کشور</a:t>
                      </a:r>
                      <a:r>
                        <a:rPr lang="fa-IR" sz="2400" b="1" dirty="0">
                          <a:solidFill>
                            <a:srgbClr val="333333"/>
                          </a:solidFill>
                          <a:latin typeface="Times New Roman"/>
                          <a:ea typeface="Times New Roman"/>
                          <a:cs typeface="B Lotus" pitchFamily="2" charset="-78"/>
                        </a:rPr>
                        <a:t>]</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قرص جینکورا</a:t>
                      </a:r>
                      <a:endParaRPr lang="en-US" sz="40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a:solidFill>
                            <a:srgbClr val="333333"/>
                          </a:solidFill>
                          <a:latin typeface="Calibri"/>
                          <a:ea typeface="Times New Roman"/>
                          <a:cs typeface="B Lotus" pitchFamily="2" charset="-78"/>
                        </a:rPr>
                        <a:t>داروسازی اهورا دارو [ ایران ] </a:t>
                      </a:r>
                      <a:endParaRPr lang="en-US" sz="400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قرص ممورکس</a:t>
                      </a:r>
                      <a:endParaRPr lang="en-US" sz="40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a:solidFill>
                            <a:srgbClr val="284775"/>
                          </a:solidFill>
                          <a:latin typeface="Calibri"/>
                          <a:ea typeface="Times New Roman"/>
                          <a:cs typeface="B Lotus" pitchFamily="2" charset="-78"/>
                        </a:rPr>
                        <a:t>داروسازی ایران داروک [ ایران ] </a:t>
                      </a:r>
                      <a:endParaRPr lang="en-US" sz="400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قرص جینکو تیدی 40 میلی گرم</a:t>
                      </a:r>
                      <a:endParaRPr lang="en-US" sz="40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تولید دارو [ ایران ] </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کپسول </a:t>
                      </a:r>
                      <a:r>
                        <a:rPr lang="fa-IR" sz="2400" dirty="0" smtClean="0">
                          <a:solidFill>
                            <a:srgbClr val="000000"/>
                          </a:solidFill>
                          <a:latin typeface="Calibri"/>
                          <a:ea typeface="Times New Roman"/>
                          <a:cs typeface="B Lotus" pitchFamily="2" charset="-78"/>
                        </a:rPr>
                        <a:t>فیتوتون</a:t>
                      </a:r>
                    </a:p>
                    <a:p>
                      <a:pPr algn="r" rtl="1">
                        <a:lnSpc>
                          <a:spcPct val="115000"/>
                        </a:lnSpc>
                        <a:spcAft>
                          <a:spcPts val="0"/>
                        </a:spcAft>
                      </a:pPr>
                      <a:r>
                        <a:rPr lang="fa-IR" sz="2400" dirty="0" smtClean="0">
                          <a:solidFill>
                            <a:srgbClr val="000000"/>
                          </a:solidFill>
                          <a:latin typeface="Calibri"/>
                          <a:ea typeface="Times New Roman"/>
                          <a:cs typeface="B Tabassom" pitchFamily="2" charset="-78"/>
                        </a:rPr>
                        <a:t>(جین سنگ و جینکو بیلوبا)</a:t>
                      </a:r>
                      <a:endParaRPr lang="en-US" sz="2400" dirty="0" smtClean="0">
                        <a:solidFill>
                          <a:srgbClr val="000000"/>
                        </a:solidFill>
                        <a:latin typeface="Calibri"/>
                        <a:ea typeface="Times New Roman"/>
                        <a:cs typeface="B Tabassom" pitchFamily="2" charset="-78"/>
                      </a:endParaRPr>
                    </a:p>
                  </a:txBody>
                  <a:tcPr marL="38100" marR="38100"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گل دارو [ ایران ] </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a:solidFill>
                            <a:srgbClr val="000000"/>
                          </a:solidFill>
                          <a:latin typeface="Calibri"/>
                          <a:ea typeface="Times New Roman"/>
                          <a:cs typeface="B Lotus" pitchFamily="2" charset="-78"/>
                        </a:rPr>
                        <a:t>قرص جینکوگل</a:t>
                      </a:r>
                      <a:endParaRPr lang="en-US" sz="400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گل دارو [ ایران ] </a:t>
                      </a:r>
                      <a:endParaRPr lang="en-US" sz="4000" dirty="0">
                        <a:latin typeface="Calibri"/>
                        <a:ea typeface="Calibri"/>
                        <a:cs typeface="B Lotus" pitchFamily="2" charset="-78"/>
                      </a:endParaRPr>
                    </a:p>
                  </a:txBody>
                  <a:tcPr marL="38100" marR="38100" marT="38100" marB="38100" anchor="ctr"/>
                </a:tc>
              </a:tr>
            </a:tbl>
          </a:graphicData>
        </a:graphic>
      </p:graphicFrame>
      <p:pic>
        <p:nvPicPr>
          <p:cNvPr id="4098" name="Picture 2" descr="E:\pic\جینکورا.jpg"/>
          <p:cNvPicPr>
            <a:picLocks noChangeAspect="1" noChangeArrowheads="1"/>
          </p:cNvPicPr>
          <p:nvPr/>
        </p:nvPicPr>
        <p:blipFill>
          <a:blip r:embed="rId2"/>
          <a:srcRect/>
          <a:stretch>
            <a:fillRect/>
          </a:stretch>
        </p:blipFill>
        <p:spPr bwMode="auto">
          <a:xfrm>
            <a:off x="3571868" y="3571876"/>
            <a:ext cx="2143140" cy="28612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8662" y="0"/>
            <a:ext cx="7772400" cy="1143000"/>
          </a:xfrm>
        </p:spPr>
        <p:txBody>
          <a:bodyPr>
            <a:normAutofit/>
          </a:bodyPr>
          <a:lstStyle/>
          <a:p>
            <a:pPr algn="ctr"/>
            <a:r>
              <a:rPr lang="fa-IR" dirty="0" smtClean="0">
                <a:solidFill>
                  <a:srgbClr val="FF0000"/>
                </a:solidFill>
                <a:cs typeface="Far.Arash" pitchFamily="2" charset="-78"/>
              </a:rPr>
              <a:t>شیرین بیان </a:t>
            </a:r>
            <a:endParaRPr lang="fa-IR" dirty="0">
              <a:solidFill>
                <a:srgbClr val="FF0000"/>
              </a:solidFill>
              <a:cs typeface="Far.Arash" pitchFamily="2" charset="-78"/>
            </a:endParaRPr>
          </a:p>
        </p:txBody>
      </p:sp>
      <p:sp>
        <p:nvSpPr>
          <p:cNvPr id="3" name="Content Placeholder 2"/>
          <p:cNvSpPr>
            <a:spLocks noGrp="1"/>
          </p:cNvSpPr>
          <p:nvPr>
            <p:ph sz="quarter" idx="1"/>
          </p:nvPr>
        </p:nvSpPr>
        <p:spPr>
          <a:xfrm>
            <a:off x="285720" y="1000108"/>
            <a:ext cx="8501122" cy="5500726"/>
          </a:xfrm>
        </p:spPr>
        <p:txBody>
          <a:bodyPr>
            <a:normAutofit lnSpcReduction="10000"/>
          </a:bodyPr>
          <a:lstStyle/>
          <a:p>
            <a:r>
              <a:rPr lang="fa-IR" sz="2400" dirty="0" smtClean="0">
                <a:cs typeface="B Kamran" pitchFamily="2" charset="-78"/>
              </a:rPr>
              <a:t>نام علمی گیاه:</a:t>
            </a:r>
            <a:r>
              <a:rPr lang="en-US" sz="2400" dirty="0" err="1" smtClean="0">
                <a:cs typeface="B Kamran" pitchFamily="2" charset="-78"/>
              </a:rPr>
              <a:t>Glycyrrhiza</a:t>
            </a:r>
            <a:r>
              <a:rPr lang="en-US" sz="2400" dirty="0" smtClean="0">
                <a:cs typeface="B Kamran" pitchFamily="2" charset="-78"/>
              </a:rPr>
              <a:t> </a:t>
            </a:r>
            <a:r>
              <a:rPr lang="en-US" sz="2400" dirty="0" err="1" smtClean="0">
                <a:cs typeface="B Kamran" pitchFamily="2" charset="-78"/>
              </a:rPr>
              <a:t>glabra</a:t>
            </a:r>
            <a:r>
              <a:rPr lang="en-US" sz="2400" dirty="0" smtClean="0">
                <a:cs typeface="B Kamran" pitchFamily="2" charset="-78"/>
              </a:rPr>
              <a:t> </a:t>
            </a:r>
            <a:br>
              <a:rPr lang="en-US" sz="2400" dirty="0" smtClean="0">
                <a:cs typeface="B Kamran" pitchFamily="2" charset="-78"/>
              </a:rPr>
            </a:br>
            <a:r>
              <a:rPr lang="fa-IR" sz="2400" dirty="0" smtClean="0">
                <a:cs typeface="B Kamran" pitchFamily="2" charset="-78"/>
              </a:rPr>
              <a:t>نام انگلیسی گیاه:</a:t>
            </a:r>
            <a:r>
              <a:rPr lang="en-US" sz="2400" dirty="0" smtClean="0">
                <a:cs typeface="B Kamran" pitchFamily="2" charset="-78"/>
              </a:rPr>
              <a:t> Licorice </a:t>
            </a:r>
            <a:br>
              <a:rPr lang="en-US" sz="2400" dirty="0" smtClean="0">
                <a:cs typeface="B Kamran" pitchFamily="2" charset="-78"/>
              </a:rPr>
            </a:br>
            <a:r>
              <a:rPr lang="fa-IR" sz="2400" dirty="0" smtClean="0">
                <a:cs typeface="B Kamran" pitchFamily="2" charset="-78"/>
              </a:rPr>
              <a:t>بخش موارد استفاده شیرین بیان: </a:t>
            </a:r>
            <a:r>
              <a:rPr lang="fa-IR" sz="3500" u="sng" dirty="0" smtClean="0">
                <a:solidFill>
                  <a:srgbClr val="7030A0"/>
                </a:solidFill>
                <a:cs typeface="Far.Arash" pitchFamily="2" charset="-78"/>
              </a:rPr>
              <a:t>ریشه</a:t>
            </a:r>
            <a:r>
              <a:rPr lang="en-US" sz="3500" u="sng" dirty="0" smtClean="0">
                <a:solidFill>
                  <a:srgbClr val="7030A0"/>
                </a:solidFill>
                <a:cs typeface="Far.Arash" pitchFamily="2" charset="-78"/>
              </a:rPr>
              <a:t> </a:t>
            </a:r>
            <a:r>
              <a:rPr lang="en-US" sz="2400" dirty="0" smtClean="0">
                <a:cs typeface="B Kamran" pitchFamily="2" charset="-78"/>
              </a:rPr>
              <a:t/>
            </a:r>
            <a:br>
              <a:rPr lang="en-US" sz="2400" dirty="0" smtClean="0">
                <a:cs typeface="B Kamran" pitchFamily="2" charset="-78"/>
              </a:rPr>
            </a:br>
            <a:endParaRPr lang="fa-IR" sz="2400" dirty="0" smtClean="0">
              <a:cs typeface="B Kamran" pitchFamily="2" charset="-78"/>
            </a:endParaRPr>
          </a:p>
          <a:p>
            <a:endParaRPr lang="fa-IR" sz="2400" dirty="0" smtClean="0">
              <a:cs typeface="B Kamran" pitchFamily="2" charset="-78"/>
            </a:endParaRPr>
          </a:p>
          <a:p>
            <a:pPr algn="just"/>
            <a:r>
              <a:rPr lang="fa-IR" sz="3000" dirty="0" smtClean="0">
                <a:cs typeface="B Kamran" pitchFamily="2" charset="-78"/>
              </a:rPr>
              <a:t>ریشه شیرین بیان دارای گلوکز و ساکاروز، آسپارژین، رزین، کومارینها، اسیدهای هیدروکسی سینامیک می باشد. ولی مهمترین ماده موجود در آن گلیسیریزیک اسید است در صورت خالص سازی کریستال های سفید دارد. در آب سرد کم حل می شود ولی در آب گرم محلول است. 50 الی 60 برابر شیرین تر از ساکاروز می باشد به همین دلیل طعم شیرین مایل به تلخ ایجاد می کند</a:t>
            </a:r>
            <a:r>
              <a:rPr lang="en-US" sz="3000" dirty="0" smtClean="0">
                <a:cs typeface="B Kamran" pitchFamily="2" charset="-78"/>
              </a:rPr>
              <a:t>. </a:t>
            </a:r>
            <a:endParaRPr lang="fa-IR" sz="3000" dirty="0" smtClean="0">
              <a:cs typeface="B Kamran" pitchFamily="2" charset="-78"/>
            </a:endParaRPr>
          </a:p>
          <a:p>
            <a:pPr algn="just"/>
            <a:r>
              <a:rPr lang="fa-IR" sz="3000" dirty="0" smtClean="0">
                <a:cs typeface="B Kamran" pitchFamily="2" charset="-78"/>
              </a:rPr>
              <a:t>از شیرین بیان در درمان التهاب و زخم معده، به عنوان خلط آور، ضد التهاب، طعم دهنده و شیرین کننده استفاده می شود</a:t>
            </a:r>
            <a:r>
              <a:rPr lang="en-US" sz="3000" dirty="0" smtClean="0">
                <a:cs typeface="B Kamran" pitchFamily="2" charset="-78"/>
              </a:rPr>
              <a:t>.</a:t>
            </a:r>
            <a:endParaRPr lang="en-US" sz="2400" dirty="0" smtClean="0">
              <a:cs typeface="B Kamran" pitchFamily="2" charset="-78"/>
            </a:endParaRPr>
          </a:p>
        </p:txBody>
      </p:sp>
      <p:pic>
        <p:nvPicPr>
          <p:cNvPr id="9" name="Picture 5" descr="E:\pic\شیرین بیان.jpg 1.JPG"/>
          <p:cNvPicPr>
            <a:picLocks noChangeAspect="1" noChangeArrowheads="1"/>
          </p:cNvPicPr>
          <p:nvPr/>
        </p:nvPicPr>
        <p:blipFill>
          <a:blip r:embed="rId2" cstate="print"/>
          <a:srcRect/>
          <a:stretch>
            <a:fillRect/>
          </a:stretch>
        </p:blipFill>
        <p:spPr bwMode="auto">
          <a:xfrm>
            <a:off x="357158" y="357166"/>
            <a:ext cx="3345654" cy="2509240"/>
          </a:xfrm>
          <a:prstGeom prst="rect">
            <a:avLst/>
          </a:prstGeom>
          <a:ln>
            <a:noFill/>
          </a:ln>
          <a:effectLst>
            <a:softEdge rad="112500"/>
          </a:effectLst>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857224" y="428604"/>
            <a:ext cx="7772400" cy="4572000"/>
          </a:xfrm>
        </p:spPr>
        <p:txBody>
          <a:bodyPr/>
          <a:lstStyle/>
          <a:p>
            <a:r>
              <a:rPr lang="en-US" sz="2000" dirty="0" smtClean="0">
                <a:cs typeface="B Kamran" pitchFamily="2" charset="-78"/>
              </a:rPr>
              <a:t>   </a:t>
            </a:r>
            <a:r>
              <a:rPr lang="fa-IR" dirty="0" smtClean="0">
                <a:solidFill>
                  <a:srgbClr val="7030A0"/>
                </a:solidFill>
                <a:cs typeface="Far.Arash" pitchFamily="2" charset="-78"/>
              </a:rPr>
              <a:t>عوارض جانبي</a:t>
            </a:r>
            <a:endParaRPr lang="en-US" sz="2000" dirty="0" smtClean="0">
              <a:solidFill>
                <a:srgbClr val="7030A0"/>
              </a:solidFill>
              <a:cs typeface="Far.Arash" pitchFamily="2" charset="-78"/>
            </a:endParaRPr>
          </a:p>
          <a:p>
            <a:r>
              <a:rPr lang="fa-IR" sz="2800" b="1" dirty="0" smtClean="0">
                <a:cs typeface="B Kamran" pitchFamily="2" charset="-78"/>
              </a:rPr>
              <a:t>احتباس آب و نمک و در نتیجه مصرف مقادیر زیاد شیرین بیان باعث افزایش فشارخون عروقی و کاهش ادرار از عوارض آن است. لذا در بیماران با اختلالات قلبی عروقی و مبتلایان به فشارخون باید با احتیاط مصرف شود</a:t>
            </a:r>
            <a:r>
              <a:rPr lang="en-US" sz="2800" b="1" dirty="0" smtClean="0">
                <a:cs typeface="B Kamran" pitchFamily="2" charset="-78"/>
              </a:rPr>
              <a:t>.</a:t>
            </a:r>
          </a:p>
          <a:p>
            <a:endParaRPr lang="fa-IR" dirty="0"/>
          </a:p>
        </p:txBody>
      </p:sp>
      <p:pic>
        <p:nvPicPr>
          <p:cNvPr id="6147" name="Picture 3" descr="E:\pic\شیرین بیان.jpg"/>
          <p:cNvPicPr>
            <a:picLocks noChangeAspect="1" noChangeArrowheads="1"/>
          </p:cNvPicPr>
          <p:nvPr/>
        </p:nvPicPr>
        <p:blipFill>
          <a:blip r:embed="rId2"/>
          <a:srcRect/>
          <a:stretch>
            <a:fillRect/>
          </a:stretch>
        </p:blipFill>
        <p:spPr bwMode="auto">
          <a:xfrm>
            <a:off x="2214546" y="2285992"/>
            <a:ext cx="4632325" cy="34480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giahessence.com/wp-content/uploads/2014/01/Phytocin.jpg"/>
          <p:cNvPicPr>
            <a:picLocks noChangeAspect="1" noChangeArrowheads="1"/>
          </p:cNvPicPr>
          <p:nvPr/>
        </p:nvPicPr>
        <p:blipFill>
          <a:blip r:embed="rId2" cstate="print"/>
          <a:srcRect/>
          <a:stretch>
            <a:fillRect/>
          </a:stretch>
        </p:blipFill>
        <p:spPr bwMode="auto">
          <a:xfrm>
            <a:off x="285720" y="2428844"/>
            <a:ext cx="3210191" cy="4214866"/>
          </a:xfrm>
          <a:prstGeom prst="rect">
            <a:avLst/>
          </a:prstGeom>
          <a:noFill/>
        </p:spPr>
      </p:pic>
      <p:pic>
        <p:nvPicPr>
          <p:cNvPr id="2052" name="Picture 4" descr="http://www.goldaru-co.com/images/products/coldrab-fa.png"/>
          <p:cNvPicPr>
            <a:picLocks noChangeAspect="1" noChangeArrowheads="1"/>
          </p:cNvPicPr>
          <p:nvPr/>
        </p:nvPicPr>
        <p:blipFill>
          <a:blip r:embed="rId3" cstate="print"/>
          <a:srcRect t="33333"/>
          <a:stretch>
            <a:fillRect/>
          </a:stretch>
        </p:blipFill>
        <p:spPr bwMode="auto">
          <a:xfrm>
            <a:off x="5072066" y="-285776"/>
            <a:ext cx="3429023" cy="2286016"/>
          </a:xfrm>
          <a:prstGeom prst="rect">
            <a:avLst/>
          </a:prstGeom>
          <a:noFill/>
        </p:spPr>
      </p:pic>
      <p:pic>
        <p:nvPicPr>
          <p:cNvPr id="2054" name="Picture 6" descr="http://www.goldaru-co.com/images/products/bebefa.png"/>
          <p:cNvPicPr>
            <a:picLocks noChangeAspect="1" noChangeArrowheads="1"/>
          </p:cNvPicPr>
          <p:nvPr/>
        </p:nvPicPr>
        <p:blipFill>
          <a:blip r:embed="rId4" cstate="print"/>
          <a:srcRect/>
          <a:stretch>
            <a:fillRect/>
          </a:stretch>
        </p:blipFill>
        <p:spPr bwMode="auto">
          <a:xfrm>
            <a:off x="3929058" y="4429132"/>
            <a:ext cx="3071834" cy="2714644"/>
          </a:xfrm>
          <a:prstGeom prst="rect">
            <a:avLst/>
          </a:prstGeom>
          <a:noFill/>
        </p:spPr>
      </p:pic>
      <p:pic>
        <p:nvPicPr>
          <p:cNvPr id="7" name="Picture 4" descr="H:\jelodarian\teknesian daruE\محلول-بخور-اکالیپتوس.jpg"/>
          <p:cNvPicPr>
            <a:picLocks noChangeAspect="1" noChangeArrowheads="1"/>
          </p:cNvPicPr>
          <p:nvPr/>
        </p:nvPicPr>
        <p:blipFill>
          <a:blip r:embed="rId5" cstate="print"/>
          <a:srcRect l="20001" r="11427"/>
          <a:stretch>
            <a:fillRect/>
          </a:stretch>
        </p:blipFill>
        <p:spPr bwMode="auto">
          <a:xfrm>
            <a:off x="7143768" y="1714488"/>
            <a:ext cx="1714512" cy="26727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3" descr="H:\jelodarian\teknesian daruE\obliqua8.jpg"/>
          <p:cNvPicPr>
            <a:picLocks noChangeAspect="1" noChangeArrowheads="1"/>
          </p:cNvPicPr>
          <p:nvPr/>
        </p:nvPicPr>
        <p:blipFill>
          <a:blip r:embed="rId6" cstate="print"/>
          <a:srcRect/>
          <a:stretch>
            <a:fillRect/>
          </a:stretch>
        </p:blipFill>
        <p:spPr bwMode="auto">
          <a:xfrm>
            <a:off x="4429124" y="2786058"/>
            <a:ext cx="2644186" cy="175894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2" descr="H:\jelodarian\teknesian daruE\index.php.jpeg"/>
          <p:cNvPicPr>
            <a:picLocks noChangeAspect="1" noChangeArrowheads="1"/>
          </p:cNvPicPr>
          <p:nvPr/>
        </p:nvPicPr>
        <p:blipFill>
          <a:blip r:embed="rId7" cstate="print"/>
          <a:srcRect/>
          <a:stretch>
            <a:fillRect/>
          </a:stretch>
        </p:blipFill>
        <p:spPr bwMode="auto">
          <a:xfrm>
            <a:off x="2428860" y="214290"/>
            <a:ext cx="1981200" cy="26384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1"/>
          </p:nvPr>
        </p:nvGraphicFramePr>
        <p:xfrm>
          <a:off x="928662" y="214290"/>
          <a:ext cx="7772400" cy="3605784"/>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نام تجاری دارو</a:t>
                      </a:r>
                      <a:endParaRPr lang="en-US" sz="4000"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تولیدکننده [</a:t>
                      </a:r>
                      <a:r>
                        <a:rPr lang="fa-IR" sz="2400" b="1" dirty="0" smtClean="0">
                          <a:solidFill>
                            <a:srgbClr val="333333"/>
                          </a:solidFill>
                          <a:latin typeface="Calibri"/>
                          <a:ea typeface="Times New Roman"/>
                          <a:cs typeface="B Lotus" pitchFamily="2" charset="-78"/>
                        </a:rPr>
                        <a:t>کشور</a:t>
                      </a:r>
                      <a:r>
                        <a:rPr lang="fa-IR" sz="2400" b="1" dirty="0">
                          <a:solidFill>
                            <a:srgbClr val="333333"/>
                          </a:solidFill>
                          <a:latin typeface="Times New Roman"/>
                          <a:ea typeface="Times New Roman"/>
                          <a:cs typeface="B Lotus" pitchFamily="2" charset="-78"/>
                        </a:rPr>
                        <a:t>]</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مخاط چسب آفتوژل</a:t>
                      </a:r>
                      <a:endParaRPr lang="en-US" sz="40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a:solidFill>
                            <a:srgbClr val="333333"/>
                          </a:solidFill>
                          <a:latin typeface="Calibri"/>
                          <a:ea typeface="Times New Roman"/>
                          <a:cs typeface="B Lotus" pitchFamily="2" charset="-78"/>
                        </a:rPr>
                        <a:t>داروسازی اکسیر دانش آسیا [ ایران ] </a:t>
                      </a:r>
                      <a:endParaRPr lang="en-US" sz="400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قرص د-رگلیس</a:t>
                      </a:r>
                      <a:endParaRPr lang="en-US" sz="40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ایران داروک [ ایران ] </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قرص مکیدنی </a:t>
                      </a:r>
                      <a:r>
                        <a:rPr lang="fa-IR" sz="2400" dirty="0" smtClean="0">
                          <a:solidFill>
                            <a:srgbClr val="000000"/>
                          </a:solidFill>
                          <a:latin typeface="Calibri"/>
                          <a:ea typeface="Times New Roman"/>
                          <a:cs typeface="B Lotus" pitchFamily="2" charset="-78"/>
                        </a:rPr>
                        <a:t>لیکوفار</a:t>
                      </a:r>
                      <a:endParaRPr lang="en-US" sz="2400" dirty="0" smtClean="0">
                        <a:solidFill>
                          <a:srgbClr val="000000"/>
                        </a:solidFill>
                        <a:latin typeface="Calibri"/>
                        <a:ea typeface="Times New Roman"/>
                        <a:cs typeface="B Lotus" pitchFamily="2" charset="-78"/>
                      </a:endParaRPr>
                    </a:p>
                    <a:p>
                      <a:pPr algn="r" rtl="1">
                        <a:lnSpc>
                          <a:spcPct val="115000"/>
                        </a:lnSpc>
                        <a:spcAft>
                          <a:spcPts val="0"/>
                        </a:spcAft>
                      </a:pPr>
                      <a:r>
                        <a:rPr lang="fa-IR" sz="2400" dirty="0" smtClean="0">
                          <a:solidFill>
                            <a:srgbClr val="000000"/>
                          </a:solidFill>
                          <a:latin typeface="Calibri"/>
                          <a:ea typeface="Calibri"/>
                          <a:cs typeface="B Tabassom" pitchFamily="2" charset="-78"/>
                        </a:rPr>
                        <a:t>(</a:t>
                      </a:r>
                      <a:r>
                        <a:rPr lang="fa-IR" sz="2000" dirty="0" smtClean="0">
                          <a:cs typeface="B Tabassom" pitchFamily="2" charset="-78"/>
                        </a:rPr>
                        <a:t>شيرين بيان، اسانس اوكاليپتوس، تنطور كاپسيكوم)</a:t>
                      </a:r>
                      <a:endParaRPr lang="en-US" sz="2000" dirty="0">
                        <a:latin typeface="Calibri"/>
                        <a:ea typeface="Calibri"/>
                        <a:cs typeface="B Tabassom"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گل دارو [ ایران ] </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قرص روکشدار </a:t>
                      </a:r>
                      <a:r>
                        <a:rPr lang="fa-IR" sz="2400" dirty="0" smtClean="0">
                          <a:solidFill>
                            <a:srgbClr val="000000"/>
                          </a:solidFill>
                          <a:latin typeface="Calibri"/>
                          <a:ea typeface="Times New Roman"/>
                          <a:cs typeface="B Lotus" pitchFamily="2" charset="-78"/>
                        </a:rPr>
                        <a:t>گاسترین</a:t>
                      </a:r>
                    </a:p>
                    <a:p>
                      <a:pPr algn="r" rtl="1">
                        <a:lnSpc>
                          <a:spcPct val="115000"/>
                        </a:lnSpc>
                        <a:spcAft>
                          <a:spcPts val="0"/>
                        </a:spcAft>
                      </a:pPr>
                      <a:r>
                        <a:rPr lang="fa-IR" sz="2000" dirty="0" smtClean="0">
                          <a:cs typeface="B Tabassom" pitchFamily="2" charset="-78"/>
                        </a:rPr>
                        <a:t>(ريشه شيرين بيان-سرشاخه های گلدار بومادران -گلهای بابونه شيرازی)</a:t>
                      </a:r>
                      <a:endParaRPr lang="en-US" sz="2000" dirty="0">
                        <a:latin typeface="Calibri"/>
                        <a:ea typeface="Calibri"/>
                        <a:cs typeface="B Tabassom" pitchFamily="2" charset="-78"/>
                      </a:endParaRPr>
                    </a:p>
                  </a:txBody>
                  <a:tcPr marL="38100" marR="38100"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گل دارو [ ایران ] </a:t>
                      </a:r>
                      <a:endParaRPr lang="en-US" sz="4000" dirty="0">
                        <a:latin typeface="Calibri"/>
                        <a:ea typeface="Calibri"/>
                        <a:cs typeface="B Lotus" pitchFamily="2" charset="-78"/>
                      </a:endParaRPr>
                    </a:p>
                  </a:txBody>
                  <a:tcPr marL="38100" marR="38100" marT="38100" marB="38100" anchor="ctr"/>
                </a:tc>
              </a:tr>
            </a:tbl>
          </a:graphicData>
        </a:graphic>
      </p:graphicFrame>
      <p:pic>
        <p:nvPicPr>
          <p:cNvPr id="7170" name="Picture 2" descr="E:\pic\Gasterin-fa.png"/>
          <p:cNvPicPr>
            <a:picLocks noChangeAspect="1" noChangeArrowheads="1"/>
          </p:cNvPicPr>
          <p:nvPr/>
        </p:nvPicPr>
        <p:blipFill>
          <a:blip r:embed="rId2"/>
          <a:srcRect/>
          <a:stretch>
            <a:fillRect/>
          </a:stretch>
        </p:blipFill>
        <p:spPr bwMode="auto">
          <a:xfrm>
            <a:off x="3357554" y="3714752"/>
            <a:ext cx="2762250" cy="2762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dirty="0" smtClean="0">
                <a:solidFill>
                  <a:srgbClr val="FF0000"/>
                </a:solidFill>
                <a:cs typeface="Far.Arash" pitchFamily="2" charset="-78"/>
              </a:rPr>
              <a:t>گیاه رازک </a:t>
            </a:r>
            <a:endParaRPr lang="fa-IR" dirty="0">
              <a:solidFill>
                <a:srgbClr val="FF0000"/>
              </a:solidFill>
              <a:cs typeface="Far.Arash" pitchFamily="2" charset="-78"/>
            </a:endParaRPr>
          </a:p>
        </p:txBody>
      </p:sp>
      <p:sp>
        <p:nvSpPr>
          <p:cNvPr id="3" name="Content Placeholder 2"/>
          <p:cNvSpPr>
            <a:spLocks noGrp="1"/>
          </p:cNvSpPr>
          <p:nvPr>
            <p:ph sz="quarter" idx="1"/>
          </p:nvPr>
        </p:nvSpPr>
        <p:spPr/>
        <p:txBody>
          <a:bodyPr/>
          <a:lstStyle/>
          <a:p>
            <a:r>
              <a:rPr lang="en-US" sz="2400" dirty="0" smtClean="0">
                <a:cs typeface="B Kamran" pitchFamily="2" charset="-78"/>
              </a:rPr>
              <a:t/>
            </a:r>
            <a:br>
              <a:rPr lang="en-US" sz="2400" dirty="0" smtClean="0">
                <a:cs typeface="B Kamran" pitchFamily="2" charset="-78"/>
              </a:rPr>
            </a:br>
            <a:r>
              <a:rPr lang="fa-IR" sz="2800" b="1" dirty="0" smtClean="0">
                <a:cs typeface="B Kamran" pitchFamily="2" charset="-78"/>
              </a:rPr>
              <a:t>نام علمی گیاه: </a:t>
            </a:r>
            <a:r>
              <a:rPr lang="en-US" sz="2800" b="1" dirty="0" err="1" smtClean="0">
                <a:cs typeface="B Kamran" pitchFamily="2" charset="-78"/>
              </a:rPr>
              <a:t>Humulus</a:t>
            </a:r>
            <a:r>
              <a:rPr lang="en-US" sz="2800" b="1" dirty="0" smtClean="0">
                <a:cs typeface="B Kamran" pitchFamily="2" charset="-78"/>
              </a:rPr>
              <a:t> </a:t>
            </a:r>
            <a:r>
              <a:rPr lang="en-US" sz="2800" b="1" dirty="0" err="1" smtClean="0">
                <a:cs typeface="B Kamran" pitchFamily="2" charset="-78"/>
              </a:rPr>
              <a:t>lupulus</a:t>
            </a:r>
            <a:r>
              <a:rPr lang="en-US" sz="2800" b="1" dirty="0" smtClean="0">
                <a:cs typeface="B Kamran" pitchFamily="2" charset="-78"/>
              </a:rPr>
              <a:t> </a:t>
            </a:r>
            <a:br>
              <a:rPr lang="en-US" sz="2800" b="1" dirty="0" smtClean="0">
                <a:cs typeface="B Kamran" pitchFamily="2" charset="-78"/>
              </a:rPr>
            </a:br>
            <a:r>
              <a:rPr lang="en-US" sz="2800" b="1" dirty="0" smtClean="0">
                <a:cs typeface="B Kamran" pitchFamily="2" charset="-78"/>
              </a:rPr>
              <a:t/>
            </a:r>
            <a:br>
              <a:rPr lang="en-US" sz="2800" b="1" dirty="0" smtClean="0">
                <a:cs typeface="B Kamran" pitchFamily="2" charset="-78"/>
              </a:rPr>
            </a:br>
            <a:r>
              <a:rPr lang="fa-IR" sz="2800" b="1" dirty="0" smtClean="0">
                <a:cs typeface="B Kamran" pitchFamily="2" charset="-78"/>
              </a:rPr>
              <a:t>آرامبخش، خواب آور، نشاط آور و اشتها آور، مؤثر در درمان سوء هاضمه، کولیت و سندرم روده تحریک پذیر</a:t>
            </a:r>
            <a:r>
              <a:rPr lang="en-US" sz="2400" dirty="0" smtClean="0">
                <a:cs typeface="B Kamran" pitchFamily="2" charset="-78"/>
              </a:rPr>
              <a:t/>
            </a:r>
            <a:br>
              <a:rPr lang="en-US" sz="2400" dirty="0" smtClean="0">
                <a:cs typeface="B Kamran" pitchFamily="2" charset="-78"/>
              </a:rPr>
            </a:br>
            <a:r>
              <a:rPr lang="en-US" sz="2400" dirty="0" smtClean="0">
                <a:cs typeface="B Kamran" pitchFamily="2" charset="-78"/>
              </a:rPr>
              <a:t/>
            </a:r>
            <a:br>
              <a:rPr lang="en-US" sz="2400" dirty="0" smtClean="0">
                <a:cs typeface="B Kamran" pitchFamily="2" charset="-78"/>
              </a:rPr>
            </a:br>
            <a:endParaRPr lang="fa-IR" sz="2400" dirty="0">
              <a:cs typeface="B Kamran" pitchFamily="2" charset="-78"/>
            </a:endParaRPr>
          </a:p>
        </p:txBody>
      </p:sp>
      <p:graphicFrame>
        <p:nvGraphicFramePr>
          <p:cNvPr id="4" name="Table 3"/>
          <p:cNvGraphicFramePr>
            <a:graphicFrameLocks noGrp="1"/>
          </p:cNvGraphicFramePr>
          <p:nvPr/>
        </p:nvGraphicFramePr>
        <p:xfrm>
          <a:off x="214282" y="3929066"/>
          <a:ext cx="5238712" cy="1280160"/>
        </p:xfrm>
        <a:graphic>
          <a:graphicData uri="http://schemas.openxmlformats.org/drawingml/2006/table">
            <a:tbl>
              <a:tblPr rtl="1" firstRow="1" bandRow="1">
                <a:tableStyleId>{5C22544A-7EE6-4342-B048-85BDC9FD1C3A}</a:tableStyleId>
              </a:tblPr>
              <a:tblGrid>
                <a:gridCol w="2619356"/>
                <a:gridCol w="2619356"/>
              </a:tblGrid>
              <a:tr h="212406">
                <a:tc>
                  <a:txBody>
                    <a:bodyPr/>
                    <a:lstStyle/>
                    <a:p>
                      <a:pPr algn="ctr" rtl="1">
                        <a:lnSpc>
                          <a:spcPct val="115000"/>
                        </a:lnSpc>
                        <a:spcAft>
                          <a:spcPts val="0"/>
                        </a:spcAft>
                      </a:pPr>
                      <a:r>
                        <a:rPr lang="fa-IR" sz="2000" b="1" dirty="0">
                          <a:solidFill>
                            <a:srgbClr val="333333"/>
                          </a:solidFill>
                          <a:latin typeface="Calibri"/>
                          <a:ea typeface="Times New Roman"/>
                          <a:cs typeface="B Lotus" pitchFamily="2" charset="-78"/>
                        </a:rPr>
                        <a:t>نام تجاری دارو</a:t>
                      </a:r>
                      <a:endParaRPr lang="en-US" sz="3600" b="1"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000" b="1" dirty="0">
                          <a:solidFill>
                            <a:srgbClr val="333333"/>
                          </a:solidFill>
                          <a:latin typeface="Calibri"/>
                          <a:ea typeface="Times New Roman"/>
                          <a:cs typeface="B Lotus" pitchFamily="2" charset="-78"/>
                        </a:rPr>
                        <a:t>تولیدکننده [</a:t>
                      </a:r>
                      <a:r>
                        <a:rPr lang="fa-IR" sz="2000" b="1" dirty="0" smtClean="0">
                          <a:solidFill>
                            <a:srgbClr val="333333"/>
                          </a:solidFill>
                          <a:latin typeface="Calibri"/>
                          <a:ea typeface="Times New Roman"/>
                          <a:cs typeface="B Lotus" pitchFamily="2" charset="-78"/>
                        </a:rPr>
                        <a:t>کشور</a:t>
                      </a:r>
                      <a:r>
                        <a:rPr lang="fa-IR" sz="2000" b="1" dirty="0">
                          <a:solidFill>
                            <a:srgbClr val="333333"/>
                          </a:solidFill>
                          <a:latin typeface="Times New Roman"/>
                          <a:ea typeface="Times New Roman"/>
                          <a:cs typeface="B Lotus" pitchFamily="2" charset="-78"/>
                        </a:rPr>
                        <a:t>]</a:t>
                      </a:r>
                      <a:endParaRPr lang="en-US" sz="3600" b="1"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000" b="1" dirty="0">
                          <a:solidFill>
                            <a:srgbClr val="000000"/>
                          </a:solidFill>
                          <a:latin typeface="Calibri"/>
                          <a:ea typeface="Times New Roman"/>
                          <a:cs typeface="B Lotus" pitchFamily="2" charset="-78"/>
                        </a:rPr>
                        <a:t>قطره رازک</a:t>
                      </a:r>
                      <a:endParaRPr lang="en-US" sz="3600" b="1"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000" b="1" dirty="0">
                          <a:solidFill>
                            <a:srgbClr val="333333"/>
                          </a:solidFill>
                          <a:latin typeface="Calibri"/>
                          <a:ea typeface="Times New Roman"/>
                          <a:cs typeface="B Lotus" pitchFamily="2" charset="-78"/>
                        </a:rPr>
                        <a:t>داروسازی گیاه </a:t>
                      </a:r>
                      <a:r>
                        <a:rPr lang="fa-IR" sz="2000" b="1" dirty="0" smtClean="0">
                          <a:solidFill>
                            <a:srgbClr val="333333"/>
                          </a:solidFill>
                          <a:latin typeface="Calibri"/>
                          <a:ea typeface="Times New Roman"/>
                          <a:cs typeface="B Lotus" pitchFamily="2" charset="-78"/>
                        </a:rPr>
                        <a:t>اسانس</a:t>
                      </a:r>
                      <a:endParaRPr lang="en-US" sz="3600" b="1"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000" b="1" dirty="0">
                          <a:solidFill>
                            <a:srgbClr val="000000"/>
                          </a:solidFill>
                          <a:latin typeface="Calibri"/>
                          <a:ea typeface="Times New Roman"/>
                          <a:cs typeface="B Lotus" pitchFamily="2" charset="-78"/>
                        </a:rPr>
                        <a:t>قرص رازک</a:t>
                      </a:r>
                      <a:endParaRPr lang="en-US" sz="3600" b="1"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000" b="1" dirty="0">
                          <a:solidFill>
                            <a:srgbClr val="284775"/>
                          </a:solidFill>
                          <a:latin typeface="Calibri"/>
                          <a:ea typeface="Times New Roman"/>
                          <a:cs typeface="B Lotus" pitchFamily="2" charset="-78"/>
                        </a:rPr>
                        <a:t>داروسازی گیاه اسانس </a:t>
                      </a:r>
                      <a:endParaRPr lang="en-US" sz="3600" b="1" dirty="0">
                        <a:latin typeface="Calibri"/>
                        <a:ea typeface="Calibri"/>
                        <a:cs typeface="B Lotus" pitchFamily="2" charset="-78"/>
                      </a:endParaRPr>
                    </a:p>
                  </a:txBody>
                  <a:tcPr marL="38100" marR="38100" marT="38100" marB="38100" anchor="ctr"/>
                </a:tc>
              </a:tr>
            </a:tbl>
          </a:graphicData>
        </a:graphic>
      </p:graphicFrame>
      <p:pic>
        <p:nvPicPr>
          <p:cNvPr id="8194" name="Picture 2" descr="E:\pic\رازک.jpg"/>
          <p:cNvPicPr>
            <a:picLocks noChangeAspect="1" noChangeArrowheads="1"/>
          </p:cNvPicPr>
          <p:nvPr/>
        </p:nvPicPr>
        <p:blipFill>
          <a:blip r:embed="rId2"/>
          <a:srcRect/>
          <a:stretch>
            <a:fillRect/>
          </a:stretch>
        </p:blipFill>
        <p:spPr bwMode="auto">
          <a:xfrm>
            <a:off x="285720" y="214290"/>
            <a:ext cx="2095249" cy="2500330"/>
          </a:xfrm>
          <a:prstGeom prst="rect">
            <a:avLst/>
          </a:prstGeom>
          <a:noFill/>
        </p:spPr>
      </p:pic>
      <p:pic>
        <p:nvPicPr>
          <p:cNvPr id="8195" name="Picture 3" descr="E:\pic\رازک 1.jpg"/>
          <p:cNvPicPr>
            <a:picLocks noChangeAspect="1" noChangeArrowheads="1"/>
          </p:cNvPicPr>
          <p:nvPr/>
        </p:nvPicPr>
        <p:blipFill>
          <a:blip r:embed="rId3"/>
          <a:srcRect/>
          <a:stretch>
            <a:fillRect/>
          </a:stretch>
        </p:blipFill>
        <p:spPr bwMode="auto">
          <a:xfrm>
            <a:off x="5572132" y="3643314"/>
            <a:ext cx="3333752" cy="2500314"/>
          </a:xfrm>
          <a:prstGeom prst="rect">
            <a:avLst/>
          </a:prstGeom>
          <a:noFill/>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1462"/>
            <a:ext cx="7772400" cy="1143000"/>
          </a:xfrm>
        </p:spPr>
        <p:txBody>
          <a:bodyPr>
            <a:normAutofit/>
          </a:bodyPr>
          <a:lstStyle/>
          <a:p>
            <a:pPr algn="ctr"/>
            <a:r>
              <a:rPr lang="fa-IR" sz="3600" dirty="0" smtClean="0">
                <a:solidFill>
                  <a:srgbClr val="FF0000"/>
                </a:solidFill>
                <a:cs typeface="Far.Arash" pitchFamily="2" charset="-78"/>
              </a:rPr>
              <a:t>بلاک کوهش </a:t>
            </a:r>
            <a:endParaRPr lang="fa-IR" sz="3600" dirty="0">
              <a:solidFill>
                <a:srgbClr val="FF0000"/>
              </a:solidFill>
              <a:cs typeface="Far.Arash" pitchFamily="2" charset="-78"/>
            </a:endParaRPr>
          </a:p>
        </p:txBody>
      </p:sp>
      <p:sp>
        <p:nvSpPr>
          <p:cNvPr id="3" name="Content Placeholder 2"/>
          <p:cNvSpPr>
            <a:spLocks noGrp="1"/>
          </p:cNvSpPr>
          <p:nvPr>
            <p:ph sz="quarter" idx="1"/>
          </p:nvPr>
        </p:nvSpPr>
        <p:spPr>
          <a:xfrm>
            <a:off x="914400" y="1000108"/>
            <a:ext cx="7772400" cy="4572000"/>
          </a:xfrm>
        </p:spPr>
        <p:txBody>
          <a:bodyPr>
            <a:noAutofit/>
          </a:bodyPr>
          <a:lstStyle/>
          <a:p>
            <a:pPr algn="just"/>
            <a:r>
              <a:rPr lang="fa-IR" sz="2800" dirty="0" smtClean="0">
                <a:cs typeface="B Kamran" pitchFamily="2" charset="-78"/>
              </a:rPr>
              <a:t>نام علمی گیاه</a:t>
            </a:r>
            <a:r>
              <a:rPr lang="en-US" sz="2800" dirty="0" smtClean="0">
                <a:cs typeface="B Kamran" pitchFamily="2" charset="-78"/>
              </a:rPr>
              <a:t>: </a:t>
            </a:r>
            <a:r>
              <a:rPr lang="fa-IR" sz="2800" dirty="0" smtClean="0">
                <a:cs typeface="B Kamran" pitchFamily="2" charset="-78"/>
              </a:rPr>
              <a:t> </a:t>
            </a:r>
            <a:r>
              <a:rPr lang="en-US" sz="2800" dirty="0" err="1" smtClean="0">
                <a:cs typeface="B Kamran" pitchFamily="2" charset="-78"/>
              </a:rPr>
              <a:t>Cimicifuga</a:t>
            </a:r>
            <a:r>
              <a:rPr lang="en-US" sz="2800" dirty="0" smtClean="0">
                <a:cs typeface="B Kamran" pitchFamily="2" charset="-78"/>
              </a:rPr>
              <a:t> </a:t>
            </a:r>
            <a:r>
              <a:rPr lang="en-US" sz="2800" dirty="0" err="1" smtClean="0">
                <a:cs typeface="B Kamran" pitchFamily="2" charset="-78"/>
              </a:rPr>
              <a:t>racemosa</a:t>
            </a:r>
            <a:r>
              <a:rPr lang="en-US" sz="2800" dirty="0" smtClean="0">
                <a:cs typeface="B Kamran" pitchFamily="2" charset="-78"/>
              </a:rPr>
              <a:t> </a:t>
            </a:r>
            <a:endParaRPr lang="fa-IR" sz="2800" dirty="0" smtClean="0">
              <a:cs typeface="B Kamran" pitchFamily="2" charset="-78"/>
            </a:endParaRPr>
          </a:p>
          <a:p>
            <a:pPr algn="just"/>
            <a:r>
              <a:rPr lang="fa-IR" sz="2800" dirty="0" smtClean="0">
                <a:cs typeface="B Kamran" pitchFamily="2" charset="-78"/>
              </a:rPr>
              <a:t>بلاک کوهش</a:t>
            </a:r>
            <a:r>
              <a:rPr lang="en-US" sz="2800" dirty="0" smtClean="0">
                <a:cs typeface="B Kamran" pitchFamily="2" charset="-78"/>
              </a:rPr>
              <a:t> black </a:t>
            </a:r>
            <a:r>
              <a:rPr lang="en-US" sz="2800" dirty="0" err="1" smtClean="0">
                <a:cs typeface="B Kamran" pitchFamily="2" charset="-78"/>
              </a:rPr>
              <a:t>cohosh</a:t>
            </a:r>
            <a:r>
              <a:rPr lang="en-US" sz="2800" dirty="0" smtClean="0">
                <a:cs typeface="B Kamran" pitchFamily="2" charset="-78"/>
              </a:rPr>
              <a:t> </a:t>
            </a:r>
            <a:r>
              <a:rPr lang="fa-IR" sz="2800" dirty="0" smtClean="0">
                <a:cs typeface="B Kamran" pitchFamily="2" charset="-78"/>
              </a:rPr>
              <a:t>خاصیت شبیه استروژن دارد و مهمترین کاربرد این گیاه برای برطرف کردن </a:t>
            </a:r>
            <a:r>
              <a:rPr lang="fa-IR" sz="2800" b="1" dirty="0" smtClean="0">
                <a:solidFill>
                  <a:srgbClr val="C00000"/>
                </a:solidFill>
                <a:cs typeface="B Kamran" pitchFamily="2" charset="-78"/>
              </a:rPr>
              <a:t>خشکی واژن و علائم یائسگی </a:t>
            </a:r>
            <a:r>
              <a:rPr lang="fa-IR" sz="2800" dirty="0" smtClean="0">
                <a:cs typeface="B Kamran" pitchFamily="2" charset="-78"/>
              </a:rPr>
              <a:t>و گر گرفتگی است</a:t>
            </a:r>
            <a:r>
              <a:rPr lang="en-US" sz="2800" dirty="0" smtClean="0">
                <a:cs typeface="B Kamran" pitchFamily="2" charset="-78"/>
              </a:rPr>
              <a:t>. </a:t>
            </a:r>
            <a:endParaRPr lang="fa-IR" sz="2800" dirty="0" smtClean="0">
              <a:cs typeface="B Kamran" pitchFamily="2" charset="-78"/>
            </a:endParaRPr>
          </a:p>
          <a:p>
            <a:pPr algn="just">
              <a:buNone/>
            </a:pPr>
            <a:endParaRPr lang="en-US" sz="2800" dirty="0" smtClean="0">
              <a:cs typeface="B Kamran" pitchFamily="2" charset="-78"/>
            </a:endParaRPr>
          </a:p>
        </p:txBody>
      </p:sp>
      <p:pic>
        <p:nvPicPr>
          <p:cNvPr id="50180" name="Picture 4" descr="E:\pic\بلاک کوهش.jpg"/>
          <p:cNvPicPr>
            <a:picLocks noChangeAspect="1" noChangeArrowheads="1"/>
          </p:cNvPicPr>
          <p:nvPr/>
        </p:nvPicPr>
        <p:blipFill>
          <a:blip r:embed="rId2"/>
          <a:srcRect/>
          <a:stretch>
            <a:fillRect/>
          </a:stretch>
        </p:blipFill>
        <p:spPr bwMode="auto">
          <a:xfrm>
            <a:off x="2714612" y="2571744"/>
            <a:ext cx="3389322" cy="400050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sz="quarter" idx="1"/>
          </p:nvPr>
        </p:nvSpPr>
        <p:spPr/>
        <p:txBody>
          <a:bodyPr/>
          <a:lstStyle/>
          <a:p>
            <a:pPr algn="just"/>
            <a:r>
              <a:rPr lang="fa-IR" sz="2400" dirty="0" smtClean="0">
                <a:cs typeface="B Kamran" pitchFamily="2" charset="-78"/>
              </a:rPr>
              <a:t>این گیاه در درمان علائم قبل از قاعدگی و قاعدگی دردناک کاربرد دارد</a:t>
            </a:r>
            <a:r>
              <a:rPr lang="en-US" sz="2400" dirty="0" smtClean="0">
                <a:cs typeface="B Kamran" pitchFamily="2" charset="-78"/>
              </a:rPr>
              <a:t>. </a:t>
            </a:r>
            <a:endParaRPr lang="fa-IR" sz="2400" dirty="0" smtClean="0">
              <a:cs typeface="B Kamran" pitchFamily="2" charset="-78"/>
            </a:endParaRPr>
          </a:p>
          <a:p>
            <a:pPr algn="just"/>
            <a:r>
              <a:rPr lang="fa-IR" sz="2400" dirty="0" smtClean="0">
                <a:cs typeface="B Kamran" pitchFamily="2" charset="-78"/>
              </a:rPr>
              <a:t>در درمان افسردگی و اضطراب یائسگی اثربخش است</a:t>
            </a:r>
            <a:r>
              <a:rPr lang="en-US" sz="2400" dirty="0" smtClean="0">
                <a:cs typeface="B Kamran" pitchFamily="2" charset="-78"/>
              </a:rPr>
              <a:t>. </a:t>
            </a:r>
            <a:endParaRPr lang="fa-IR" sz="2400" dirty="0" smtClean="0">
              <a:cs typeface="B Kamran" pitchFamily="2" charset="-78"/>
            </a:endParaRPr>
          </a:p>
          <a:p>
            <a:pPr algn="just"/>
            <a:r>
              <a:rPr lang="fa-IR" sz="2400" dirty="0" smtClean="0">
                <a:cs typeface="B Kamran" pitchFamily="2" charset="-78"/>
              </a:rPr>
              <a:t>به عنوان داروی کمکی در روماتیسم</a:t>
            </a:r>
            <a:r>
              <a:rPr lang="en-US" sz="2400" dirty="0" smtClean="0">
                <a:cs typeface="B Kamran" pitchFamily="2" charset="-78"/>
              </a:rPr>
              <a:t>. </a:t>
            </a:r>
            <a:endParaRPr lang="fa-IR" sz="2400" dirty="0" smtClean="0">
              <a:cs typeface="B Kamran" pitchFamily="2" charset="-78"/>
            </a:endParaRPr>
          </a:p>
          <a:p>
            <a:pPr algn="just"/>
            <a:r>
              <a:rPr lang="fa-IR" sz="2400" dirty="0" smtClean="0">
                <a:cs typeface="B Kamran" pitchFamily="2" charset="-78"/>
              </a:rPr>
              <a:t>کاربرد بلاک کوهش در طب سنتی بعضی از کشورها که بر روی این خواص مطالعات کلینیکی انجام نشده است عبارتند از: صرع ؛سرفه؛ سوء هاضمه؛ درد عضلانی بین دنده ای؛ نیش مار</a:t>
            </a:r>
            <a:endParaRPr lang="en-US" sz="2400" dirty="0" smtClean="0">
              <a:cs typeface="B Kamran" pitchFamily="2" charset="-78"/>
            </a:endParaRPr>
          </a:p>
          <a:p>
            <a:endParaRPr lang="fa-IR" dirty="0"/>
          </a:p>
        </p:txBody>
      </p:sp>
      <p:pic>
        <p:nvPicPr>
          <p:cNvPr id="4" name="Picture 3" descr="E:\pic\بلاک کوهش.jpg 1.jpg"/>
          <p:cNvPicPr>
            <a:picLocks noChangeAspect="1" noChangeArrowheads="1"/>
          </p:cNvPicPr>
          <p:nvPr/>
        </p:nvPicPr>
        <p:blipFill>
          <a:blip r:embed="rId2"/>
          <a:srcRect/>
          <a:stretch>
            <a:fillRect/>
          </a:stretch>
        </p:blipFill>
        <p:spPr bwMode="auto">
          <a:xfrm>
            <a:off x="4714876" y="4071942"/>
            <a:ext cx="3809999" cy="25384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2" descr="E:\pic\Homeopathic-CIMICIFUGA-RACEMOSA.gif"/>
          <p:cNvPicPr>
            <a:picLocks noChangeAspect="1" noChangeArrowheads="1"/>
          </p:cNvPicPr>
          <p:nvPr/>
        </p:nvPicPr>
        <p:blipFill>
          <a:blip r:embed="rId3"/>
          <a:srcRect/>
          <a:stretch>
            <a:fillRect/>
          </a:stretch>
        </p:blipFill>
        <p:spPr bwMode="auto">
          <a:xfrm>
            <a:off x="428596" y="4071942"/>
            <a:ext cx="1885951" cy="25717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sz="quarter" idx="1"/>
          </p:nvPr>
        </p:nvSpPr>
        <p:spPr/>
        <p:txBody>
          <a:bodyPr/>
          <a:lstStyle/>
          <a:p>
            <a:r>
              <a:rPr lang="en-US" sz="4800" b="1" dirty="0" smtClean="0">
                <a:solidFill>
                  <a:srgbClr val="7030A0"/>
                </a:solidFill>
                <a:cs typeface="Far.Narenj" pitchFamily="2" charset="-78"/>
              </a:rPr>
              <a:t>  </a:t>
            </a:r>
            <a:r>
              <a:rPr lang="fa-IR" sz="4800" b="1" dirty="0" smtClean="0">
                <a:solidFill>
                  <a:srgbClr val="7030A0"/>
                </a:solidFill>
                <a:cs typeface="Far.Narenj" pitchFamily="2" charset="-78"/>
              </a:rPr>
              <a:t>موارد منع مصرف</a:t>
            </a:r>
            <a:endParaRPr lang="en-US" sz="4800" b="1" dirty="0" smtClean="0">
              <a:solidFill>
                <a:srgbClr val="7030A0"/>
              </a:solidFill>
              <a:cs typeface="Far.Narenj" pitchFamily="2" charset="-78"/>
            </a:endParaRPr>
          </a:p>
          <a:p>
            <a:r>
              <a:rPr lang="fa-IR" sz="2800" dirty="0" smtClean="0">
                <a:cs typeface="B Kamran" pitchFamily="2" charset="-78"/>
              </a:rPr>
              <a:t>به علت عدم مطالعات کافی در زنان باردار و کودکان کمتر از 12 سال منع مصرف دارد</a:t>
            </a:r>
            <a:r>
              <a:rPr lang="en-US" sz="2800" dirty="0" smtClean="0">
                <a:cs typeface="B Kamran" pitchFamily="2" charset="-78"/>
              </a:rPr>
              <a:t>.</a:t>
            </a:r>
            <a:br>
              <a:rPr lang="en-US" sz="2800" dirty="0" smtClean="0">
                <a:cs typeface="B Kamran" pitchFamily="2" charset="-78"/>
              </a:rPr>
            </a:br>
            <a:endParaRPr lang="en-US" sz="2800" dirty="0" smtClean="0">
              <a:cs typeface="B Kamran" pitchFamily="2" charset="-78"/>
            </a:endParaRPr>
          </a:p>
          <a:p>
            <a:r>
              <a:rPr lang="en-US" sz="2800" dirty="0" smtClean="0">
                <a:cs typeface="B Kamran" pitchFamily="2" charset="-78"/>
              </a:rPr>
              <a:t>   </a:t>
            </a:r>
            <a:r>
              <a:rPr lang="fa-IR" sz="4800" b="1" dirty="0" smtClean="0">
                <a:solidFill>
                  <a:srgbClr val="7030A0"/>
                </a:solidFill>
                <a:cs typeface="Far.Narenj" pitchFamily="2" charset="-78"/>
              </a:rPr>
              <a:t>عوارض جانبي</a:t>
            </a:r>
            <a:endParaRPr lang="en-US" sz="2800" b="1" dirty="0" smtClean="0">
              <a:solidFill>
                <a:srgbClr val="7030A0"/>
              </a:solidFill>
              <a:cs typeface="Far.Narenj" pitchFamily="2" charset="-78"/>
            </a:endParaRPr>
          </a:p>
          <a:p>
            <a:r>
              <a:rPr lang="fa-IR" sz="2800" dirty="0" smtClean="0">
                <a:cs typeface="B Kamran" pitchFamily="2" charset="-78"/>
              </a:rPr>
              <a:t>مشکلات خفیف گوارش و سردرد گزارش شده است</a:t>
            </a:r>
            <a:r>
              <a:rPr lang="en-US" sz="2800" dirty="0" smtClean="0">
                <a:cs typeface="B Kamran" pitchFamily="2" charset="-78"/>
              </a:rPr>
              <a:t>.</a:t>
            </a:r>
            <a:br>
              <a:rPr lang="en-US" sz="2800" dirty="0" smtClean="0">
                <a:cs typeface="B Kamran" pitchFamily="2" charset="-78"/>
              </a:rPr>
            </a:br>
            <a:endParaRPr lang="fa-IR"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8800" dirty="0" smtClean="0">
                <a:solidFill>
                  <a:srgbClr val="C00000"/>
                </a:solidFill>
                <a:cs typeface="Far.Arash" pitchFamily="2" charset="-78"/>
              </a:rPr>
              <a:t>سیر </a:t>
            </a:r>
            <a:endParaRPr lang="fa-IR" sz="8800" dirty="0">
              <a:solidFill>
                <a:srgbClr val="C00000"/>
              </a:solidFill>
              <a:cs typeface="Far.Arash" pitchFamily="2" charset="-78"/>
            </a:endParaRPr>
          </a:p>
        </p:txBody>
      </p:sp>
      <p:sp>
        <p:nvSpPr>
          <p:cNvPr id="3" name="Content Placeholder 2"/>
          <p:cNvSpPr>
            <a:spLocks noGrp="1"/>
          </p:cNvSpPr>
          <p:nvPr>
            <p:ph sz="quarter" idx="1"/>
          </p:nvPr>
        </p:nvSpPr>
        <p:spPr>
          <a:xfrm>
            <a:off x="785786" y="1285860"/>
            <a:ext cx="7901014" cy="4733940"/>
          </a:xfrm>
        </p:spPr>
        <p:txBody>
          <a:bodyPr>
            <a:normAutofit/>
          </a:bodyPr>
          <a:lstStyle/>
          <a:p>
            <a:pPr>
              <a:buNone/>
            </a:pPr>
            <a:r>
              <a:rPr lang="en-US" sz="2400" dirty="0" smtClean="0">
                <a:cs typeface="B Kamran" pitchFamily="2" charset="-78"/>
              </a:rPr>
              <a:t>  </a:t>
            </a:r>
            <a:r>
              <a:rPr lang="fa-IR" sz="4400" b="1" dirty="0" smtClean="0">
                <a:solidFill>
                  <a:srgbClr val="7030A0"/>
                </a:solidFill>
                <a:cs typeface="B Kamran" pitchFamily="2" charset="-78"/>
              </a:rPr>
              <a:t>موارد مصرف</a:t>
            </a:r>
            <a:endParaRPr lang="en-US" sz="2400" b="1" dirty="0" smtClean="0">
              <a:solidFill>
                <a:srgbClr val="7030A0"/>
              </a:solidFill>
              <a:cs typeface="B Kamran" pitchFamily="2" charset="-78"/>
            </a:endParaRPr>
          </a:p>
          <a:p>
            <a:pPr algn="just"/>
            <a:r>
              <a:rPr lang="fa-IR" sz="2400" dirty="0" smtClean="0">
                <a:cs typeface="B Kamran" pitchFamily="2" charset="-78"/>
              </a:rPr>
              <a:t>سیر سرشار از فولیک اسید، ویتامین</a:t>
            </a:r>
            <a:r>
              <a:rPr lang="en-US" sz="2400" dirty="0" smtClean="0">
                <a:cs typeface="B Kamran" pitchFamily="2" charset="-78"/>
              </a:rPr>
              <a:t> C</a:t>
            </a:r>
            <a:r>
              <a:rPr lang="fa-IR" sz="2400" dirty="0" smtClean="0">
                <a:cs typeface="B Kamran" pitchFamily="2" charset="-78"/>
              </a:rPr>
              <a:t>، کلسیم، آهن، منیزیم، پتاسیم و مقدار کمی روی و ویتامین‌های</a:t>
            </a:r>
            <a:r>
              <a:rPr lang="en-US" sz="2400" dirty="0" smtClean="0">
                <a:cs typeface="B Kamran" pitchFamily="2" charset="-78"/>
              </a:rPr>
              <a:t>B1 </a:t>
            </a:r>
            <a:r>
              <a:rPr lang="fa-IR" sz="2400" dirty="0" smtClean="0">
                <a:cs typeface="B Kamran" pitchFamily="2" charset="-78"/>
              </a:rPr>
              <a:t>، </a:t>
            </a:r>
            <a:r>
              <a:rPr lang="en-US" sz="2400" dirty="0" smtClean="0">
                <a:cs typeface="B Kamran" pitchFamily="2" charset="-78"/>
              </a:rPr>
              <a:t>B2 </a:t>
            </a:r>
            <a:r>
              <a:rPr lang="fa-IR" sz="2400" dirty="0" smtClean="0">
                <a:cs typeface="B Kamran" pitchFamily="2" charset="-78"/>
              </a:rPr>
              <a:t>و</a:t>
            </a:r>
            <a:r>
              <a:rPr lang="en-US" sz="2400" dirty="0" smtClean="0">
                <a:cs typeface="B Kamran" pitchFamily="2" charset="-78"/>
              </a:rPr>
              <a:t>B3 </a:t>
            </a:r>
            <a:r>
              <a:rPr lang="fa-IR" sz="2400" dirty="0" smtClean="0">
                <a:cs typeface="B Kamran" pitchFamily="2" charset="-78"/>
              </a:rPr>
              <a:t>است</a:t>
            </a:r>
            <a:r>
              <a:rPr lang="en-US" sz="2400" dirty="0" smtClean="0">
                <a:cs typeface="B Kamran" pitchFamily="2" charset="-78"/>
              </a:rPr>
              <a:t>. </a:t>
            </a:r>
            <a:endParaRPr lang="fa-IR" sz="2400" dirty="0" smtClean="0">
              <a:cs typeface="B Kamran" pitchFamily="2" charset="-78"/>
            </a:endParaRPr>
          </a:p>
          <a:p>
            <a:pPr algn="just"/>
            <a:r>
              <a:rPr lang="en-US" sz="2400" dirty="0" smtClean="0">
                <a:cs typeface="B Kamran" pitchFamily="2" charset="-78"/>
              </a:rPr>
              <a:t>-</a:t>
            </a:r>
            <a:r>
              <a:rPr lang="fa-IR" sz="2400" dirty="0" smtClean="0">
                <a:cs typeface="B Kamran" pitchFamily="2" charset="-78"/>
              </a:rPr>
              <a:t>سیر از گرفتگی عروق جلوگیری می‌کند</a:t>
            </a:r>
            <a:r>
              <a:rPr lang="en-US" sz="2400" dirty="0" smtClean="0">
                <a:cs typeface="B Kamran" pitchFamily="2" charset="-78"/>
              </a:rPr>
              <a:t>. </a:t>
            </a:r>
          </a:p>
          <a:p>
            <a:pPr algn="just"/>
            <a:r>
              <a:rPr lang="fa-IR" sz="2400" dirty="0" smtClean="0">
                <a:cs typeface="B Kamran" pitchFamily="2" charset="-78"/>
              </a:rPr>
              <a:t>در بیمارانی که دچار گرفتگی عروق می‌باشند باعث کاهش تشکیل کلسترول در سلول‌های آئورت می‌شود.امروزه گیاه سیر در قالب مشتقات گوناگون وبه شکل انواع قرصها و روغنها ارائه می‌شود</a:t>
            </a:r>
            <a:r>
              <a:rPr lang="en-US" sz="2400" dirty="0" smtClean="0">
                <a:cs typeface="B Kamran" pitchFamily="2" charset="-78"/>
              </a:rPr>
              <a:t>. </a:t>
            </a:r>
            <a:endParaRPr lang="fa-IR" sz="2400" dirty="0" smtClean="0">
              <a:cs typeface="B Kamran" pitchFamily="2" charset="-78"/>
            </a:endParaRPr>
          </a:p>
          <a:p>
            <a:pPr algn="just"/>
            <a:r>
              <a:rPr lang="en-US" sz="2400" dirty="0" smtClean="0">
                <a:cs typeface="B Kamran" pitchFamily="2" charset="-78"/>
              </a:rPr>
              <a:t> </a:t>
            </a:r>
            <a:r>
              <a:rPr lang="fa-IR" sz="2400" dirty="0" smtClean="0">
                <a:cs typeface="B Kamran" pitchFamily="2" charset="-78"/>
              </a:rPr>
              <a:t>همچنین سیر در کاهش فشار خون نیز مؤثر است</a:t>
            </a:r>
            <a:r>
              <a:rPr lang="en-US" sz="2400" dirty="0" smtClean="0">
                <a:cs typeface="B Kamran" pitchFamily="2" charset="-78"/>
              </a:rPr>
              <a:t>. </a:t>
            </a:r>
            <a:endParaRPr lang="fa-IR" sz="2400" dirty="0" smtClean="0">
              <a:cs typeface="B Kamran" pitchFamily="2" charset="-78"/>
            </a:endParaRPr>
          </a:p>
          <a:p>
            <a:pPr algn="just"/>
            <a:r>
              <a:rPr lang="en-US" sz="2400" dirty="0" smtClean="0">
                <a:cs typeface="B Kamran" pitchFamily="2" charset="-78"/>
              </a:rPr>
              <a:t> </a:t>
            </a:r>
            <a:r>
              <a:rPr lang="fa-IR" sz="2400" dirty="0" smtClean="0">
                <a:cs typeface="B Kamran" pitchFamily="2" charset="-78"/>
              </a:rPr>
              <a:t>سیر اثرات ضدباکتری و ضد قارچ نیز دارد</a:t>
            </a:r>
            <a:r>
              <a:rPr lang="en-US" sz="2400" dirty="0" smtClean="0">
                <a:cs typeface="B Kamran" pitchFamily="2" charset="-78"/>
              </a:rPr>
              <a:t>.</a:t>
            </a:r>
            <a:endParaRPr lang="fa-IR" sz="2400" dirty="0" smtClean="0">
              <a:cs typeface="B Kamran" pitchFamily="2" charset="-78"/>
            </a:endParaRPr>
          </a:p>
        </p:txBody>
      </p:sp>
      <p:pic>
        <p:nvPicPr>
          <p:cNvPr id="48129" name="Picture 1" descr="E:\pic\garlic-with-parsley-fb.jpg"/>
          <p:cNvPicPr>
            <a:picLocks noChangeAspect="1" noChangeArrowheads="1"/>
          </p:cNvPicPr>
          <p:nvPr/>
        </p:nvPicPr>
        <p:blipFill>
          <a:blip r:embed="rId2"/>
          <a:srcRect/>
          <a:stretch>
            <a:fillRect/>
          </a:stretch>
        </p:blipFill>
        <p:spPr bwMode="auto">
          <a:xfrm>
            <a:off x="214283" y="4143380"/>
            <a:ext cx="4286279" cy="2500309"/>
          </a:xfrm>
          <a:prstGeom prst="rect">
            <a:avLst/>
          </a:prstGeom>
          <a:noFill/>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400">
              <a:cs typeface="B Kamran" pitchFamily="2" charset="-78"/>
            </a:endParaRPr>
          </a:p>
        </p:txBody>
      </p:sp>
      <p:graphicFrame>
        <p:nvGraphicFramePr>
          <p:cNvPr id="4" name="Content Placeholder 3"/>
          <p:cNvGraphicFramePr>
            <a:graphicFrameLocks noGrp="1"/>
          </p:cNvGraphicFramePr>
          <p:nvPr>
            <p:ph sz="quarter" idx="1"/>
          </p:nvPr>
        </p:nvGraphicFramePr>
        <p:xfrm>
          <a:off x="857224" y="285728"/>
          <a:ext cx="7772400" cy="3401568"/>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نام تجاری دارو</a:t>
                      </a:r>
                      <a:endParaRPr lang="en-US" sz="4000"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400" b="1" dirty="0">
                          <a:solidFill>
                            <a:srgbClr val="333333"/>
                          </a:solidFill>
                          <a:latin typeface="Calibri"/>
                          <a:ea typeface="Times New Roman"/>
                          <a:cs typeface="B Lotus" pitchFamily="2" charset="-78"/>
                        </a:rPr>
                        <a:t>تولیدکننده [</a:t>
                      </a:r>
                      <a:r>
                        <a:rPr lang="fa-IR" sz="2400" b="1" dirty="0" smtClean="0">
                          <a:solidFill>
                            <a:srgbClr val="333333"/>
                          </a:solidFill>
                          <a:latin typeface="Calibri"/>
                          <a:ea typeface="Times New Roman"/>
                          <a:cs typeface="B Lotus" pitchFamily="2" charset="-78"/>
                        </a:rPr>
                        <a:t>کشور</a:t>
                      </a:r>
                      <a:r>
                        <a:rPr lang="fa-IR" sz="2400" b="1" dirty="0">
                          <a:solidFill>
                            <a:srgbClr val="333333"/>
                          </a:solidFill>
                          <a:latin typeface="Times New Roman"/>
                          <a:ea typeface="Times New Roman"/>
                          <a:cs typeface="B Lotus" pitchFamily="2" charset="-78"/>
                        </a:rPr>
                        <a:t>]</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قرص گارلت</a:t>
                      </a:r>
                      <a:endParaRPr lang="en-US" sz="40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امین [ ایران ] </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قطره استراگل</a:t>
                      </a:r>
                      <a:endParaRPr lang="en-US" sz="40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گل دارو [ ایران ] </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dirty="0">
                          <a:solidFill>
                            <a:srgbClr val="000000"/>
                          </a:solidFill>
                          <a:latin typeface="Calibri"/>
                          <a:ea typeface="Times New Roman"/>
                          <a:cs typeface="B Lotus" pitchFamily="2" charset="-78"/>
                        </a:rPr>
                        <a:t>کرم </a:t>
                      </a:r>
                      <a:r>
                        <a:rPr lang="fa-IR" sz="2400" dirty="0" smtClean="0">
                          <a:solidFill>
                            <a:srgbClr val="000000"/>
                          </a:solidFill>
                          <a:latin typeface="Calibri"/>
                          <a:ea typeface="Times New Roman"/>
                          <a:cs typeface="B Lotus" pitchFamily="2" charset="-78"/>
                        </a:rPr>
                        <a:t>ميکوسين</a:t>
                      </a:r>
                    </a:p>
                    <a:p>
                      <a:pPr algn="r" rtl="1">
                        <a:lnSpc>
                          <a:spcPct val="115000"/>
                        </a:lnSpc>
                        <a:spcAft>
                          <a:spcPts val="0"/>
                        </a:spcAft>
                      </a:pPr>
                      <a:r>
                        <a:rPr lang="fa-IR" sz="2400" dirty="0" smtClean="0">
                          <a:solidFill>
                            <a:srgbClr val="000000"/>
                          </a:solidFill>
                          <a:latin typeface="Calibri"/>
                          <a:ea typeface="Calibri"/>
                          <a:cs typeface="B Tabassom" pitchFamily="2" charset="-78"/>
                        </a:rPr>
                        <a:t>(سیر، آویشن)</a:t>
                      </a:r>
                      <a:endParaRPr lang="en-US" sz="4000" dirty="0">
                        <a:latin typeface="Calibri"/>
                        <a:ea typeface="Calibri"/>
                        <a:cs typeface="B Tabassom"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گل دارو [ ایران ] </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a:solidFill>
                            <a:srgbClr val="000000"/>
                          </a:solidFill>
                          <a:latin typeface="Calibri"/>
                          <a:ea typeface="Times New Roman"/>
                          <a:cs typeface="B Lotus" pitchFamily="2" charset="-78"/>
                        </a:rPr>
                        <a:t>قرص روکشدار گارسین 300</a:t>
                      </a:r>
                      <a:endParaRPr lang="en-US" sz="400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284775"/>
                          </a:solidFill>
                          <a:latin typeface="Calibri"/>
                          <a:ea typeface="Times New Roman"/>
                          <a:cs typeface="B Lotus" pitchFamily="2" charset="-78"/>
                        </a:rPr>
                        <a:t>داروسازی گل دارو [ ایران ] </a:t>
                      </a:r>
                      <a:endParaRPr lang="en-US" sz="40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400">
                          <a:solidFill>
                            <a:srgbClr val="000000"/>
                          </a:solidFill>
                          <a:latin typeface="Calibri"/>
                          <a:ea typeface="Times New Roman"/>
                          <a:cs typeface="B Lotus" pitchFamily="2" charset="-78"/>
                        </a:rPr>
                        <a:t>قرص روکشدار گارسین 500</a:t>
                      </a:r>
                      <a:endParaRPr lang="en-US" sz="400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400" dirty="0">
                          <a:solidFill>
                            <a:srgbClr val="333333"/>
                          </a:solidFill>
                          <a:latin typeface="Calibri"/>
                          <a:ea typeface="Times New Roman"/>
                          <a:cs typeface="B Lotus" pitchFamily="2" charset="-78"/>
                        </a:rPr>
                        <a:t>داروسازی گل دارو [ ایران ] </a:t>
                      </a:r>
                      <a:endParaRPr lang="en-US" sz="4000" dirty="0">
                        <a:latin typeface="Calibri"/>
                        <a:ea typeface="Calibri"/>
                        <a:cs typeface="B Lotus" pitchFamily="2" charset="-78"/>
                      </a:endParaRPr>
                    </a:p>
                  </a:txBody>
                  <a:tcPr marL="38100" marR="38100" marT="38100" marB="38100" anchor="ctr"/>
                </a:tc>
              </a:tr>
            </a:tbl>
          </a:graphicData>
        </a:graphic>
      </p:graphicFrame>
      <p:pic>
        <p:nvPicPr>
          <p:cNvPr id="1026" name="Picture 2" descr="E:\pic\stragol-fa.png"/>
          <p:cNvPicPr>
            <a:picLocks noChangeAspect="1" noChangeArrowheads="1"/>
          </p:cNvPicPr>
          <p:nvPr/>
        </p:nvPicPr>
        <p:blipFill>
          <a:blip r:embed="rId2"/>
          <a:srcRect l="11637" r="12716"/>
          <a:stretch>
            <a:fillRect/>
          </a:stretch>
        </p:blipFill>
        <p:spPr bwMode="auto">
          <a:xfrm rot="20913548">
            <a:off x="357158" y="2571744"/>
            <a:ext cx="2786082" cy="3683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7" name="Picture 3" descr="E:\pic\mycozin.png"/>
          <p:cNvPicPr>
            <a:picLocks noChangeAspect="1" noChangeArrowheads="1"/>
          </p:cNvPicPr>
          <p:nvPr/>
        </p:nvPicPr>
        <p:blipFill>
          <a:blip r:embed="rId3"/>
          <a:srcRect/>
          <a:stretch>
            <a:fillRect/>
          </a:stretch>
        </p:blipFill>
        <p:spPr bwMode="auto">
          <a:xfrm>
            <a:off x="3500430" y="3643314"/>
            <a:ext cx="2571768" cy="25717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8" name="Picture 4" descr="E:\pic\Garcin500farsi.png"/>
          <p:cNvPicPr>
            <a:picLocks noChangeAspect="1" noChangeArrowheads="1"/>
          </p:cNvPicPr>
          <p:nvPr/>
        </p:nvPicPr>
        <p:blipFill>
          <a:blip r:embed="rId4"/>
          <a:srcRect l="5551" t="5633" r="5633" b="9251"/>
          <a:stretch>
            <a:fillRect/>
          </a:stretch>
        </p:blipFill>
        <p:spPr bwMode="auto">
          <a:xfrm rot="483546">
            <a:off x="5999864" y="3581700"/>
            <a:ext cx="3429024" cy="3286148"/>
          </a:xfrm>
          <a:prstGeom prst="rect">
            <a:avLst/>
          </a:prstGeom>
          <a:ln>
            <a:noFill/>
          </a:ln>
          <a:effectLst>
            <a:softEdge rad="112500"/>
          </a:effectLst>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8662" y="0"/>
            <a:ext cx="7772400" cy="1143000"/>
          </a:xfrm>
        </p:spPr>
        <p:txBody>
          <a:bodyPr>
            <a:normAutofit/>
          </a:bodyPr>
          <a:lstStyle/>
          <a:p>
            <a:pPr algn="ctr"/>
            <a:r>
              <a:rPr lang="fa-IR" sz="4400" dirty="0" smtClean="0">
                <a:solidFill>
                  <a:srgbClr val="C00000"/>
                </a:solidFill>
                <a:cs typeface="Far.Arash" pitchFamily="2" charset="-78"/>
              </a:rPr>
              <a:t>دم اسب </a:t>
            </a:r>
            <a:endParaRPr lang="fa-IR" sz="4400" dirty="0">
              <a:solidFill>
                <a:srgbClr val="C00000"/>
              </a:solidFill>
              <a:cs typeface="Far.Arash" pitchFamily="2" charset="-78"/>
            </a:endParaRPr>
          </a:p>
        </p:txBody>
      </p:sp>
      <p:sp>
        <p:nvSpPr>
          <p:cNvPr id="3" name="Content Placeholder 2"/>
          <p:cNvSpPr>
            <a:spLocks noGrp="1"/>
          </p:cNvSpPr>
          <p:nvPr>
            <p:ph sz="quarter" idx="1"/>
          </p:nvPr>
        </p:nvSpPr>
        <p:spPr>
          <a:xfrm>
            <a:off x="214282" y="857232"/>
            <a:ext cx="8715436" cy="5643602"/>
          </a:xfrm>
        </p:spPr>
        <p:txBody>
          <a:bodyPr>
            <a:normAutofit fontScale="47500" lnSpcReduction="20000"/>
          </a:bodyPr>
          <a:lstStyle/>
          <a:p>
            <a:r>
              <a:rPr lang="en-US" sz="2400" dirty="0" smtClean="0">
                <a:cs typeface="B Kamran" pitchFamily="2" charset="-78"/>
              </a:rPr>
              <a:t>   </a:t>
            </a:r>
            <a:r>
              <a:rPr lang="fa-IR" sz="8000" b="1" dirty="0" smtClean="0">
                <a:solidFill>
                  <a:srgbClr val="7030A0"/>
                </a:solidFill>
                <a:cs typeface="Far.Narenj" pitchFamily="2" charset="-78"/>
              </a:rPr>
              <a:t>موارد مصرف</a:t>
            </a:r>
            <a:endParaRPr lang="en-US" sz="5700" b="1" dirty="0" smtClean="0">
              <a:solidFill>
                <a:srgbClr val="7030A0"/>
              </a:solidFill>
              <a:cs typeface="Far.Narenj" pitchFamily="2" charset="-78"/>
            </a:endParaRPr>
          </a:p>
          <a:p>
            <a:pPr algn="just"/>
            <a:r>
              <a:rPr lang="fa-IR" sz="5100" b="1" dirty="0" smtClean="0">
                <a:cs typeface="B Kamran" pitchFamily="2" charset="-78"/>
              </a:rPr>
              <a:t>نام علمی گیاه:</a:t>
            </a:r>
            <a:r>
              <a:rPr lang="en-US" sz="5100" b="1" dirty="0" smtClean="0">
                <a:cs typeface="B Kamran" pitchFamily="2" charset="-78"/>
              </a:rPr>
              <a:t> Equisetum </a:t>
            </a:r>
            <a:r>
              <a:rPr lang="en-US" sz="5100" b="1" dirty="0" err="1" smtClean="0">
                <a:cs typeface="B Kamran" pitchFamily="2" charset="-78"/>
              </a:rPr>
              <a:t>arvensis</a:t>
            </a:r>
            <a:r>
              <a:rPr lang="en-US" sz="5100" b="1" dirty="0" smtClean="0">
                <a:cs typeface="B Kamran" pitchFamily="2" charset="-78"/>
              </a:rPr>
              <a:t> </a:t>
            </a:r>
            <a:endParaRPr lang="fa-IR" sz="5100" b="1" dirty="0" smtClean="0">
              <a:cs typeface="B Kamran" pitchFamily="2" charset="-78"/>
            </a:endParaRPr>
          </a:p>
          <a:p>
            <a:pPr algn="just"/>
            <a:r>
              <a:rPr lang="fa-IR" sz="5100" b="1" dirty="0" smtClean="0">
                <a:cs typeface="B Kamran" pitchFamily="2" charset="-78"/>
              </a:rPr>
              <a:t>نام انگلیسی گیاه: </a:t>
            </a:r>
            <a:r>
              <a:rPr lang="en-US" sz="5100" b="1" dirty="0" smtClean="0">
                <a:cs typeface="B Kamran" pitchFamily="2" charset="-78"/>
              </a:rPr>
              <a:t>Horsetail </a:t>
            </a:r>
            <a:endParaRPr lang="fa-IR" sz="5100" b="1" dirty="0" smtClean="0">
              <a:cs typeface="B Kamran" pitchFamily="2" charset="-78"/>
            </a:endParaRPr>
          </a:p>
          <a:p>
            <a:pPr algn="just"/>
            <a:r>
              <a:rPr lang="fa-IR" sz="5100" b="1" dirty="0" smtClean="0">
                <a:cs typeface="B Kamran" pitchFamily="2" charset="-78"/>
              </a:rPr>
              <a:t>در طب سنتی از این گیاه برای قطع خونریزی، پوشش زخم، درمان حصبه و بیماری های کلیوی استفاده می شده است</a:t>
            </a:r>
            <a:r>
              <a:rPr lang="en-US" sz="5100" b="1" dirty="0" smtClean="0">
                <a:cs typeface="B Kamran" pitchFamily="2" charset="-78"/>
              </a:rPr>
              <a:t>. </a:t>
            </a:r>
            <a:endParaRPr lang="fa-IR" sz="5100" b="1" dirty="0" smtClean="0">
              <a:cs typeface="B Kamran" pitchFamily="2" charset="-78"/>
            </a:endParaRPr>
          </a:p>
          <a:p>
            <a:pPr algn="just">
              <a:buNone/>
            </a:pPr>
            <a:r>
              <a:rPr lang="fa-IR" sz="5100" b="1" dirty="0" smtClean="0">
                <a:cs typeface="B Kamran" pitchFamily="2" charset="-78"/>
              </a:rPr>
              <a:t>دم اسب حاوی سیلیکون است که باعث تقویت استخوان می شود به همین دلیل در استئوپروزسیس تجویز می شود</a:t>
            </a:r>
            <a:r>
              <a:rPr lang="en-US" sz="5100" b="1" dirty="0" smtClean="0">
                <a:cs typeface="B Kamran" pitchFamily="2" charset="-78"/>
              </a:rPr>
              <a:t>. </a:t>
            </a:r>
            <a:endParaRPr lang="fa-IR" sz="5100" b="1" dirty="0" smtClean="0">
              <a:cs typeface="B Kamran" pitchFamily="2" charset="-78"/>
            </a:endParaRPr>
          </a:p>
          <a:p>
            <a:pPr algn="just">
              <a:buNone/>
            </a:pPr>
            <a:r>
              <a:rPr lang="fa-IR" sz="5100" b="1" dirty="0" smtClean="0">
                <a:cs typeface="B Kamran" pitchFamily="2" charset="-78"/>
              </a:rPr>
              <a:t>همچنین اثرات ادرار آور دارد و نیز در بعضی محصولات آرایشی استفاده می شود</a:t>
            </a:r>
            <a:r>
              <a:rPr lang="en-US" sz="5100" b="1" dirty="0" smtClean="0">
                <a:cs typeface="B Kamran" pitchFamily="2" charset="-78"/>
              </a:rPr>
              <a:t>. </a:t>
            </a:r>
            <a:endParaRPr lang="fa-IR" sz="5100" b="1" dirty="0" smtClean="0">
              <a:cs typeface="B Kamran" pitchFamily="2" charset="-78"/>
            </a:endParaRPr>
          </a:p>
          <a:p>
            <a:pPr algn="just">
              <a:buNone/>
            </a:pPr>
            <a:r>
              <a:rPr lang="fa-IR" sz="5100" b="1" dirty="0" smtClean="0">
                <a:cs typeface="B Kamran" pitchFamily="2" charset="-78"/>
              </a:rPr>
              <a:t>بخش مورد استفاده این گیاه اندام فوقانی تازه یا خشک شده است</a:t>
            </a:r>
            <a:r>
              <a:rPr lang="en-US" sz="5100" b="1" dirty="0" smtClean="0">
                <a:cs typeface="B Kamran" pitchFamily="2" charset="-78"/>
              </a:rPr>
              <a:t>. </a:t>
            </a:r>
            <a:endParaRPr lang="fa-IR" sz="5100" b="1" dirty="0" smtClean="0">
              <a:cs typeface="B Kamran" pitchFamily="2" charset="-78"/>
            </a:endParaRPr>
          </a:p>
          <a:p>
            <a:pPr algn="just">
              <a:buNone/>
            </a:pPr>
            <a:r>
              <a:rPr lang="fa-IR" sz="5100" b="1" dirty="0" smtClean="0">
                <a:cs typeface="B Kamran" pitchFamily="2" charset="-78"/>
              </a:rPr>
              <a:t>مطالعات کلینیکی اندکی در مورد این گیاه انجام شده است ولی اثر ادرار آور آن تائید شده است</a:t>
            </a:r>
            <a:r>
              <a:rPr lang="en-US" sz="5100" b="1" dirty="0" smtClean="0">
                <a:cs typeface="B Kamran" pitchFamily="2" charset="-78"/>
              </a:rPr>
              <a:t>. </a:t>
            </a:r>
            <a:endParaRPr lang="fa-IR" sz="5100" b="1" dirty="0" smtClean="0">
              <a:cs typeface="B Kamran" pitchFamily="2" charset="-78"/>
            </a:endParaRPr>
          </a:p>
          <a:p>
            <a:pPr algn="just">
              <a:buNone/>
            </a:pPr>
            <a:r>
              <a:rPr lang="fa-IR" sz="5100" b="1" dirty="0" smtClean="0">
                <a:cs typeface="B Kamran" pitchFamily="2" charset="-78"/>
              </a:rPr>
              <a:t>در درمان سنگ کلیه، شکنندگی ناخن، پوشش زخم(موضعی) توصیه شده است گرچه برای تمام این موارد مطالعه کافی انجام نشده است</a:t>
            </a:r>
            <a:r>
              <a:rPr lang="en-US" sz="5100" b="1" dirty="0" smtClean="0">
                <a:cs typeface="B Kamran" pitchFamily="2" charset="-78"/>
              </a:rPr>
              <a:t>.</a:t>
            </a:r>
            <a:endParaRPr lang="fa-IR" sz="5100" b="1" dirty="0" smtClean="0">
              <a:cs typeface="B Kamran" pitchFamily="2" charset="-78"/>
            </a:endParaRPr>
          </a:p>
          <a:p>
            <a:pPr algn="just">
              <a:buNone/>
            </a:pPr>
            <a:r>
              <a:rPr lang="fa-IR" sz="5100" b="1" dirty="0" smtClean="0">
                <a:cs typeface="B Kamran" pitchFamily="2" charset="-78"/>
              </a:rPr>
              <a:t> </a:t>
            </a:r>
            <a:r>
              <a:rPr lang="en-US" sz="3800" b="1" dirty="0" smtClean="0">
                <a:cs typeface="B Kamran" pitchFamily="2" charset="-78"/>
              </a:rPr>
              <a:t> </a:t>
            </a:r>
            <a:r>
              <a:rPr lang="en-US" sz="5100" b="1" dirty="0" smtClean="0">
                <a:cs typeface="B Kamran" pitchFamily="2" charset="-78"/>
              </a:rPr>
              <a:t>  </a:t>
            </a:r>
            <a:r>
              <a:rPr lang="fa-IR" sz="7600" b="1" dirty="0" smtClean="0">
                <a:solidFill>
                  <a:srgbClr val="7030A0"/>
                </a:solidFill>
                <a:cs typeface="Far.Narenj" pitchFamily="2" charset="-78"/>
              </a:rPr>
              <a:t>مکانیسم اثر</a:t>
            </a:r>
            <a:endParaRPr lang="en-US" sz="7600" b="1" dirty="0" smtClean="0">
              <a:solidFill>
                <a:srgbClr val="7030A0"/>
              </a:solidFill>
              <a:cs typeface="Far.Narenj" pitchFamily="2" charset="-78"/>
            </a:endParaRPr>
          </a:p>
          <a:p>
            <a:r>
              <a:rPr lang="fa-IR" sz="5100" b="1" dirty="0" smtClean="0">
                <a:cs typeface="B Kamran" pitchFamily="2" charset="-78"/>
              </a:rPr>
              <a:t>مواد موجود در گیاه دم اسب:موادمعدنی،اسيدهای سيليسيک وسيليکاتها، پتاسيم،آلومينيوم ومنگنز، فلاونوئيدها و گليکوزيدهای کرستين</a:t>
            </a:r>
            <a:endParaRPr lang="en-US" sz="5100" b="1" dirty="0" smtClean="0">
              <a:cs typeface="B Kamran" pitchFamily="2" charset="-78"/>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400">
              <a:cs typeface="B Kamran" pitchFamily="2" charset="-78"/>
            </a:endParaRPr>
          </a:p>
        </p:txBody>
      </p:sp>
      <p:sp>
        <p:nvSpPr>
          <p:cNvPr id="3" name="Content Placeholder 2"/>
          <p:cNvSpPr>
            <a:spLocks noGrp="1"/>
          </p:cNvSpPr>
          <p:nvPr>
            <p:ph sz="quarter" idx="1"/>
          </p:nvPr>
        </p:nvSpPr>
        <p:spPr>
          <a:xfrm>
            <a:off x="3000364" y="642918"/>
            <a:ext cx="5629260" cy="5429288"/>
          </a:xfrm>
        </p:spPr>
        <p:txBody>
          <a:bodyPr>
            <a:normAutofit fontScale="92500" lnSpcReduction="20000"/>
          </a:bodyPr>
          <a:lstStyle/>
          <a:p>
            <a:r>
              <a:rPr lang="en-US" sz="2400" dirty="0" smtClean="0">
                <a:cs typeface="B Kamran" pitchFamily="2" charset="-78"/>
              </a:rPr>
              <a:t> </a:t>
            </a:r>
            <a:r>
              <a:rPr lang="en-US" sz="5400" b="1" dirty="0" smtClean="0">
                <a:solidFill>
                  <a:srgbClr val="7030A0"/>
                </a:solidFill>
                <a:cs typeface="Far.Narenj" pitchFamily="2" charset="-78"/>
              </a:rPr>
              <a:t>  </a:t>
            </a:r>
            <a:r>
              <a:rPr lang="fa-IR" sz="5400" b="1" dirty="0" smtClean="0">
                <a:solidFill>
                  <a:srgbClr val="7030A0"/>
                </a:solidFill>
                <a:cs typeface="Far.Narenj" pitchFamily="2" charset="-78"/>
              </a:rPr>
              <a:t>تداخل دارویی</a:t>
            </a:r>
            <a:endParaRPr lang="en-US" sz="2400" b="1" dirty="0" smtClean="0">
              <a:solidFill>
                <a:srgbClr val="7030A0"/>
              </a:solidFill>
              <a:cs typeface="Far.Narenj" pitchFamily="2" charset="-78"/>
            </a:endParaRPr>
          </a:p>
          <a:p>
            <a:pPr algn="just"/>
            <a:r>
              <a:rPr lang="fa-IR" sz="3000" b="1" dirty="0" smtClean="0">
                <a:cs typeface="B Kamran" pitchFamily="2" charset="-78"/>
              </a:rPr>
              <a:t>مصرف عصاره دم اسب با آدامس ترک سیگار یا برچسب های محتوی نیکوتین ممنوع است(به علت وجود مقادیری نیکوتین در گیاه دم اسب</a:t>
            </a:r>
          </a:p>
          <a:p>
            <a:pPr algn="just"/>
            <a:r>
              <a:rPr lang="fa-IR" sz="3000" b="1" dirty="0" smtClean="0">
                <a:cs typeface="B Kamran" pitchFamily="2" charset="-78"/>
              </a:rPr>
              <a:t>مصرف این گیاه باعث کاهش پتاسیم خون می گردد(هایپوکالمی) افرادی که مبتلا به آریتمی هستند و یا دیگوکسین مصرف می کنند نباید از فراورده های این گیاه استفاده کنند</a:t>
            </a:r>
            <a:r>
              <a:rPr lang="en-US" sz="3000" b="1" dirty="0" smtClean="0">
                <a:cs typeface="B Kamran" pitchFamily="2" charset="-78"/>
              </a:rPr>
              <a:t>. </a:t>
            </a:r>
            <a:endParaRPr lang="fa-IR" sz="3000" b="1" dirty="0" smtClean="0">
              <a:cs typeface="B Kamran" pitchFamily="2" charset="-78"/>
            </a:endParaRPr>
          </a:p>
          <a:p>
            <a:pPr algn="just"/>
            <a:r>
              <a:rPr lang="en-US" sz="3000" b="1" dirty="0" smtClean="0">
                <a:cs typeface="B Kamran" pitchFamily="2" charset="-78"/>
              </a:rPr>
              <a:t>- </a:t>
            </a:r>
            <a:r>
              <a:rPr lang="fa-IR" sz="3000" b="1" dirty="0" smtClean="0">
                <a:cs typeface="B Kamran" pitchFamily="2" charset="-78"/>
              </a:rPr>
              <a:t>با مصرف الکل تداخل دارد</a:t>
            </a:r>
            <a:r>
              <a:rPr lang="en-US" sz="3000" b="1" dirty="0" smtClean="0">
                <a:cs typeface="B Kamran" pitchFamily="2" charset="-78"/>
              </a:rPr>
              <a:t>. </a:t>
            </a:r>
            <a:endParaRPr lang="fa-IR" sz="3000" b="1" dirty="0" smtClean="0">
              <a:cs typeface="B Kamran" pitchFamily="2" charset="-78"/>
            </a:endParaRPr>
          </a:p>
          <a:p>
            <a:pPr algn="just"/>
            <a:r>
              <a:rPr lang="en-US" sz="3000" b="1" dirty="0" smtClean="0">
                <a:cs typeface="B Kamran" pitchFamily="2" charset="-78"/>
              </a:rPr>
              <a:t>- </a:t>
            </a:r>
            <a:r>
              <a:rPr lang="fa-IR" sz="3000" b="1" dirty="0" smtClean="0">
                <a:cs typeface="B Kamran" pitchFamily="2" charset="-78"/>
              </a:rPr>
              <a:t>مصرف این گیاه با داروهای ادرار آور ممکن است باعث دفع مقادیر زیادی آب از بدن گردد</a:t>
            </a:r>
            <a:r>
              <a:rPr lang="en-US" sz="3000" b="1" dirty="0" smtClean="0">
                <a:cs typeface="B Kamran" pitchFamily="2" charset="-78"/>
              </a:rPr>
              <a:t>. </a:t>
            </a:r>
            <a:endParaRPr lang="fa-IR" sz="3000" b="1" dirty="0" smtClean="0">
              <a:cs typeface="B Kamran" pitchFamily="2" charset="-78"/>
            </a:endParaRPr>
          </a:p>
          <a:p>
            <a:pPr algn="just"/>
            <a:r>
              <a:rPr lang="en-US" sz="3000" b="1" dirty="0" smtClean="0">
                <a:cs typeface="B Kamran" pitchFamily="2" charset="-78"/>
              </a:rPr>
              <a:t>-</a:t>
            </a:r>
            <a:r>
              <a:rPr lang="fa-IR" sz="3000" b="1" dirty="0" smtClean="0">
                <a:cs typeface="B Kamran" pitchFamily="2" charset="-78"/>
              </a:rPr>
              <a:t>این گیاه مانع از دفع لیتیم می شود و می تواند تداخل خطرناکی با قرص لیتیم داشته باشد</a:t>
            </a:r>
            <a:r>
              <a:rPr lang="en-US" sz="3000" b="1" dirty="0" smtClean="0">
                <a:cs typeface="B Kamran" pitchFamily="2" charset="-78"/>
              </a:rPr>
              <a:t>.</a:t>
            </a:r>
            <a:endParaRPr lang="en-US" sz="2400" b="1" dirty="0" smtClean="0">
              <a:cs typeface="B Kamran" pitchFamily="2" charset="-78"/>
            </a:endParaRPr>
          </a:p>
        </p:txBody>
      </p:sp>
      <p:pic>
        <p:nvPicPr>
          <p:cNvPr id="4" name="Picture 2" descr="E:\pic\دم اسب.jpg"/>
          <p:cNvPicPr>
            <a:picLocks noChangeAspect="1" noChangeArrowheads="1"/>
          </p:cNvPicPr>
          <p:nvPr/>
        </p:nvPicPr>
        <p:blipFill>
          <a:blip r:embed="rId2"/>
          <a:srcRect/>
          <a:stretch>
            <a:fillRect/>
          </a:stretch>
        </p:blipFill>
        <p:spPr bwMode="auto">
          <a:xfrm>
            <a:off x="642910" y="1714488"/>
            <a:ext cx="2229093" cy="3591317"/>
          </a:xfrm>
          <a:prstGeom prst="rect">
            <a:avLst/>
          </a:prstGeom>
          <a:noFill/>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sz="2400">
              <a:cs typeface="B Kamran" pitchFamily="2" charset="-78"/>
            </a:endParaRPr>
          </a:p>
        </p:txBody>
      </p:sp>
      <p:graphicFrame>
        <p:nvGraphicFramePr>
          <p:cNvPr id="4" name="Content Placeholder 3"/>
          <p:cNvGraphicFramePr>
            <a:graphicFrameLocks noGrp="1"/>
          </p:cNvGraphicFramePr>
          <p:nvPr>
            <p:ph sz="quarter" idx="1"/>
          </p:nvPr>
        </p:nvGraphicFramePr>
        <p:xfrm>
          <a:off x="914400" y="1447800"/>
          <a:ext cx="7772400" cy="1133856"/>
        </p:xfrm>
        <a:graphic>
          <a:graphicData uri="http://schemas.openxmlformats.org/drawingml/2006/table">
            <a:tbl>
              <a:tblPr rtl="1" firstRow="1" bandRow="1">
                <a:tableStyleId>{5C22544A-7EE6-4342-B048-85BDC9FD1C3A}</a:tableStyleId>
              </a:tblPr>
              <a:tblGrid>
                <a:gridCol w="3886200"/>
                <a:gridCol w="3886200"/>
              </a:tblGrid>
              <a:tr h="370840">
                <a:tc>
                  <a:txBody>
                    <a:bodyPr/>
                    <a:lstStyle/>
                    <a:p>
                      <a:pPr algn="ctr" rtl="1">
                        <a:lnSpc>
                          <a:spcPct val="115000"/>
                        </a:lnSpc>
                        <a:spcAft>
                          <a:spcPts val="0"/>
                        </a:spcAft>
                      </a:pPr>
                      <a:r>
                        <a:rPr lang="fa-IR" sz="2800" b="1" dirty="0">
                          <a:solidFill>
                            <a:srgbClr val="333333"/>
                          </a:solidFill>
                          <a:latin typeface="Calibri"/>
                          <a:ea typeface="Times New Roman"/>
                          <a:cs typeface="B Lotus" pitchFamily="2" charset="-78"/>
                        </a:rPr>
                        <a:t>نام تجاری دارو</a:t>
                      </a:r>
                      <a:endParaRPr lang="en-US" sz="4400" dirty="0">
                        <a:latin typeface="Calibri"/>
                        <a:ea typeface="Calibri"/>
                        <a:cs typeface="B Lotus" pitchFamily="2" charset="-78"/>
                      </a:endParaRPr>
                    </a:p>
                  </a:txBody>
                  <a:tcPr marL="38100" marR="38100" marT="38100" marB="38100" anchor="ctr"/>
                </a:tc>
                <a:tc>
                  <a:txBody>
                    <a:bodyPr/>
                    <a:lstStyle/>
                    <a:p>
                      <a:pPr algn="ctr" rtl="1">
                        <a:lnSpc>
                          <a:spcPct val="115000"/>
                        </a:lnSpc>
                        <a:spcAft>
                          <a:spcPts val="0"/>
                        </a:spcAft>
                      </a:pPr>
                      <a:r>
                        <a:rPr lang="fa-IR" sz="2800" b="1" dirty="0">
                          <a:solidFill>
                            <a:srgbClr val="333333"/>
                          </a:solidFill>
                          <a:latin typeface="Calibri"/>
                          <a:ea typeface="Times New Roman"/>
                          <a:cs typeface="B Lotus" pitchFamily="2" charset="-78"/>
                        </a:rPr>
                        <a:t>تولیدکننده [</a:t>
                      </a:r>
                      <a:r>
                        <a:rPr lang="fa-IR" sz="2800" b="1" dirty="0" smtClean="0">
                          <a:solidFill>
                            <a:srgbClr val="333333"/>
                          </a:solidFill>
                          <a:latin typeface="Calibri"/>
                          <a:ea typeface="Times New Roman"/>
                          <a:cs typeface="B Lotus" pitchFamily="2" charset="-78"/>
                        </a:rPr>
                        <a:t>کشور</a:t>
                      </a:r>
                      <a:r>
                        <a:rPr lang="fa-IR" sz="2800" b="1" dirty="0">
                          <a:solidFill>
                            <a:srgbClr val="333333"/>
                          </a:solidFill>
                          <a:latin typeface="Times New Roman"/>
                          <a:ea typeface="Times New Roman"/>
                          <a:cs typeface="B Lotus" pitchFamily="2" charset="-78"/>
                        </a:rPr>
                        <a:t>]</a:t>
                      </a:r>
                      <a:endParaRPr lang="en-US" sz="4400" dirty="0">
                        <a:latin typeface="Calibri"/>
                        <a:ea typeface="Calibri"/>
                        <a:cs typeface="B Lotus" pitchFamily="2" charset="-78"/>
                      </a:endParaRPr>
                    </a:p>
                  </a:txBody>
                  <a:tcPr marL="38100" marR="38100" marT="38100" marB="38100" anchor="ctr"/>
                </a:tc>
              </a:tr>
              <a:tr h="370840">
                <a:tc>
                  <a:txBody>
                    <a:bodyPr/>
                    <a:lstStyle/>
                    <a:p>
                      <a:pPr algn="r" rtl="1">
                        <a:lnSpc>
                          <a:spcPct val="115000"/>
                        </a:lnSpc>
                        <a:spcAft>
                          <a:spcPts val="0"/>
                        </a:spcAft>
                      </a:pPr>
                      <a:r>
                        <a:rPr lang="fa-IR" sz="2800" dirty="0">
                          <a:solidFill>
                            <a:srgbClr val="000000"/>
                          </a:solidFill>
                          <a:latin typeface="Calibri"/>
                          <a:ea typeface="Times New Roman"/>
                          <a:cs typeface="B Lotus" pitchFamily="2" charset="-78"/>
                        </a:rPr>
                        <a:t>قرص روکشدار مدريک</a:t>
                      </a:r>
                      <a:endParaRPr lang="en-US" sz="4400" dirty="0">
                        <a:latin typeface="Calibri"/>
                        <a:ea typeface="Calibri"/>
                        <a:cs typeface="B Lotus" pitchFamily="2" charset="-78"/>
                      </a:endParaRPr>
                    </a:p>
                  </a:txBody>
                  <a:tcPr marL="38100" marR="38100" marT="38100" marB="38100" anchor="ctr"/>
                </a:tc>
                <a:tc>
                  <a:txBody>
                    <a:bodyPr/>
                    <a:lstStyle/>
                    <a:p>
                      <a:pPr algn="r" rtl="1">
                        <a:lnSpc>
                          <a:spcPct val="115000"/>
                        </a:lnSpc>
                        <a:spcAft>
                          <a:spcPts val="0"/>
                        </a:spcAft>
                      </a:pPr>
                      <a:r>
                        <a:rPr lang="fa-IR" sz="2800" dirty="0">
                          <a:solidFill>
                            <a:srgbClr val="333333"/>
                          </a:solidFill>
                          <a:latin typeface="Calibri"/>
                          <a:ea typeface="Times New Roman"/>
                          <a:cs typeface="B Lotus" pitchFamily="2" charset="-78"/>
                        </a:rPr>
                        <a:t>داروسازی گل دارو [ ایران ] </a:t>
                      </a:r>
                      <a:endParaRPr lang="en-US" sz="4400" dirty="0">
                        <a:latin typeface="Calibri"/>
                        <a:ea typeface="Calibri"/>
                        <a:cs typeface="B Lotus" pitchFamily="2" charset="-78"/>
                      </a:endParaRPr>
                    </a:p>
                  </a:txBody>
                  <a:tcPr marL="38100" marR="38100" marT="38100" marB="38100" anchor="ctr"/>
                </a:tc>
              </a:tr>
            </a:tbl>
          </a:graphicData>
        </a:graphic>
      </p:graphicFrame>
      <p:pic>
        <p:nvPicPr>
          <p:cNvPr id="3074" name="Picture 2" descr="E:\pic\Moderik-fa2.png"/>
          <p:cNvPicPr>
            <a:picLocks noChangeAspect="1" noChangeArrowheads="1"/>
          </p:cNvPicPr>
          <p:nvPr/>
        </p:nvPicPr>
        <p:blipFill>
          <a:blip r:embed="rId2"/>
          <a:srcRect/>
          <a:stretch>
            <a:fillRect/>
          </a:stretch>
        </p:blipFill>
        <p:spPr bwMode="auto">
          <a:xfrm>
            <a:off x="2714612" y="2643182"/>
            <a:ext cx="3786214" cy="3786214"/>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7127</TotalTime>
  <Words>4485</Words>
  <Application>Microsoft Office PowerPoint</Application>
  <PresentationFormat>On-screen Show (4:3)</PresentationFormat>
  <Paragraphs>847</Paragraphs>
  <Slides>138</Slides>
  <Notes>4</Notes>
  <HiddenSlides>0</HiddenSlides>
  <MMClips>0</MMClips>
  <ScaleCrop>false</ScaleCrop>
  <HeadingPairs>
    <vt:vector size="4" baseType="variant">
      <vt:variant>
        <vt:lpstr>Theme</vt:lpstr>
      </vt:variant>
      <vt:variant>
        <vt:i4>1</vt:i4>
      </vt:variant>
      <vt:variant>
        <vt:lpstr>Slide Titles</vt:lpstr>
      </vt:variant>
      <vt:variant>
        <vt:i4>138</vt:i4>
      </vt:variant>
    </vt:vector>
  </HeadingPairs>
  <TitlesOfParts>
    <vt:vector size="139" baseType="lpstr">
      <vt:lpstr>Equity</vt:lpstr>
      <vt:lpstr>داروهاي گياهي</vt:lpstr>
      <vt:lpstr>فلفل قرمز </vt:lpstr>
      <vt:lpstr>Slide 3</vt:lpstr>
      <vt:lpstr>Slide 4</vt:lpstr>
      <vt:lpstr>Slide 5</vt:lpstr>
      <vt:lpstr>اوکالیپتوس </vt:lpstr>
      <vt:lpstr>   هشدارها </vt:lpstr>
      <vt:lpstr>Slide 8</vt:lpstr>
      <vt:lpstr>Slide 9</vt:lpstr>
      <vt:lpstr>یونجه زرد (اکلیل الملک)</vt:lpstr>
      <vt:lpstr>مکانیسم اثر</vt:lpstr>
      <vt:lpstr>Slide 12</vt:lpstr>
      <vt:lpstr> هشدارها</vt:lpstr>
      <vt:lpstr>Slide 14</vt:lpstr>
      <vt:lpstr> </vt:lpstr>
      <vt:lpstr>Slide 16</vt:lpstr>
      <vt:lpstr>زردچوبه</vt:lpstr>
      <vt:lpstr>مکانیسم اثر</vt:lpstr>
      <vt:lpstr>Slide 19</vt:lpstr>
      <vt:lpstr>همیشه بهار کوهی </vt:lpstr>
      <vt:lpstr>همیشه بهار </vt:lpstr>
      <vt:lpstr> موارد منع مصرف</vt:lpstr>
      <vt:lpstr>Slide 23</vt:lpstr>
      <vt:lpstr>اکلیل کوهی </vt:lpstr>
      <vt:lpstr>Slide 25</vt:lpstr>
      <vt:lpstr>  </vt:lpstr>
      <vt:lpstr>Slide 27</vt:lpstr>
      <vt:lpstr>پنجه شیطان </vt:lpstr>
      <vt:lpstr>Slide 29</vt:lpstr>
      <vt:lpstr>Slide 30</vt:lpstr>
      <vt:lpstr>Slide 31</vt:lpstr>
      <vt:lpstr>هاماملیس </vt:lpstr>
      <vt:lpstr>Slide 33</vt:lpstr>
      <vt:lpstr>شاه بلوط هندی </vt:lpstr>
      <vt:lpstr>Slide 35</vt:lpstr>
      <vt:lpstr>Slide 36</vt:lpstr>
      <vt:lpstr>Slide 37</vt:lpstr>
      <vt:lpstr>داروهاي گياهي 2</vt:lpstr>
      <vt:lpstr>بادرنجبویه </vt:lpstr>
      <vt:lpstr>Slide 40</vt:lpstr>
      <vt:lpstr>Slide 41</vt:lpstr>
      <vt:lpstr>نعنا </vt:lpstr>
      <vt:lpstr>Slide 43</vt:lpstr>
      <vt:lpstr>صبرزرد </vt:lpstr>
      <vt:lpstr>Slide 45</vt:lpstr>
      <vt:lpstr>انار </vt:lpstr>
      <vt:lpstr>Slide 47</vt:lpstr>
      <vt:lpstr>  مکانیسم اثر</vt:lpstr>
      <vt:lpstr>Slide 49</vt:lpstr>
      <vt:lpstr>آویشن شیرازی </vt:lpstr>
      <vt:lpstr>Slide 51</vt:lpstr>
      <vt:lpstr>آویشن </vt:lpstr>
      <vt:lpstr>Slide 53</vt:lpstr>
      <vt:lpstr>گل ساعتی </vt:lpstr>
      <vt:lpstr>Slide 55</vt:lpstr>
      <vt:lpstr>جین سنگ </vt:lpstr>
      <vt:lpstr>Slide 57</vt:lpstr>
      <vt:lpstr>Slide 58</vt:lpstr>
      <vt:lpstr>Slide 59</vt:lpstr>
      <vt:lpstr>برگ سنا </vt:lpstr>
      <vt:lpstr>Slide 61</vt:lpstr>
      <vt:lpstr>Slide 62</vt:lpstr>
      <vt:lpstr>انجیر </vt:lpstr>
      <vt:lpstr>Slide 64</vt:lpstr>
      <vt:lpstr>Slide 65</vt:lpstr>
      <vt:lpstr>شوید: Anethum graveolens</vt:lpstr>
      <vt:lpstr>Slide 67</vt:lpstr>
      <vt:lpstr>Slide 68</vt:lpstr>
      <vt:lpstr>Slide 69</vt:lpstr>
      <vt:lpstr>زنجبیل </vt:lpstr>
      <vt:lpstr>Slide 71</vt:lpstr>
      <vt:lpstr>Slide 72</vt:lpstr>
      <vt:lpstr>Slide 73</vt:lpstr>
      <vt:lpstr>گزنه </vt:lpstr>
      <vt:lpstr>Slide 75</vt:lpstr>
      <vt:lpstr>Slide 76</vt:lpstr>
      <vt:lpstr>سرخارگل </vt:lpstr>
      <vt:lpstr>Slide 78</vt:lpstr>
      <vt:lpstr>Slide 79</vt:lpstr>
      <vt:lpstr>سنبل الطیب </vt:lpstr>
      <vt:lpstr>Slide 81</vt:lpstr>
      <vt:lpstr>Slide 82</vt:lpstr>
      <vt:lpstr>درخت مو </vt:lpstr>
      <vt:lpstr>Slide 84</vt:lpstr>
      <vt:lpstr>جینکو بیلوبا </vt:lpstr>
      <vt:lpstr>Slide 86</vt:lpstr>
      <vt:lpstr>Slide 87</vt:lpstr>
      <vt:lpstr>شیرین بیان </vt:lpstr>
      <vt:lpstr>Slide 89</vt:lpstr>
      <vt:lpstr>Slide 90</vt:lpstr>
      <vt:lpstr>گیاه رازک </vt:lpstr>
      <vt:lpstr>بلاک کوهش </vt:lpstr>
      <vt:lpstr>Slide 93</vt:lpstr>
      <vt:lpstr>Slide 94</vt:lpstr>
      <vt:lpstr>سیر </vt:lpstr>
      <vt:lpstr>Slide 96</vt:lpstr>
      <vt:lpstr>دم اسب </vt:lpstr>
      <vt:lpstr>Slide 98</vt:lpstr>
      <vt:lpstr>Slide 99</vt:lpstr>
      <vt:lpstr>سرخ ولیک </vt:lpstr>
      <vt:lpstr>Slide 101</vt:lpstr>
      <vt:lpstr>Slide 102</vt:lpstr>
      <vt:lpstr>Slide 103</vt:lpstr>
      <vt:lpstr>سویا </vt:lpstr>
      <vt:lpstr>تخم شنبلیله </vt:lpstr>
      <vt:lpstr>Slide 106</vt:lpstr>
      <vt:lpstr>Slide 107</vt:lpstr>
      <vt:lpstr>گالگا </vt:lpstr>
      <vt:lpstr>Slide 109</vt:lpstr>
      <vt:lpstr>چای سبز </vt:lpstr>
      <vt:lpstr> </vt:lpstr>
      <vt:lpstr>Slide 112</vt:lpstr>
      <vt:lpstr>خارمریم </vt:lpstr>
      <vt:lpstr>Slide 114</vt:lpstr>
      <vt:lpstr>علف چای-گل راعي </vt:lpstr>
      <vt:lpstr>عوارض جانبی:  مطالعات گسترده نشان دهنده این است که 2.4% افراد مصرف کننده علف چای عوارض جانبی گزارش نموده اند که عمده این عوارض عبارتند از: تحریکات گوارشی، حساسیت، خستگی. البته این عوارض ملایم و بسیار نزدیک به پلاسبو است.  تدارخلات داروئی:  با داروهای مهار کننده منو آمینو اکسیداز تداخل دارد.</vt:lpstr>
      <vt:lpstr>پنج انگشت </vt:lpstr>
      <vt:lpstr>Slide 118</vt:lpstr>
      <vt:lpstr>Slide 119</vt:lpstr>
      <vt:lpstr>کرفس </vt:lpstr>
      <vt:lpstr>Slide 121</vt:lpstr>
      <vt:lpstr>رازیانه </vt:lpstr>
      <vt:lpstr>Slide 123</vt:lpstr>
      <vt:lpstr>زرشک </vt:lpstr>
      <vt:lpstr>Slide 125</vt:lpstr>
      <vt:lpstr>بابونه شیرازی </vt:lpstr>
      <vt:lpstr>Slide 127</vt:lpstr>
      <vt:lpstr>گزنه+تانسی+نسترن </vt:lpstr>
      <vt:lpstr>Slide 129</vt:lpstr>
      <vt:lpstr>Slide 130</vt:lpstr>
      <vt:lpstr>تانسی </vt:lpstr>
      <vt:lpstr>Slide 132</vt:lpstr>
      <vt:lpstr>Slide 133</vt:lpstr>
      <vt:lpstr>Slide 134</vt:lpstr>
      <vt:lpstr>عشقه</vt:lpstr>
      <vt:lpstr>Slide 136</vt:lpstr>
      <vt:lpstr>Slide 137</vt:lpstr>
      <vt:lpstr>Slide 138</vt:lpstr>
    </vt:vector>
  </TitlesOfParts>
  <Company>Kaums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داروهاي گياهي</dc:title>
  <dc:creator>khoshsoroor-sa</dc:creator>
  <cp:lastModifiedBy>khayyat-mh</cp:lastModifiedBy>
  <cp:revision>329</cp:revision>
  <dcterms:created xsi:type="dcterms:W3CDTF">2014-12-06T08:09:31Z</dcterms:created>
  <dcterms:modified xsi:type="dcterms:W3CDTF">2015-03-02T10:16:33Z</dcterms:modified>
</cp:coreProperties>
</file>