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44" r:id="rId1"/>
  </p:sldMasterIdLst>
  <p:notesMasterIdLst>
    <p:notesMasterId r:id="rId38"/>
  </p:notesMasterIdLst>
  <p:sldIdLst>
    <p:sldId id="292" r:id="rId2"/>
    <p:sldId id="256" r:id="rId3"/>
    <p:sldId id="257" r:id="rId4"/>
    <p:sldId id="259" r:id="rId5"/>
    <p:sldId id="291" r:id="rId6"/>
    <p:sldId id="264" r:id="rId7"/>
    <p:sldId id="265" r:id="rId8"/>
    <p:sldId id="289" r:id="rId9"/>
    <p:sldId id="290" r:id="rId10"/>
    <p:sldId id="288" r:id="rId11"/>
    <p:sldId id="266" r:id="rId12"/>
    <p:sldId id="269" r:id="rId13"/>
    <p:sldId id="267" r:id="rId14"/>
    <p:sldId id="270" r:id="rId15"/>
    <p:sldId id="287" r:id="rId16"/>
    <p:sldId id="279" r:id="rId17"/>
    <p:sldId id="280" r:id="rId18"/>
    <p:sldId id="281" r:id="rId19"/>
    <p:sldId id="282" r:id="rId20"/>
    <p:sldId id="283" r:id="rId21"/>
    <p:sldId id="284" r:id="rId22"/>
    <p:sldId id="304" r:id="rId23"/>
    <p:sldId id="295"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Lst>
  <p:sldSz cx="9144000" cy="6858000" type="screen4x3"/>
  <p:notesSz cx="7099300" cy="10234613"/>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86F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9096" autoAdjust="0"/>
    <p:restoredTop sz="94709" autoAdjust="0"/>
  </p:normalViewPr>
  <p:slideViewPr>
    <p:cSldViewPr>
      <p:cViewPr varScale="1">
        <p:scale>
          <a:sx n="66" d="100"/>
          <a:sy n="66" d="100"/>
        </p:scale>
        <p:origin x="-696" y="-108"/>
      </p:cViewPr>
      <p:guideLst>
        <p:guide orient="horz" pos="2160"/>
        <p:guide pos="2880"/>
      </p:guideLst>
    </p:cSldViewPr>
  </p:slideViewPr>
  <p:outlineViewPr>
    <p:cViewPr>
      <p:scale>
        <a:sx n="33" d="100"/>
        <a:sy n="33" d="100"/>
      </p:scale>
      <p:origin x="0" y="1595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022937" y="0"/>
            <a:ext cx="3076363" cy="511731"/>
          </a:xfrm>
          <a:prstGeom prst="rect">
            <a:avLst/>
          </a:prstGeom>
        </p:spPr>
        <p:txBody>
          <a:bodyPr vert="horz" lIns="99048" tIns="49524" rIns="99048" bIns="49524" rtlCol="1"/>
          <a:lstStyle>
            <a:lvl1pPr algn="r">
              <a:defRPr sz="1300"/>
            </a:lvl1pPr>
          </a:lstStyle>
          <a:p>
            <a:endParaRPr lang="fa-IR"/>
          </a:p>
        </p:txBody>
      </p:sp>
      <p:sp>
        <p:nvSpPr>
          <p:cNvPr id="3" name="Date Placeholder 2"/>
          <p:cNvSpPr>
            <a:spLocks noGrp="1"/>
          </p:cNvSpPr>
          <p:nvPr>
            <p:ph type="dt" idx="1"/>
          </p:nvPr>
        </p:nvSpPr>
        <p:spPr>
          <a:xfrm>
            <a:off x="1644" y="0"/>
            <a:ext cx="3076363" cy="511731"/>
          </a:xfrm>
          <a:prstGeom prst="rect">
            <a:avLst/>
          </a:prstGeom>
        </p:spPr>
        <p:txBody>
          <a:bodyPr vert="horz" lIns="99048" tIns="49524" rIns="99048" bIns="49524" rtlCol="1"/>
          <a:lstStyle>
            <a:lvl1pPr algn="l">
              <a:defRPr sz="1300"/>
            </a:lvl1pPr>
          </a:lstStyle>
          <a:p>
            <a:fld id="{95F6A342-813D-42C8-B0FE-C9F754A6FB9B}" type="datetimeFigureOut">
              <a:rPr lang="fa-IR" smtClean="0"/>
              <a:pPr/>
              <a:t>1434/12/24</a:t>
            </a:fld>
            <a:endParaRPr lang="fa-IR"/>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1" anchor="ctr"/>
          <a:lstStyle/>
          <a:p>
            <a:endParaRPr lang="fa-IR"/>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4022937" y="9721106"/>
            <a:ext cx="3076363" cy="511731"/>
          </a:xfrm>
          <a:prstGeom prst="rect">
            <a:avLst/>
          </a:prstGeom>
        </p:spPr>
        <p:txBody>
          <a:bodyPr vert="horz" lIns="99048" tIns="49524" rIns="99048" bIns="49524" rtlCol="1" anchor="b"/>
          <a:lstStyle>
            <a:lvl1pPr algn="r">
              <a:defRPr sz="1300"/>
            </a:lvl1pPr>
          </a:lstStyle>
          <a:p>
            <a:endParaRPr lang="fa-IR"/>
          </a:p>
        </p:txBody>
      </p:sp>
      <p:sp>
        <p:nvSpPr>
          <p:cNvPr id="7" name="Slide Number Placeholder 6"/>
          <p:cNvSpPr>
            <a:spLocks noGrp="1"/>
          </p:cNvSpPr>
          <p:nvPr>
            <p:ph type="sldNum" sz="quarter" idx="5"/>
          </p:nvPr>
        </p:nvSpPr>
        <p:spPr>
          <a:xfrm>
            <a:off x="1644" y="9721106"/>
            <a:ext cx="3076363" cy="511731"/>
          </a:xfrm>
          <a:prstGeom prst="rect">
            <a:avLst/>
          </a:prstGeom>
        </p:spPr>
        <p:txBody>
          <a:bodyPr vert="horz" lIns="99048" tIns="49524" rIns="99048" bIns="49524" rtlCol="1" anchor="b"/>
          <a:lstStyle>
            <a:lvl1pPr algn="l">
              <a:defRPr sz="1300"/>
            </a:lvl1pPr>
          </a:lstStyle>
          <a:p>
            <a:fld id="{C4241CC1-CBB2-4AAD-8E3C-EB2B132A0410}"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62578718-75BA-4EAE-BF9B-EE78CC7D6C4A}" type="datetime8">
              <a:rPr lang="fa-IR" smtClean="0"/>
              <a:pPr/>
              <a:t>13/اکتبر/28</a:t>
            </a:fld>
            <a:endParaRPr lang="fa-IR"/>
          </a:p>
        </p:txBody>
      </p:sp>
      <p:sp>
        <p:nvSpPr>
          <p:cNvPr id="20" name="Footer Placeholder 19"/>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10" name="Slide Number Placeholder 9"/>
          <p:cNvSpPr>
            <a:spLocks noGrp="1"/>
          </p:cNvSpPr>
          <p:nvPr>
            <p:ph type="sldNum" sz="quarter" idx="12"/>
          </p:nvPr>
        </p:nvSpPr>
        <p:spPr/>
        <p:txBody>
          <a:bodyPr/>
          <a:lstStyle>
            <a:extLst/>
          </a:lstStyle>
          <a:p>
            <a:fld id="{6811C069-224C-4A65-ADC0-0C4C53C08FF8}" type="slidenum">
              <a:rPr lang="fa-IR" smtClean="0"/>
              <a:pPr/>
              <a:t>‹#›</a:t>
            </a:fld>
            <a:endParaRPr lang="fa-IR"/>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2E71AAA-BD1D-4796-860D-2E99DA44F78A}" type="datetime8">
              <a:rPr lang="fa-IR" smtClean="0"/>
              <a:pPr/>
              <a:t>13/اکتبر/28</a:t>
            </a:fld>
            <a:endParaRPr lang="fa-IR"/>
          </a:p>
        </p:txBody>
      </p:sp>
      <p:sp>
        <p:nvSpPr>
          <p:cNvPr id="5" name="Footer Placeholder 4"/>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extLst/>
          </a:lstStyle>
          <a:p>
            <a:fld id="{6811C069-224C-4A65-ADC0-0C4C53C08FF8}"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9C67DA1-400E-4314-9A26-F5341E34B629}" type="datetime8">
              <a:rPr lang="fa-IR" smtClean="0"/>
              <a:pPr/>
              <a:t>13/اکتبر/28</a:t>
            </a:fld>
            <a:endParaRPr lang="fa-IR"/>
          </a:p>
        </p:txBody>
      </p:sp>
      <p:sp>
        <p:nvSpPr>
          <p:cNvPr id="5" name="Footer Placeholder 4"/>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extLst/>
          </a:lstStyle>
          <a:p>
            <a:fld id="{6811C069-224C-4A65-ADC0-0C4C53C08FF8}"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687FAA3-FBF9-4067-9633-603E1B847C54}" type="datetime8">
              <a:rPr lang="fa-IR" smtClean="0"/>
              <a:pPr/>
              <a:t>13/اکتبر/28</a:t>
            </a:fld>
            <a:endParaRPr lang="fa-IR"/>
          </a:p>
        </p:txBody>
      </p:sp>
      <p:sp>
        <p:nvSpPr>
          <p:cNvPr id="5" name="Footer Placeholder 4"/>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extLst/>
          </a:lstStyle>
          <a:p>
            <a:fld id="{6811C069-224C-4A65-ADC0-0C4C53C08FF8}"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AC1A7D7-BB5D-494E-9CA6-45262ABB592D}" type="datetime8">
              <a:rPr lang="fa-IR" smtClean="0"/>
              <a:pPr/>
              <a:t>13/اکتبر/28</a:t>
            </a:fld>
            <a:endParaRPr lang="fa-IR"/>
          </a:p>
        </p:txBody>
      </p:sp>
      <p:sp>
        <p:nvSpPr>
          <p:cNvPr id="5" name="Footer Placeholder 4"/>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extLst/>
          </a:lstStyle>
          <a:p>
            <a:fld id="{6811C069-224C-4A65-ADC0-0C4C53C08FF8}" type="slidenum">
              <a:rPr lang="fa-IR" smtClean="0"/>
              <a:pPr/>
              <a:t>‹#›</a:t>
            </a:fld>
            <a:endParaRPr lang="fa-I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41389D2-7E0D-4D8F-8591-785AA9802B61}" type="datetime8">
              <a:rPr lang="fa-IR" smtClean="0"/>
              <a:pPr/>
              <a:t>13/اکتبر/28</a:t>
            </a:fld>
            <a:endParaRPr lang="fa-IR"/>
          </a:p>
        </p:txBody>
      </p:sp>
      <p:sp>
        <p:nvSpPr>
          <p:cNvPr id="6" name="Footer Placeholder 5"/>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7" name="Slide Number Placeholder 6"/>
          <p:cNvSpPr>
            <a:spLocks noGrp="1"/>
          </p:cNvSpPr>
          <p:nvPr>
            <p:ph type="sldNum" sz="quarter" idx="12"/>
          </p:nvPr>
        </p:nvSpPr>
        <p:spPr/>
        <p:txBody>
          <a:bodyPr/>
          <a:lstStyle>
            <a:extLst/>
          </a:lstStyle>
          <a:p>
            <a:fld id="{6811C069-224C-4A65-ADC0-0C4C53C08FF8}"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D92ADB0-D97C-4DF5-8ED0-B031350246EB}" type="datetime8">
              <a:rPr lang="fa-IR" smtClean="0"/>
              <a:pPr/>
              <a:t>13/اکتبر/28</a:t>
            </a:fld>
            <a:endParaRPr lang="fa-IR"/>
          </a:p>
        </p:txBody>
      </p:sp>
      <p:sp>
        <p:nvSpPr>
          <p:cNvPr id="8" name="Footer Placeholder 7"/>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9" name="Slide Number Placeholder 8"/>
          <p:cNvSpPr>
            <a:spLocks noGrp="1"/>
          </p:cNvSpPr>
          <p:nvPr>
            <p:ph type="sldNum" sz="quarter" idx="12"/>
          </p:nvPr>
        </p:nvSpPr>
        <p:spPr/>
        <p:txBody>
          <a:bodyPr/>
          <a:lstStyle>
            <a:extLst/>
          </a:lstStyle>
          <a:p>
            <a:fld id="{6811C069-224C-4A65-ADC0-0C4C53C08FF8}"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0865EF6D-BE4E-4734-BA60-C51FB3E1FF41}" type="datetime8">
              <a:rPr lang="fa-IR" smtClean="0"/>
              <a:pPr/>
              <a:t>13/اکتبر/28</a:t>
            </a:fld>
            <a:endParaRPr lang="fa-IR"/>
          </a:p>
        </p:txBody>
      </p:sp>
      <p:sp>
        <p:nvSpPr>
          <p:cNvPr id="4" name="Footer Placeholder 3"/>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5" name="Slide Number Placeholder 4"/>
          <p:cNvSpPr>
            <a:spLocks noGrp="1"/>
          </p:cNvSpPr>
          <p:nvPr>
            <p:ph type="sldNum" sz="quarter" idx="12"/>
          </p:nvPr>
        </p:nvSpPr>
        <p:spPr/>
        <p:txBody>
          <a:bodyPr/>
          <a:lstStyle>
            <a:extLst/>
          </a:lstStyle>
          <a:p>
            <a:fld id="{6811C069-224C-4A65-ADC0-0C4C53C08FF8}"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A278904-654B-4507-8D8A-28D1EF7B4B85}" type="datetime8">
              <a:rPr lang="fa-IR" smtClean="0"/>
              <a:pPr/>
              <a:t>13/اکتبر/28</a:t>
            </a:fld>
            <a:endParaRPr lang="fa-IR"/>
          </a:p>
        </p:txBody>
      </p:sp>
      <p:sp>
        <p:nvSpPr>
          <p:cNvPr id="3" name="Footer Placeholder 2"/>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4" name="Slide Number Placeholder 3"/>
          <p:cNvSpPr>
            <a:spLocks noGrp="1"/>
          </p:cNvSpPr>
          <p:nvPr>
            <p:ph type="sldNum" sz="quarter" idx="12"/>
          </p:nvPr>
        </p:nvSpPr>
        <p:spPr/>
        <p:txBody>
          <a:bodyPr/>
          <a:lstStyle>
            <a:extLst/>
          </a:lstStyle>
          <a:p>
            <a:fld id="{6811C069-224C-4A65-ADC0-0C4C53C08FF8}" type="slidenum">
              <a:rPr lang="fa-IR" smtClean="0"/>
              <a:pPr/>
              <a:t>‹#›</a:t>
            </a:fld>
            <a:endParaRPr lang="fa-I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58773A2-6F26-426F-A5FE-B622DC6566D6}" type="datetime8">
              <a:rPr lang="fa-IR" smtClean="0"/>
              <a:pPr/>
              <a:t>13/اکتبر/28</a:t>
            </a:fld>
            <a:endParaRPr lang="fa-IR"/>
          </a:p>
        </p:txBody>
      </p:sp>
      <p:sp>
        <p:nvSpPr>
          <p:cNvPr id="6" name="Footer Placeholder 5"/>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7" name="Slide Number Placeholder 6"/>
          <p:cNvSpPr>
            <a:spLocks noGrp="1"/>
          </p:cNvSpPr>
          <p:nvPr>
            <p:ph type="sldNum" sz="quarter" idx="12"/>
          </p:nvPr>
        </p:nvSpPr>
        <p:spPr/>
        <p:txBody>
          <a:bodyPr/>
          <a:lstStyle>
            <a:extLst/>
          </a:lstStyle>
          <a:p>
            <a:fld id="{6811C069-224C-4A65-ADC0-0C4C53C08FF8}"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F5EA60A5-CC18-4348-A981-03F037BBAD74}" type="datetime8">
              <a:rPr lang="fa-IR" smtClean="0"/>
              <a:pPr/>
              <a:t>13/اکتبر/28</a:t>
            </a:fld>
            <a:endParaRPr lang="fa-IR"/>
          </a:p>
        </p:txBody>
      </p:sp>
      <p:sp>
        <p:nvSpPr>
          <p:cNvPr id="6" name="Footer Placeholder 5"/>
          <p:cNvSpPr>
            <a:spLocks noGrp="1"/>
          </p:cNvSpPr>
          <p:nvPr>
            <p:ph type="ftr" sz="quarter" idx="11"/>
          </p:nvPr>
        </p:nvSpPr>
        <p:spPr/>
        <p:txBody>
          <a:bodyPr/>
          <a:lstStyle>
            <a:extLst/>
          </a:lstStyle>
          <a:p>
            <a:r>
              <a:rPr lang="fa-IR" smtClean="0"/>
              <a:t>معاونت غذا و دارو دانشگاه علوم پزشکی کاشان</a:t>
            </a:r>
            <a:endParaRPr lang="fa-IR"/>
          </a:p>
        </p:txBody>
      </p:sp>
      <p:sp>
        <p:nvSpPr>
          <p:cNvPr id="7" name="Slide Number Placeholder 6"/>
          <p:cNvSpPr>
            <a:spLocks noGrp="1"/>
          </p:cNvSpPr>
          <p:nvPr>
            <p:ph type="sldNum" sz="quarter" idx="12"/>
          </p:nvPr>
        </p:nvSpPr>
        <p:spPr/>
        <p:txBody>
          <a:bodyPr/>
          <a:lstStyle>
            <a:extLst/>
          </a:lstStyle>
          <a:p>
            <a:fld id="{6811C069-224C-4A65-ADC0-0C4C53C08FF8}" type="slidenum">
              <a:rPr lang="fa-IR" smtClean="0"/>
              <a:pPr/>
              <a:t>‹#›</a:t>
            </a:fld>
            <a:endParaRPr lang="fa-I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F410034-BB6C-488B-ABC0-88CFF4A6DAEF}" type="datetime8">
              <a:rPr lang="fa-IR" smtClean="0"/>
              <a:pPr/>
              <a:t>13/اکتبر/28</a:t>
            </a:fld>
            <a:endParaRPr lang="fa-I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r>
              <a:rPr lang="fa-IR" smtClean="0"/>
              <a:t>معاونت غذا و دارو دانشگاه علوم پزشکی کاشان</a:t>
            </a:r>
            <a:endParaRPr lang="fa-I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811C069-224C-4A65-ADC0-0C4C53C08FF8}" type="slidenum">
              <a:rPr lang="fa-IR" smtClean="0"/>
              <a:pPr/>
              <a:t>‹#›</a:t>
            </a:fld>
            <a:endParaRPr lang="fa-I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dt="0"/>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000" b="1" dirty="0" smtClean="0">
                <a:latin typeface="IranNastaliq" pitchFamily="18" charset="0"/>
                <a:cs typeface="IranNastaliq" pitchFamily="18" charset="0"/>
              </a:rPr>
              <a:t/>
            </a:r>
            <a:br>
              <a:rPr lang="fa-IR" sz="2000" b="1" dirty="0" smtClean="0">
                <a:latin typeface="IranNastaliq" pitchFamily="18" charset="0"/>
                <a:cs typeface="IranNastaliq" pitchFamily="18" charset="0"/>
              </a:rPr>
            </a:br>
            <a:r>
              <a:rPr lang="fa-IR" sz="2000" b="1" dirty="0" smtClean="0">
                <a:latin typeface="IranNastaliq" pitchFamily="18" charset="0"/>
                <a:cs typeface="IranNastaliq" pitchFamily="18" charset="0"/>
              </a:rPr>
              <a:t>دانشگاه علوم پزشكي وخدمات  بهداشتي درماني  كاشان</a:t>
            </a:r>
            <a:br>
              <a:rPr lang="fa-IR" sz="2000" b="1" dirty="0" smtClean="0">
                <a:latin typeface="IranNastaliq" pitchFamily="18" charset="0"/>
                <a:cs typeface="IranNastaliq" pitchFamily="18" charset="0"/>
              </a:rPr>
            </a:br>
            <a:r>
              <a:rPr lang="fa-IR" sz="2000" b="1" dirty="0" smtClean="0">
                <a:latin typeface="IranNastaliq" pitchFamily="18" charset="0"/>
                <a:cs typeface="IranNastaliq" pitchFamily="18" charset="0"/>
              </a:rPr>
              <a:t>                                        </a:t>
            </a:r>
            <a:r>
              <a:rPr lang="fa-IR" sz="2400" b="1" dirty="0" smtClean="0">
                <a:latin typeface="IranNastaliq" pitchFamily="18" charset="0"/>
                <a:cs typeface="IranNastaliq" pitchFamily="18" charset="0"/>
              </a:rPr>
              <a:t>معاونت   غذا ودارو</a:t>
            </a:r>
            <a:endParaRPr lang="fa-IR" sz="2400" b="1" dirty="0">
              <a:latin typeface="IranNastaliq" pitchFamily="18" charset="0"/>
              <a:cs typeface="IranNastaliq" pitchFamily="18" charset="0"/>
            </a:endParaRPr>
          </a:p>
        </p:txBody>
      </p:sp>
      <p:pic>
        <p:nvPicPr>
          <p:cNvPr id="2050" name="Picture 2" descr="E:\هفته ي پبشگيري از مسموميت ها 91\untitled.bmp"/>
          <p:cNvPicPr>
            <a:picLocks noChangeAspect="1" noChangeArrowheads="1"/>
          </p:cNvPicPr>
          <p:nvPr/>
        </p:nvPicPr>
        <p:blipFill>
          <a:blip r:embed="rId2"/>
          <a:srcRect/>
          <a:stretch>
            <a:fillRect/>
          </a:stretch>
        </p:blipFill>
        <p:spPr bwMode="auto">
          <a:xfrm>
            <a:off x="3571868" y="2786058"/>
            <a:ext cx="2571768" cy="24528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2643174" y="1857364"/>
            <a:ext cx="4186032" cy="923330"/>
          </a:xfrm>
          <a:prstGeom prst="rect">
            <a:avLst/>
          </a:prstGeom>
        </p:spPr>
        <p:txBody>
          <a:bodyPr wrap="square">
            <a:spAutoFit/>
          </a:bodyPr>
          <a:lstStyle/>
          <a:p>
            <a:pPr algn="ctr"/>
            <a:r>
              <a:rPr lang="fa-IR" sz="5400" b="1" dirty="0" smtClean="0">
                <a:latin typeface="IranNastaliq" pitchFamily="18" charset="0"/>
                <a:cs typeface="IranNastaliq" pitchFamily="18" charset="0"/>
              </a:rPr>
              <a:t>هفته ي پيشگيري از مسموميت </a:t>
            </a:r>
            <a:r>
              <a:rPr lang="fa-IR" sz="5400" b="1" dirty="0" smtClean="0">
                <a:latin typeface="IranNastaliq" pitchFamily="18" charset="0"/>
                <a:cs typeface="IranNastaliq" pitchFamily="18" charset="0"/>
              </a:rPr>
              <a:t>ها</a:t>
            </a:r>
            <a:endParaRPr lang="fa-IR" sz="5400" b="1" dirty="0" smtClean="0">
              <a:latin typeface="IranNastaliq" pitchFamily="18" charset="0"/>
              <a:cs typeface="IranNastaliq" pitchFamily="18" charset="0"/>
            </a:endParaRPr>
          </a:p>
        </p:txBody>
      </p:sp>
      <p:pic>
        <p:nvPicPr>
          <p:cNvPr id="8" name="Picture 2"/>
          <p:cNvPicPr>
            <a:picLocks noChangeAspect="1" noChangeArrowheads="1"/>
          </p:cNvPicPr>
          <p:nvPr/>
        </p:nvPicPr>
        <p:blipFill>
          <a:blip r:embed="rId3">
            <a:clrChange>
              <a:clrFrom>
                <a:srgbClr val="FDFCED"/>
              </a:clrFrom>
              <a:clrTo>
                <a:srgbClr val="FDFCED">
                  <a:alpha val="0"/>
                </a:srgbClr>
              </a:clrTo>
            </a:clrChange>
          </a:blip>
          <a:srcRect l="24379" t="90401" r="68406" b="4685"/>
          <a:stretch>
            <a:fillRect/>
          </a:stretch>
        </p:blipFill>
        <p:spPr bwMode="auto">
          <a:xfrm>
            <a:off x="7072330" y="0"/>
            <a:ext cx="1428760" cy="571480"/>
          </a:xfrm>
          <a:prstGeom prst="rect">
            <a:avLst/>
          </a:prstGeom>
          <a:noFill/>
          <a:ln w="9525">
            <a:noFill/>
            <a:miter lim="800000"/>
            <a:headEnd/>
            <a:tailEnd/>
          </a:ln>
          <a:effectLst/>
        </p:spPr>
      </p:pic>
      <p:sp>
        <p:nvSpPr>
          <p:cNvPr id="6" name="Footer Placeholder 5"/>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b="1" dirty="0" smtClean="0">
                <a:cs typeface="2  Titr" pitchFamily="2" charset="-78"/>
              </a:rPr>
              <a:t>پیشگیری از مسمومیتها در اطفال</a:t>
            </a:r>
            <a:endParaRPr lang="fa-IR" b="1" dirty="0">
              <a:cs typeface="2  Titr" pitchFamily="2" charset="-78"/>
            </a:endParaRPr>
          </a:p>
        </p:txBody>
      </p:sp>
      <p:pic>
        <p:nvPicPr>
          <p:cNvPr id="4" name="Content Placeholder 3" descr="کودک"/>
          <p:cNvPicPr>
            <a:picLocks noGrp="1"/>
          </p:cNvPicPr>
          <p:nvPr>
            <p:ph idx="1"/>
          </p:nvPr>
        </p:nvPicPr>
        <p:blipFill>
          <a:blip r:embed="rId2"/>
          <a:stretch>
            <a:fillRect/>
          </a:stretch>
        </p:blipFill>
        <p:spPr bwMode="auto">
          <a:xfrm>
            <a:off x="3000364" y="2071678"/>
            <a:ext cx="4071966" cy="3000396"/>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214290"/>
            <a:ext cx="7498080" cy="1143000"/>
          </a:xfrm>
        </p:spPr>
        <p:txBody>
          <a:bodyPr>
            <a:normAutofit/>
          </a:bodyPr>
          <a:lstStyle/>
          <a:p>
            <a:pPr algn="ctr"/>
            <a:r>
              <a:rPr lang="fa-IR" sz="3500" b="1" dirty="0" smtClean="0">
                <a:cs typeface="2  Titr" pitchFamily="2" charset="-78"/>
              </a:rPr>
              <a:t>پیشگیری از مسمومیتها در اطفال</a:t>
            </a:r>
          </a:p>
        </p:txBody>
      </p:sp>
      <p:sp>
        <p:nvSpPr>
          <p:cNvPr id="3" name="Content Placeholder 2"/>
          <p:cNvSpPr>
            <a:spLocks noGrp="1"/>
          </p:cNvSpPr>
          <p:nvPr>
            <p:ph idx="1"/>
          </p:nvPr>
        </p:nvSpPr>
        <p:spPr>
          <a:xfrm>
            <a:off x="1000100" y="1142984"/>
            <a:ext cx="7862150" cy="5410200"/>
          </a:xfrm>
        </p:spPr>
        <p:txBody>
          <a:bodyPr>
            <a:noAutofit/>
          </a:bodyPr>
          <a:lstStyle/>
          <a:p>
            <a:pPr algn="just"/>
            <a:r>
              <a:rPr lang="fa-IR" sz="1800" dirty="0" smtClean="0">
                <a:cs typeface="B Traffic" pitchFamily="2" charset="-78"/>
              </a:rPr>
              <a:t>كودكان زير 5 سال، پر خطرترين گروه سني از نظر بروز مسموميت هستند و ممكن است هر چيزي را به دهان ببرند. اين عمل بخشي از آموزش و درك اين گروه سني از محيط اطرافشان است و اين عمل زمينه ساز بروز مسموميت است</a:t>
            </a:r>
            <a:r>
              <a:rPr lang="en-US" sz="1800" dirty="0" smtClean="0">
                <a:cs typeface="B Traffic" pitchFamily="2" charset="-78"/>
              </a:rPr>
              <a:t>. </a:t>
            </a:r>
          </a:p>
          <a:p>
            <a:pPr algn="just"/>
            <a:r>
              <a:rPr lang="fa-IR" sz="1800" dirty="0" smtClean="0">
                <a:cs typeface="B Traffic" pitchFamily="2" charset="-78"/>
              </a:rPr>
              <a:t>در هنگام بيماري كودكتان مراقب باشيد تا دوز تكراري دارو به وي ندهيد</a:t>
            </a:r>
            <a:r>
              <a:rPr lang="en-US" sz="1800" dirty="0" smtClean="0">
                <a:cs typeface="B Traffic" pitchFamily="2" charset="-78"/>
              </a:rPr>
              <a:t>. </a:t>
            </a:r>
            <a:endParaRPr lang="fa-IR" sz="1800" dirty="0" smtClean="0">
              <a:cs typeface="B Traffic" pitchFamily="2" charset="-78"/>
            </a:endParaRPr>
          </a:p>
          <a:p>
            <a:pPr algn="just"/>
            <a:r>
              <a:rPr lang="fa-IR" sz="1800" dirty="0" smtClean="0">
                <a:cs typeface="B Traffic" pitchFamily="2" charset="-78"/>
              </a:rPr>
              <a:t>كيف دستي، ساك خريد و كيسه هاي نايلوني را دور از دسترس كودكان قرار دهيد. ممكن است داخل آنها وسايلي باشد كه توسط كودك بلعيده شود و يا كودك ضمن بازي آنها را روي سر خود كشيده و سبب خفگي وي شود</a:t>
            </a:r>
            <a:r>
              <a:rPr lang="en-US" sz="1800" dirty="0" smtClean="0">
                <a:cs typeface="B Traffic" pitchFamily="2" charset="-78"/>
              </a:rPr>
              <a:t>. </a:t>
            </a:r>
          </a:p>
          <a:p>
            <a:pPr algn="just"/>
            <a:r>
              <a:rPr lang="fa-IR" sz="1800" dirty="0" smtClean="0">
                <a:cs typeface="B Traffic" pitchFamily="2" charset="-78"/>
              </a:rPr>
              <a:t>گلها و گياهان آپارتماني را دور از دسترس كودكان قرار دهيد و هنگام بازي كودكان در فضاي باز مراقب آنها باشيد تا توسط گلها و گياهان سمي، مسموم نشوند</a:t>
            </a:r>
            <a:r>
              <a:rPr lang="en-US" sz="1800" dirty="0" smtClean="0">
                <a:cs typeface="B Traffic" pitchFamily="2" charset="-78"/>
              </a:rPr>
              <a:t>. </a:t>
            </a:r>
          </a:p>
          <a:p>
            <a:pPr algn="just"/>
            <a:r>
              <a:rPr lang="fa-IR" sz="1800" dirty="0" smtClean="0">
                <a:cs typeface="B Traffic" pitchFamily="2" charset="-78"/>
              </a:rPr>
              <a:t>مواد شيميايي، شوينده و سفيد كننده را در منزل در كمدهاي داراي قفل و دور از ديد و دسترس كودكان قرار دهيد و درب كمدهايي كه در آن مواد شيميايي خطرناك را نگه مي داريد با قفل يا طناب محكم نمائيد</a:t>
            </a:r>
            <a:r>
              <a:rPr lang="en-US" sz="1800" dirty="0" smtClean="0">
                <a:cs typeface="B Traffic" pitchFamily="2" charset="-78"/>
              </a:rPr>
              <a:t>. </a:t>
            </a:r>
          </a:p>
          <a:p>
            <a:pPr algn="just"/>
            <a:r>
              <a:rPr lang="fa-IR" sz="1800" dirty="0" smtClean="0">
                <a:cs typeface="B Traffic" pitchFamily="2" charset="-78"/>
              </a:rPr>
              <a:t>هيچگاه الكل و ضد يخ را در دسترس كودكان قرار ندهيد</a:t>
            </a:r>
            <a:r>
              <a:rPr lang="en-US" sz="1800" dirty="0" smtClean="0">
                <a:cs typeface="B Traffic"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پیشگیری از مسمومیتها در اطفال</a:t>
            </a:r>
          </a:p>
        </p:txBody>
      </p:sp>
      <p:sp>
        <p:nvSpPr>
          <p:cNvPr id="3" name="Content Placeholder 2"/>
          <p:cNvSpPr>
            <a:spLocks noGrp="1"/>
          </p:cNvSpPr>
          <p:nvPr>
            <p:ph idx="1"/>
          </p:nvPr>
        </p:nvSpPr>
        <p:spPr>
          <a:xfrm>
            <a:off x="1071538" y="1447800"/>
            <a:ext cx="7862150" cy="4800600"/>
          </a:xfrm>
        </p:spPr>
        <p:txBody>
          <a:bodyPr>
            <a:noAutofit/>
          </a:bodyPr>
          <a:lstStyle/>
          <a:p>
            <a:pPr algn="just"/>
            <a:r>
              <a:rPr lang="fa-IR" sz="1800" dirty="0" smtClean="0">
                <a:cs typeface="B Traffic" pitchFamily="2" charset="-78"/>
              </a:rPr>
              <a:t>محصولات شيميايي و شوينده، نفت و بنزين را هميشه در ظرف اصلي آن نگهداري كنيد. هيچگاه اين فرآورده ها را در ظرف مواد خوراكي مانند بطري نوشابه</a:t>
            </a:r>
            <a:r>
              <a:rPr lang="en-US" sz="1800" dirty="0" smtClean="0">
                <a:cs typeface="B Traffic" pitchFamily="2" charset="-78"/>
              </a:rPr>
              <a:t> </a:t>
            </a:r>
            <a:r>
              <a:rPr lang="fa-IR" sz="1800" dirty="0" smtClean="0">
                <a:cs typeface="B Traffic" pitchFamily="2" charset="-78"/>
              </a:rPr>
              <a:t>نگه داري نكنيد. اين عمل سبب خورده شدن اتفاقي اين مواد توسط كودكان مي شود</a:t>
            </a:r>
            <a:r>
              <a:rPr lang="en-US" sz="1800" dirty="0" smtClean="0">
                <a:cs typeface="B Traffic" pitchFamily="2" charset="-78"/>
              </a:rPr>
              <a:t>. </a:t>
            </a:r>
          </a:p>
          <a:p>
            <a:pPr algn="just"/>
            <a:r>
              <a:rPr lang="fa-IR" sz="1800" dirty="0" smtClean="0">
                <a:cs typeface="B Traffic" pitchFamily="2" charset="-78"/>
              </a:rPr>
              <a:t>داروهاي خود را در مقابل چشم كودكان نخوريد، چرا كه كودكان از رفتار بزرگسالان تقليد مي كنند و ممكن است دور از چشم والدين داروها را به دهان ببرند</a:t>
            </a:r>
            <a:r>
              <a:rPr lang="en-US" sz="1800" dirty="0" smtClean="0">
                <a:cs typeface="B Traffic" pitchFamily="2" charset="-78"/>
              </a:rPr>
              <a:t>. </a:t>
            </a:r>
          </a:p>
          <a:p>
            <a:pPr algn="just"/>
            <a:r>
              <a:rPr lang="fa-IR" sz="1800" dirty="0" smtClean="0">
                <a:cs typeface="B Traffic" pitchFamily="2" charset="-78"/>
              </a:rPr>
              <a:t>اگر به كودك خود دارو مي دهيد به او تفهيم كنيد كه اين دارو است و از كلماتي مثل آبنبات، شكلات و يا خوراكي استفاده نكنيد</a:t>
            </a:r>
            <a:r>
              <a:rPr lang="en-US" sz="1800" dirty="0" smtClean="0">
                <a:cs typeface="B Traffic" pitchFamily="2" charset="-78"/>
              </a:rPr>
              <a:t>. </a:t>
            </a:r>
          </a:p>
          <a:p>
            <a:pPr algn="just"/>
            <a:r>
              <a:rPr lang="fa-IR" sz="1800" dirty="0" smtClean="0">
                <a:cs typeface="B Traffic" pitchFamily="2" charset="-78"/>
              </a:rPr>
              <a:t>عمده ترين موارد مسموميت در كودكان در اثر خوردن داروها، مواد شيميايي و محصولات خانگي مانند، مواد آرايشي بهداشتي، فرآورده هاي شوينده، سفيدكننده و لوله باز كن، لاك پاك كن (استون) و گياهان آپارتماني سمي بوده است</a:t>
            </a:r>
            <a:r>
              <a:rPr lang="en-US" sz="1800" dirty="0" smtClean="0">
                <a:cs typeface="B Traffic" pitchFamily="2" charset="-78"/>
              </a:rPr>
              <a:t>. </a:t>
            </a:r>
          </a:p>
          <a:p>
            <a:pPr algn="just"/>
            <a:r>
              <a:rPr lang="fa-IR" sz="1800" dirty="0" smtClean="0">
                <a:cs typeface="B Traffic" pitchFamily="2" charset="-78"/>
              </a:rPr>
              <a:t>مسموميت اتفاقي در اثر بلع نفت در كودكان بسيار خطرناك مي باشد</a:t>
            </a:r>
            <a:r>
              <a:rPr lang="en-US" sz="1800" dirty="0" smtClean="0">
                <a:cs typeface="B Traffic" pitchFamily="2" charset="-78"/>
              </a:rPr>
              <a:t>. </a:t>
            </a:r>
            <a:r>
              <a:rPr lang="fa-IR" sz="1800" dirty="0" smtClean="0">
                <a:cs typeface="B Traffic" pitchFamily="2" charset="-78"/>
              </a:rPr>
              <a:t>در صورت بلع نفت توسط كودك هر چه سريع تر او را نزديك ترين مركز درماني منتقل نماييد</a:t>
            </a:r>
            <a:r>
              <a:rPr lang="en-US" sz="1800" dirty="0" smtClean="0">
                <a:cs typeface="B Traffic" pitchFamily="2" charset="-78"/>
              </a:rPr>
              <a:t>. </a:t>
            </a:r>
          </a:p>
          <a:p>
            <a:pPr algn="just"/>
            <a:r>
              <a:rPr lang="fa-IR" sz="1800" dirty="0" smtClean="0">
                <a:cs typeface="B Traffic" pitchFamily="2" charset="-78"/>
              </a:rPr>
              <a:t>بلع باطري ساعت در كودك مي تواند با عوارض جدي همراه باشد. در اين موارد كودك را در اسرع وقت به يك مركز درماني منتقل كنيد</a:t>
            </a:r>
            <a:r>
              <a:rPr lang="en-US" sz="1800" dirty="0" smtClean="0">
                <a:cs typeface="B Traffic"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500" b="1" dirty="0" smtClean="0">
                <a:cs typeface="2  Titr" pitchFamily="2" charset="-78"/>
              </a:rPr>
              <a:t>پیشگیری از مسمومیت...</a:t>
            </a:r>
            <a:br>
              <a:rPr lang="fa-IR" sz="3500" b="1" dirty="0" smtClean="0">
                <a:cs typeface="2  Titr" pitchFamily="2" charset="-78"/>
              </a:rPr>
            </a:br>
            <a:r>
              <a:rPr lang="fa-IR" sz="3500" b="1" dirty="0" smtClean="0">
                <a:cs typeface="2  Titr" pitchFamily="2" charset="-78"/>
              </a:rPr>
              <a:t>ناشی از سوء مصرف مواد در جوانان</a:t>
            </a:r>
          </a:p>
        </p:txBody>
      </p:sp>
      <p:sp>
        <p:nvSpPr>
          <p:cNvPr id="3" name="Content Placeholder 2"/>
          <p:cNvSpPr>
            <a:spLocks noGrp="1"/>
          </p:cNvSpPr>
          <p:nvPr>
            <p:ph idx="1"/>
          </p:nvPr>
        </p:nvSpPr>
        <p:spPr>
          <a:xfrm>
            <a:off x="1214414" y="1447800"/>
            <a:ext cx="7719274" cy="4800600"/>
          </a:xfrm>
        </p:spPr>
        <p:txBody>
          <a:bodyPr>
            <a:noAutofit/>
          </a:bodyPr>
          <a:lstStyle/>
          <a:p>
            <a:pPr algn="just"/>
            <a:r>
              <a:rPr lang="fa-IR" sz="1800" dirty="0" smtClean="0">
                <a:cs typeface="B Traffic" pitchFamily="2" charset="-78"/>
              </a:rPr>
              <a:t>ناخالصي هاي موجود در انواع مواد مخدر و فرآورده هاي تقلبي در برخي موارد از خود ماده مخدر مرگ بارتر مي باشند</a:t>
            </a:r>
            <a:r>
              <a:rPr lang="en-US" sz="1800" dirty="0" smtClean="0">
                <a:cs typeface="B Traffic" pitchFamily="2" charset="-78"/>
              </a:rPr>
              <a:t>. </a:t>
            </a:r>
          </a:p>
          <a:p>
            <a:pPr algn="just"/>
            <a:r>
              <a:rPr lang="fa-IR" sz="1800" dirty="0" smtClean="0">
                <a:cs typeface="B Traffic" pitchFamily="2" charset="-78"/>
              </a:rPr>
              <a:t>فراورده ها برخلاف ادعاي مطرح شده مبني بر خوشبو كنندگي دهان و يا ترك سيگار، سبب بروز اعتياد مي گردند</a:t>
            </a:r>
            <a:r>
              <a:rPr lang="en-US" sz="1800" dirty="0" smtClean="0">
                <a:cs typeface="B Traffic" pitchFamily="2" charset="-78"/>
              </a:rPr>
              <a:t>. </a:t>
            </a:r>
            <a:endParaRPr lang="fa-IR" sz="1800" dirty="0" smtClean="0">
              <a:cs typeface="B Traffic" pitchFamily="2" charset="-78"/>
            </a:endParaRPr>
          </a:p>
          <a:p>
            <a:pPr algn="just"/>
            <a:r>
              <a:rPr lang="fa-IR" sz="1800" dirty="0" smtClean="0">
                <a:cs typeface="B Traffic" pitchFamily="2" charset="-78"/>
              </a:rPr>
              <a:t>گاهي اوقات مصرف حتي يك عدد قرص اكستازي، منجر به مرگ مي شود.</a:t>
            </a:r>
          </a:p>
          <a:p>
            <a:pPr algn="just"/>
            <a:r>
              <a:rPr lang="fa-IR" sz="1800" dirty="0" smtClean="0">
                <a:cs typeface="B Traffic" pitchFamily="2" charset="-78"/>
              </a:rPr>
              <a:t>سكته هاي قلبي و مغزي، تشنج، نارسايي كبد و كليه و تخريب سلولهاي مغزي و عضلاني از عوارض مسموميت با قرص اكستازي مي باشند</a:t>
            </a:r>
            <a:r>
              <a:rPr lang="en-US" sz="1800" dirty="0" smtClean="0">
                <a:cs typeface="B Traffic" pitchFamily="2" charset="-78"/>
              </a:rPr>
              <a:t>. </a:t>
            </a:r>
          </a:p>
          <a:p>
            <a:pPr algn="just"/>
            <a:r>
              <a:rPr lang="fa-IR" sz="1800" dirty="0" smtClean="0">
                <a:cs typeface="B Traffic" pitchFamily="2" charset="-78"/>
              </a:rPr>
              <a:t>مصرف مواد توهم زا مانند حشيش، اكستازي و</a:t>
            </a:r>
            <a:r>
              <a:rPr lang="en-US" sz="1800" dirty="0" smtClean="0">
                <a:cs typeface="B Traffic" pitchFamily="2" charset="-78"/>
              </a:rPr>
              <a:t> LSD </a:t>
            </a:r>
            <a:r>
              <a:rPr lang="fa-IR" sz="1800" dirty="0" smtClean="0">
                <a:cs typeface="B Traffic" pitchFamily="2" charset="-78"/>
              </a:rPr>
              <a:t>مي توانند سبب بروز حوادث مرگبار مانند سقوط از ارتفاع، تصادف، نزاع و خودكشي در فرد مصرف كننده شوند.</a:t>
            </a:r>
            <a:r>
              <a:rPr lang="en-US" sz="1800" dirty="0" smtClean="0">
                <a:cs typeface="B Traffic"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500" b="1" dirty="0" smtClean="0">
                <a:cs typeface="2  Titr" pitchFamily="2" charset="-78"/>
              </a:rPr>
              <a:t>پیشگیری از مسمومیت...</a:t>
            </a:r>
            <a:br>
              <a:rPr lang="fa-IR" sz="3500" b="1" dirty="0" smtClean="0">
                <a:cs typeface="2  Titr" pitchFamily="2" charset="-78"/>
              </a:rPr>
            </a:br>
            <a:r>
              <a:rPr lang="fa-IR" sz="3500" b="1" dirty="0" smtClean="0">
                <a:cs typeface="2  Titr" pitchFamily="2" charset="-78"/>
              </a:rPr>
              <a:t>ناشی از سوء مصرف مواد در جوانان</a:t>
            </a:r>
            <a:endParaRPr lang="fa-IR" sz="3500" b="1" dirty="0">
              <a:cs typeface="2  Titr" pitchFamily="2" charset="-78"/>
            </a:endParaRPr>
          </a:p>
        </p:txBody>
      </p:sp>
      <p:sp>
        <p:nvSpPr>
          <p:cNvPr id="3" name="Content Placeholder 2"/>
          <p:cNvSpPr>
            <a:spLocks noGrp="1"/>
          </p:cNvSpPr>
          <p:nvPr>
            <p:ph idx="1"/>
          </p:nvPr>
        </p:nvSpPr>
        <p:spPr>
          <a:xfrm>
            <a:off x="1142976" y="1447800"/>
            <a:ext cx="7790712" cy="4800600"/>
          </a:xfrm>
        </p:spPr>
        <p:txBody>
          <a:bodyPr>
            <a:noAutofit/>
          </a:bodyPr>
          <a:lstStyle/>
          <a:p>
            <a:pPr algn="just"/>
            <a:r>
              <a:rPr lang="fa-IR" sz="1800" dirty="0" smtClean="0">
                <a:cs typeface="B Traffic" pitchFamily="2" charset="-78"/>
              </a:rPr>
              <a:t>مصرف انواع داروهاي هورموني با هدف بدنسازي در جوانان مي تواند سبب بروز عوارض وخيمي مانند عقيمي، نارسايي قلبي و كبدي، كوتاهي قد و بزرگ شدن سينه در مردان و پرمويي و خشونت صدا در خانمها گردد</a:t>
            </a:r>
            <a:r>
              <a:rPr lang="en-US" sz="1800" dirty="0" smtClean="0">
                <a:cs typeface="B Traffic" pitchFamily="2" charset="-78"/>
              </a:rPr>
              <a:t>. </a:t>
            </a:r>
            <a:endParaRPr lang="fa-IR" sz="1800" dirty="0" smtClean="0">
              <a:cs typeface="B Traffic" pitchFamily="2" charset="-78"/>
            </a:endParaRPr>
          </a:p>
          <a:p>
            <a:pPr algn="just"/>
            <a:r>
              <a:rPr lang="fa-IR" sz="1800" dirty="0" smtClean="0">
                <a:cs typeface="B Traffic" pitchFamily="2" charset="-78"/>
              </a:rPr>
              <a:t>استفاده خودسرانه از فرآورده هاي قاچاق و بدون مجوز جهت بدنسازي و پرورش اندام در جوانان، خطرابتلا به انواع اختلالات جسمي و رواني را براي مصرف كننده در بردارد</a:t>
            </a:r>
            <a:r>
              <a:rPr lang="en-US" sz="1800" dirty="0" smtClean="0">
                <a:cs typeface="B Traffic" pitchFamily="2" charset="-78"/>
              </a:rPr>
              <a:t>. </a:t>
            </a:r>
          </a:p>
          <a:p>
            <a:pPr algn="just"/>
            <a:r>
              <a:rPr lang="fa-IR" sz="1800" dirty="0" smtClean="0">
                <a:cs typeface="B Traffic" pitchFamily="2" charset="-78"/>
              </a:rPr>
              <a:t>آيا مي دانيد يكي از عوارض رواني سوء مصرف استروئيدهاي آنابوليك در جوانان، پرخاشگري و بروز رفتارهاي ضد اجتماعي مي باشد؟ </a:t>
            </a:r>
          </a:p>
          <a:p>
            <a:pPr algn="just"/>
            <a:r>
              <a:rPr lang="fa-IR" sz="1800" dirty="0" smtClean="0">
                <a:cs typeface="B Traffic" pitchFamily="2" charset="-78"/>
              </a:rPr>
              <a:t>مصرف نابجاي استروييدهاي آنابوليك در جوانان جهت بدنسازي و رقابت هاي ورزشي با خطر بروز عوارض قلبي و عروقي مانند ازدياد فشار خون و نارسايي قلبي همراه است</a:t>
            </a:r>
            <a:r>
              <a:rPr lang="en-US" sz="1800" dirty="0" smtClean="0">
                <a:cs typeface="B Traffic" pitchFamily="2" charset="-78"/>
              </a:rPr>
              <a:t>. </a:t>
            </a:r>
            <a:endParaRPr lang="fa-IR" sz="1800" dirty="0" smtClean="0">
              <a:cs typeface="B Traffic" pitchFamily="2" charset="-78"/>
            </a:endParaRPr>
          </a:p>
          <a:p>
            <a:pPr algn="just"/>
            <a:r>
              <a:rPr lang="fa-IR" sz="1800" dirty="0" smtClean="0">
                <a:cs typeface="B Traffic" pitchFamily="2" charset="-78"/>
              </a:rPr>
              <a:t>آيا مي دانيد مصرف همزمان مواد مخدر با برخي از داروهاي خواب آور و آرام بخش مي تواند سبب بروز مسموميت هاي شديد و حتي مرگ در فرد مصرف كننده گردد؟ </a:t>
            </a:r>
            <a:endParaRPr lang="en-US" sz="1800" dirty="0" smtClean="0">
              <a:cs typeface="B Traffic"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sz="3500" b="1" dirty="0" smtClean="0">
                <a:cs typeface="2  Titr" pitchFamily="2" charset="-78"/>
              </a:rPr>
              <a:t>پیشگیری از مسمومیتها درسالمندان</a:t>
            </a:r>
            <a:endParaRPr lang="fa-IR" sz="3500" b="1" dirty="0">
              <a:cs typeface="2  Titr" pitchFamily="2" charset="-78"/>
            </a:endParaRPr>
          </a:p>
        </p:txBody>
      </p:sp>
      <p:pic>
        <p:nvPicPr>
          <p:cNvPr id="4" name="Picture 2" descr="G:\DPIC\همایش سالمندی\pic\2_1_~1.JPG"/>
          <p:cNvPicPr>
            <a:picLocks noGrp="1" noChangeAspect="1" noChangeArrowheads="1"/>
          </p:cNvPicPr>
          <p:nvPr>
            <p:ph idx="1"/>
          </p:nvPr>
        </p:nvPicPr>
        <p:blipFill>
          <a:blip r:embed="rId2"/>
          <a:stretch>
            <a:fillRect/>
          </a:stretch>
        </p:blipFill>
        <p:spPr bwMode="auto">
          <a:xfrm>
            <a:off x="2327275" y="1704975"/>
            <a:ext cx="5715000" cy="4286250"/>
          </a:xfrm>
          <a:prstGeom prst="rect">
            <a:avLst/>
          </a:prstGeom>
          <a:noFill/>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پیشگیری از مسمومیتها درسالمندان</a:t>
            </a:r>
            <a:endParaRPr lang="fa-IR" sz="3500" b="1" dirty="0">
              <a:cs typeface="2  Titr" pitchFamily="2" charset="-78"/>
            </a:endParaRPr>
          </a:p>
        </p:txBody>
      </p:sp>
      <p:sp>
        <p:nvSpPr>
          <p:cNvPr id="3" name="Content Placeholder 2"/>
          <p:cNvSpPr>
            <a:spLocks noGrp="1"/>
          </p:cNvSpPr>
          <p:nvPr>
            <p:ph idx="1"/>
          </p:nvPr>
        </p:nvSpPr>
        <p:spPr/>
        <p:txBody>
          <a:bodyPr>
            <a:normAutofit/>
          </a:bodyPr>
          <a:lstStyle/>
          <a:p>
            <a:pPr lvl="0" algn="ctr">
              <a:buFont typeface="Wingdings" pitchFamily="2" charset="2"/>
              <a:buChar char="v"/>
            </a:pPr>
            <a:r>
              <a:rPr lang="fa-IR" sz="2400" b="1" i="1" dirty="0" smtClean="0">
                <a:cs typeface="B Nazanin" pitchFamily="2" charset="-78"/>
              </a:rPr>
              <a:t>از سالمندی نمی‌توان پیشگیری کرد اما حفظ سلامت در سنین سالمندی به عادات و شیوه زندگی افراد در طول زندگی بستگی کامل دارد.</a:t>
            </a:r>
          </a:p>
          <a:p>
            <a:pPr lvl="0" algn="ctr">
              <a:buNone/>
            </a:pPr>
            <a:endParaRPr lang="en-US" sz="2400" dirty="0" smtClean="0">
              <a:cs typeface="B Nazanin" pitchFamily="2" charset="-78"/>
            </a:endParaRPr>
          </a:p>
          <a:p>
            <a:pPr lvl="0"/>
            <a:r>
              <a:rPr lang="fa-IR" sz="2200" dirty="0" smtClean="0">
                <a:cs typeface="B Nazanin" pitchFamily="2" charset="-78"/>
              </a:rPr>
              <a:t>سالمندان در مصرف صحیح دارو دقت بیشتری کنند</a:t>
            </a:r>
            <a:endParaRPr lang="en-US" sz="2200" dirty="0" smtClean="0">
              <a:cs typeface="B Nazanin" pitchFamily="2" charset="-78"/>
            </a:endParaRPr>
          </a:p>
          <a:p>
            <a:pPr lvl="0"/>
            <a:r>
              <a:rPr lang="fa-IR" sz="2200" dirty="0" smtClean="0">
                <a:cs typeface="B Nazanin" pitchFamily="2" charset="-78"/>
              </a:rPr>
              <a:t>سالمندان به لحاظ تغییرات فیزیولوژیک جزء گروه های سنی پرخطر محسوب می شوند به خصوص از نظر مسمومیت دارویی، بنابراین لازم است در مصرف صحیح دارو در این گروه از افراد دقت بیشتری به عمل آید.</a:t>
            </a:r>
            <a:endParaRPr lang="en-US" sz="2200" dirty="0" smtClean="0">
              <a:cs typeface="B Nazanin" pitchFamily="2" charset="-78"/>
            </a:endParaRPr>
          </a:p>
          <a:p>
            <a:pPr lvl="0"/>
            <a:r>
              <a:rPr lang="fa-IR" sz="2200" dirty="0" smtClean="0">
                <a:cs typeface="B Nazanin" pitchFamily="2" charset="-78"/>
              </a:rPr>
              <a:t>سالمندانی که چندین دارو را مصرف می کنند باید بدانند که در مراجعه به پزشک حتی برای سرماخوردگی ساده باید لیست داروهای مصرفی خود را به همراه داشته باشند تا توسط پزشک معالج کنترل و از تداخلات دارویی جلوگیری شود.</a:t>
            </a:r>
            <a:endParaRPr lang="en-US" sz="2200" dirty="0" smtClean="0">
              <a:cs typeface="B Nazanin" pitchFamily="2" charset="-78"/>
            </a:endParaRPr>
          </a:p>
          <a:p>
            <a:pPr>
              <a:buFont typeface="Arial" pitchFamily="34" charset="0"/>
              <a:buChar char="•"/>
            </a:pPr>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پیشگیری از مسمومیتها درسالمندان</a:t>
            </a:r>
            <a:endParaRPr lang="fa-IR" sz="3500" b="1" dirty="0">
              <a:cs typeface="2  Titr" pitchFamily="2" charset="-78"/>
            </a:endParaRPr>
          </a:p>
        </p:txBody>
      </p:sp>
      <p:sp>
        <p:nvSpPr>
          <p:cNvPr id="3" name="Content Placeholder 2"/>
          <p:cNvSpPr>
            <a:spLocks noGrp="1"/>
          </p:cNvSpPr>
          <p:nvPr>
            <p:ph idx="1"/>
          </p:nvPr>
        </p:nvSpPr>
        <p:spPr/>
        <p:txBody>
          <a:bodyPr>
            <a:normAutofit/>
          </a:bodyPr>
          <a:lstStyle/>
          <a:p>
            <a:pPr algn="just">
              <a:lnSpc>
                <a:spcPct val="110000"/>
              </a:lnSpc>
            </a:pPr>
            <a:r>
              <a:rPr lang="fa-IR" sz="1800" dirty="0" smtClean="0">
                <a:cs typeface="B Traffic" pitchFamily="2" charset="-78"/>
              </a:rPr>
              <a:t>هرگز بدون تجویز پزشک نباید از داروهای خواب آور استفاده شود، مصرف خودسرانه این داروها می تواند آثار نامطلوبی نظیر افت فشارخون، زمین خوردن و به دنبال آن احتمال شکستگی، ضعف تنفسی، بروز حالت گیجی و اختلال در جهت یابی را افزایش دهد.</a:t>
            </a:r>
            <a:endParaRPr lang="en-US" sz="1800" dirty="0" smtClean="0">
              <a:cs typeface="B Traffic" pitchFamily="2" charset="-78"/>
            </a:endParaRPr>
          </a:p>
          <a:p>
            <a:pPr algn="just">
              <a:lnSpc>
                <a:spcPct val="110000"/>
              </a:lnSpc>
            </a:pPr>
            <a:r>
              <a:rPr lang="fa-IR" sz="1800" dirty="0" smtClean="0">
                <a:cs typeface="B Traffic" pitchFamily="2" charset="-78"/>
              </a:rPr>
              <a:t>اکثر افراد فکر می کنند داروهای گیاهی عارضه جانبی ندارند، در حالی که داروهای گیاهی نیز مانند سایر داروها در صورت مصرف غلط یا بی رویه باعث بروز عارضه جانبی می شوند، همچنین ممکن است با دیگر داروهای مصرفی تداخل داشته باشند، بنابراین لازم است حتماً با توصیه پزشک مصرف شوند. </a:t>
            </a:r>
            <a:endParaRPr lang="en-US" sz="1800" dirty="0" smtClean="0">
              <a:cs typeface="B Traffic" pitchFamily="2" charset="-78"/>
            </a:endParaRPr>
          </a:p>
          <a:p>
            <a:pPr algn="just">
              <a:lnSpc>
                <a:spcPct val="110000"/>
              </a:lnSpc>
            </a:pPr>
            <a:r>
              <a:rPr lang="fa-IR" sz="1800" dirty="0" smtClean="0">
                <a:cs typeface="B Traffic" pitchFamily="2" charset="-78"/>
              </a:rPr>
              <a:t>داروهایی که سالمندان مصرف می کنند به خصوص برخی مانند دیگوکسین و وارفارین باید دقیقاً طبق دستور پزشک و به همان اندازه مصرف شوند، مصرف کمتر یا بیشتر می تواند فرد سالمند را دچار عوارض جدی و خطرناک کند.</a:t>
            </a:r>
            <a:endParaRPr lang="en-US" sz="1800" dirty="0" smtClean="0">
              <a:cs typeface="B Traffic" pitchFamily="2" charset="-78"/>
            </a:endParaRPr>
          </a:p>
          <a:p>
            <a:pPr>
              <a:buNone/>
            </a:pPr>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پیشگیری از مسمومیتها درسالمندان</a:t>
            </a:r>
            <a:endParaRPr lang="fa-IR" sz="3500" b="1" dirty="0">
              <a:cs typeface="2  Titr" pitchFamily="2" charset="-78"/>
            </a:endParaRPr>
          </a:p>
        </p:txBody>
      </p:sp>
      <p:sp>
        <p:nvSpPr>
          <p:cNvPr id="3" name="Content Placeholder 2"/>
          <p:cNvSpPr>
            <a:spLocks noGrp="1"/>
          </p:cNvSpPr>
          <p:nvPr>
            <p:ph idx="1"/>
          </p:nvPr>
        </p:nvSpPr>
        <p:spPr/>
        <p:txBody>
          <a:bodyPr>
            <a:normAutofit/>
          </a:bodyPr>
          <a:lstStyle/>
          <a:p>
            <a:pPr algn="just">
              <a:lnSpc>
                <a:spcPct val="110000"/>
              </a:lnSpc>
            </a:pPr>
            <a:r>
              <a:rPr lang="fa-IR" sz="1800" dirty="0" smtClean="0">
                <a:cs typeface="B Traffic" pitchFamily="2" charset="-78"/>
              </a:rPr>
              <a:t>تلاش در جهت محدود کردن داروهای مصرفی سالمندان و رویکرد به درمان‌های طبی و فیزیکی می‌تواند از عوارض جانی و مسمومیت‌های دارویی در سالمندان بکاهد.</a:t>
            </a:r>
            <a:endParaRPr lang="en-US" sz="1800" dirty="0" smtClean="0">
              <a:cs typeface="B Traffic" pitchFamily="2" charset="-78"/>
            </a:endParaRPr>
          </a:p>
          <a:p>
            <a:pPr algn="just">
              <a:lnSpc>
                <a:spcPct val="110000"/>
              </a:lnSpc>
            </a:pPr>
            <a:r>
              <a:rPr lang="fa-IR" sz="1800" dirty="0" smtClean="0">
                <a:cs typeface="B Traffic" pitchFamily="2" charset="-78"/>
              </a:rPr>
              <a:t>تغییرات نسبت آب و چربی در بدن سالمندان نیز می‌ تواند حجم توزیع داروهایی را که حلال در آب یا حلال در چربی هستند ، تغییر دهد</a:t>
            </a:r>
            <a:r>
              <a:rPr lang="en-US" sz="1800" dirty="0" smtClean="0">
                <a:cs typeface="B Traffic" pitchFamily="2" charset="-78"/>
              </a:rPr>
              <a:t>.</a:t>
            </a:r>
          </a:p>
          <a:p>
            <a:pPr algn="just">
              <a:lnSpc>
                <a:spcPct val="110000"/>
              </a:lnSpc>
            </a:pPr>
            <a:r>
              <a:rPr lang="fa-IR" sz="1800" dirty="0" smtClean="0">
                <a:cs typeface="B Traffic" pitchFamily="2" charset="-78"/>
              </a:rPr>
              <a:t>جذب گوارشی داروها در سالمندان به دلیل تغییرات ترشح اسیدیته و گاستریت و تغییرات بافتی جداره دستگاه گوارشی کاهش پیدا می‌ کند همچنین حرکات دودی در معده و روده سالمندان کم می شود که این امر سبب اختلال جذب بعضی از داروها می ‌شود. در سالمندان، جذب داروهای قلبی به علت کم شدن حرکات روده کاهش می‌یابد. در سالمندی، جریان خون کل سیستم گوارشی کاهش می یابد و بنابراین ورود دارو به جریان خون عمومی کم‌تر می‌شود. تأخیر در جذب، باعث ضعیف شدن قدرت دارو شده و مدت اثر آن‌ها طولانی می شود. این اثرها می‌توانند بسیار خطرناک باشند، زیرا اغلب داروهای قلبی دارای طیف باریک درمانی می‌باشند</a:t>
            </a:r>
            <a:r>
              <a:rPr lang="en-US" sz="1800" dirty="0" smtClean="0">
                <a:cs typeface="B Traffic" pitchFamily="2" charset="-78"/>
              </a:rPr>
              <a:t>.</a:t>
            </a:r>
          </a:p>
          <a:p>
            <a:endParaRPr lang="fa-IR" sz="2200" dirty="0">
              <a:cs typeface="2  Traffic"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پیشگیری از مسمومیتها درسالمندان</a:t>
            </a:r>
            <a:endParaRPr lang="fa-IR" sz="3500" b="1" dirty="0">
              <a:cs typeface="2  Titr" pitchFamily="2" charset="-78"/>
            </a:endParaRPr>
          </a:p>
        </p:txBody>
      </p:sp>
      <p:sp>
        <p:nvSpPr>
          <p:cNvPr id="3" name="Content Placeholder 2"/>
          <p:cNvSpPr>
            <a:spLocks noGrp="1"/>
          </p:cNvSpPr>
          <p:nvPr>
            <p:ph idx="1"/>
          </p:nvPr>
        </p:nvSpPr>
        <p:spPr/>
        <p:txBody>
          <a:bodyPr>
            <a:normAutofit/>
          </a:bodyPr>
          <a:lstStyle/>
          <a:p>
            <a:pPr algn="just">
              <a:lnSpc>
                <a:spcPct val="120000"/>
              </a:lnSpc>
            </a:pPr>
            <a:r>
              <a:rPr lang="fa-IR" sz="1800" dirty="0" smtClean="0">
                <a:cs typeface="B Traffic" pitchFamily="2" charset="-78"/>
              </a:rPr>
              <a:t>وجود مقادیر کم‌آلبومین در سرم سالمندان باعث می شود که داروها بدون باند شدن به آلبومین به وفور در گردش خون جریان یابند و باعث افزایش خطر عوارض جانبی و مسمومیت با داروهایی مانند دیگوسین شوند. زیرا در حقیقت غلظت پلاسمایی دارو بسیار بالاست</a:t>
            </a:r>
            <a:r>
              <a:rPr lang="en-US" sz="1800" dirty="0" smtClean="0">
                <a:cs typeface="B Traffic" pitchFamily="2" charset="-78"/>
              </a:rPr>
              <a:t>. </a:t>
            </a:r>
            <a:r>
              <a:rPr lang="fa-IR" sz="1800" dirty="0" smtClean="0">
                <a:cs typeface="B Traffic" pitchFamily="2" charset="-78"/>
              </a:rPr>
              <a:t>تغییرهای قلبی- عروقی مربوط به سن و یا بیماری مانند کاهش برونده قلب ( اغلب به دنبال</a:t>
            </a:r>
            <a:r>
              <a:rPr lang="en-US" sz="1800" dirty="0" smtClean="0">
                <a:cs typeface="B Traffic" pitchFamily="2" charset="-78"/>
              </a:rPr>
              <a:t> MI</a:t>
            </a:r>
            <a:r>
              <a:rPr lang="fa-IR" sz="1800" dirty="0" smtClean="0">
                <a:cs typeface="B Traffic" pitchFamily="2" charset="-78"/>
              </a:rPr>
              <a:t>، نارسایی قلب، </a:t>
            </a:r>
            <a:r>
              <a:rPr lang="en-US" sz="1800" dirty="0" smtClean="0">
                <a:cs typeface="B Traffic" pitchFamily="2" charset="-78"/>
              </a:rPr>
              <a:t>CAD</a:t>
            </a:r>
            <a:r>
              <a:rPr lang="fa-IR" sz="1800" dirty="0" smtClean="0">
                <a:cs typeface="B Traffic" pitchFamily="2" charset="-78"/>
              </a:rPr>
              <a:t>، هیپوولمی) باعث کاسته شدن توزیع دارو در بافت‌ها می شوند در نتیجه، زمان شروع اثر دارو و دورة اثر طولانی می شود</a:t>
            </a:r>
            <a:r>
              <a:rPr lang="en-US" sz="1800" dirty="0" smtClean="0">
                <a:cs typeface="B Traffic" pitchFamily="2" charset="-78"/>
              </a:rPr>
              <a:t>.</a:t>
            </a:r>
          </a:p>
          <a:p>
            <a:pPr algn="just">
              <a:lnSpc>
                <a:spcPct val="120000"/>
              </a:lnSpc>
            </a:pPr>
            <a:r>
              <a:rPr lang="fa-IR" sz="1800" dirty="0" smtClean="0">
                <a:cs typeface="B Traffic" pitchFamily="2" charset="-78"/>
              </a:rPr>
              <a:t>می‌دانیم که بیماری‌های کلیه و کبد ضرورت کاهش دوز دارو را ایجاد می‌کنند، اما حتی در نبود بیماری نیزفعاليت کبد سالمند کاهش یافته، باعث کم کردن متابولیسم و دفع دارو می شود. تأخیر در متابولیسم دارو باعث افزایش خطر عوارض جانبی و مسمومیت می‌شود، زیرا داروها مدت بیشتری در گردش خون باقی می‌مانند. در سیستم کلیوی سالمندان ترکیبی از کاهش جریان خون، کاهش سرعت فیلتراسیون گلومرولی و کاهش تدریجی فعاليت نفرون‌ها می‌تواند منجربه دفع آهسته دارو در سالمندان شود</a:t>
            </a:r>
            <a:r>
              <a:rPr lang="en-US" sz="1800" dirty="0" smtClean="0">
                <a:cs typeface="B Traffic" pitchFamily="2" charset="-78"/>
              </a:rPr>
              <a:t>.</a:t>
            </a:r>
            <a:endParaRPr lang="fa-IR" sz="1800" dirty="0">
              <a:cs typeface="B Traffic"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7318" y="500042"/>
            <a:ext cx="7772400" cy="2428892"/>
          </a:xfrm>
        </p:spPr>
        <p:txBody>
          <a:bodyPr>
            <a:noAutofit/>
          </a:bodyPr>
          <a:lstStyle/>
          <a:p>
            <a:pPr algn="r"/>
            <a:r>
              <a:rPr lang="fa-IR" sz="5400" b="1" dirty="0" smtClean="0">
                <a:cs typeface="B Nazanin" pitchFamily="2" charset="-78"/>
              </a:rPr>
              <a:t>مسمومیت ها </a:t>
            </a:r>
            <a:br>
              <a:rPr lang="fa-IR" sz="5400" b="1" dirty="0" smtClean="0">
                <a:cs typeface="B Nazanin" pitchFamily="2" charset="-78"/>
              </a:rPr>
            </a:br>
            <a:r>
              <a:rPr lang="fa-IR" sz="5400" b="1" dirty="0" smtClean="0">
                <a:cs typeface="B Nazanin" pitchFamily="2" charset="-78"/>
              </a:rPr>
              <a:t>                         و</a:t>
            </a:r>
            <a:br>
              <a:rPr lang="fa-IR" sz="5400" b="1" dirty="0" smtClean="0">
                <a:cs typeface="B Nazanin" pitchFamily="2" charset="-78"/>
              </a:rPr>
            </a:br>
            <a:r>
              <a:rPr lang="fa-IR" sz="5400" b="1" dirty="0" smtClean="0">
                <a:cs typeface="B Nazanin" pitchFamily="2" charset="-78"/>
              </a:rPr>
              <a:t>                             داروها</a:t>
            </a:r>
            <a:endParaRPr lang="fa-IR" sz="5400" dirty="0">
              <a:cs typeface="B Nazanin" pitchFamily="2" charset="-78"/>
            </a:endParaRPr>
          </a:p>
        </p:txBody>
      </p:sp>
      <p:sp>
        <p:nvSpPr>
          <p:cNvPr id="4" name="Title 1"/>
          <p:cNvSpPr txBox="1">
            <a:spLocks/>
          </p:cNvSpPr>
          <p:nvPr/>
        </p:nvSpPr>
        <p:spPr>
          <a:xfrm>
            <a:off x="1142976" y="2500306"/>
            <a:ext cx="7772400" cy="4000528"/>
          </a:xfrm>
          <a:prstGeom prst="rect">
            <a:avLst/>
          </a:prstGeom>
        </p:spPr>
        <p:txBody>
          <a:bodyPr vert="horz" lIns="91440" tIns="45720" rIns="91440" bIns="45720" rtlCol="1" anchor="ctr">
            <a:noAutofit/>
          </a:bodyPr>
          <a:lstStyle/>
          <a:p>
            <a:pPr marL="0" marR="0" lvl="0" indent="0" algn="ctr" defTabSz="914400" rtl="1" eaLnBrk="1" fontAlgn="auto" latinLnBrk="0" hangingPunct="1">
              <a:lnSpc>
                <a:spcPct val="150000"/>
              </a:lnSpc>
              <a:spcBef>
                <a:spcPct val="0"/>
              </a:spcBef>
              <a:spcAft>
                <a:spcPts val="0"/>
              </a:spcAft>
              <a:buClrTx/>
              <a:buSzTx/>
              <a:buFontTx/>
              <a:buNone/>
              <a:tabLst/>
              <a:defRPr/>
            </a:pPr>
            <a:r>
              <a:rPr kumimoji="0" lang="fa-IR" sz="4400" b="1" i="0" u="none" strike="noStrike" kern="1200" cap="none" spc="0" normalizeH="0" baseline="0" noProof="0" dirty="0" smtClean="0">
                <a:ln>
                  <a:noFill/>
                </a:ln>
                <a:solidFill>
                  <a:schemeClr val="tx1"/>
                </a:solidFill>
                <a:effectLst/>
                <a:uLnTx/>
                <a:uFillTx/>
                <a:latin typeface="+mj-lt"/>
                <a:ea typeface="+mj-ea"/>
                <a:cs typeface="B Nazanin" pitchFamily="2" charset="-78"/>
              </a:rPr>
              <a:t>مركز اطلاع رساني داروها</a:t>
            </a:r>
            <a:r>
              <a:rPr kumimoji="0" lang="fa-IR" sz="4400" b="1" i="0" u="none" strike="noStrike" kern="1200" cap="none" spc="0" normalizeH="0" noProof="0" dirty="0" smtClean="0">
                <a:ln>
                  <a:noFill/>
                </a:ln>
                <a:solidFill>
                  <a:schemeClr val="tx1"/>
                </a:solidFill>
                <a:effectLst/>
                <a:uLnTx/>
                <a:uFillTx/>
                <a:latin typeface="+mj-lt"/>
                <a:ea typeface="+mj-ea"/>
                <a:cs typeface="B Nazanin" pitchFamily="2" charset="-78"/>
              </a:rPr>
              <a:t> و سموم</a:t>
            </a:r>
          </a:p>
          <a:p>
            <a:pPr marL="0" marR="0" lvl="0" indent="0" algn="ctr" defTabSz="914400" rtl="1" eaLnBrk="1" fontAlgn="auto" latinLnBrk="0" hangingPunct="1">
              <a:lnSpc>
                <a:spcPct val="150000"/>
              </a:lnSpc>
              <a:spcBef>
                <a:spcPct val="0"/>
              </a:spcBef>
              <a:spcAft>
                <a:spcPts val="0"/>
              </a:spcAft>
              <a:buClrTx/>
              <a:buSzTx/>
              <a:buFontTx/>
              <a:buNone/>
              <a:tabLst/>
              <a:defRPr/>
            </a:pPr>
            <a:r>
              <a:rPr lang="fa-IR" sz="4400" b="1" baseline="0" dirty="0" smtClean="0">
                <a:latin typeface="+mj-lt"/>
                <a:ea typeface="+mj-ea"/>
                <a:cs typeface="B Nazanin" pitchFamily="2" charset="-78"/>
              </a:rPr>
              <a:t>معاونت غذا و دارو </a:t>
            </a:r>
          </a:p>
          <a:p>
            <a:pPr marL="0" marR="0" lvl="0" indent="0" algn="ctr" defTabSz="914400" rtl="1" eaLnBrk="1" fontAlgn="auto" latinLnBrk="0" hangingPunct="1">
              <a:lnSpc>
                <a:spcPct val="150000"/>
              </a:lnSpc>
              <a:spcBef>
                <a:spcPct val="0"/>
              </a:spcBef>
              <a:spcAft>
                <a:spcPts val="0"/>
              </a:spcAft>
              <a:buClrTx/>
              <a:buSzTx/>
              <a:buFontTx/>
              <a:buNone/>
              <a:tabLst/>
              <a:defRPr/>
            </a:pPr>
            <a:r>
              <a:rPr kumimoji="0" lang="fa-IR" sz="2800" b="1" i="0" u="none" strike="noStrike" kern="1200" cap="none" spc="0" normalizeH="0" noProof="0" dirty="0" smtClean="0">
                <a:ln>
                  <a:noFill/>
                </a:ln>
                <a:solidFill>
                  <a:schemeClr val="tx1"/>
                </a:solidFill>
                <a:effectLst/>
                <a:uLnTx/>
                <a:uFillTx/>
                <a:latin typeface="+mj-lt"/>
                <a:ea typeface="+mj-ea"/>
                <a:cs typeface="B Nazanin" pitchFamily="2" charset="-78"/>
              </a:rPr>
              <a:t>دانشگاه علوم پزشكي كاشان</a:t>
            </a:r>
            <a:endParaRPr kumimoji="0" lang="fa-IR" sz="2800" b="0" i="0" u="none" strike="noStrike" kern="1200" cap="none" spc="0" normalizeH="0" baseline="0" noProof="0" dirty="0" smtClean="0">
              <a:ln>
                <a:noFill/>
              </a:ln>
              <a:solidFill>
                <a:schemeClr val="tx1"/>
              </a:solidFill>
              <a:effectLst/>
              <a:uLnTx/>
              <a:uFillTx/>
              <a:latin typeface="+mj-lt"/>
              <a:ea typeface="+mj-ea"/>
              <a:cs typeface="B Nazanin" pitchFamily="2" charset="-78"/>
            </a:endParaRPr>
          </a:p>
        </p:txBody>
      </p:sp>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پیشگیری از مسمومیتها درسالمندان</a:t>
            </a:r>
            <a:endParaRPr lang="fa-IR" sz="3500" b="1" dirty="0">
              <a:cs typeface="2  Titr" pitchFamily="2" charset="-78"/>
            </a:endParaRPr>
          </a:p>
        </p:txBody>
      </p:sp>
      <p:sp>
        <p:nvSpPr>
          <p:cNvPr id="3" name="Content Placeholder 2"/>
          <p:cNvSpPr>
            <a:spLocks noGrp="1"/>
          </p:cNvSpPr>
          <p:nvPr>
            <p:ph idx="1"/>
          </p:nvPr>
        </p:nvSpPr>
        <p:spPr/>
        <p:txBody>
          <a:bodyPr>
            <a:normAutofit/>
          </a:bodyPr>
          <a:lstStyle/>
          <a:p>
            <a:pPr algn="just"/>
            <a:r>
              <a:rPr lang="fa-IR" sz="1900" dirty="0" smtClean="0">
                <a:cs typeface="B Traffic" pitchFamily="2" charset="-78"/>
              </a:rPr>
              <a:t>افراد مسن اغلب دارای بیماری‌هایی مانند آرتریت، استئوپروز، </a:t>
            </a:r>
            <a:r>
              <a:rPr lang="en-US" sz="1900" dirty="0" smtClean="0">
                <a:cs typeface="B Traffic" pitchFamily="2" charset="-78"/>
              </a:rPr>
              <a:t>COPD</a:t>
            </a:r>
            <a:r>
              <a:rPr lang="fa-IR" sz="1900" dirty="0" smtClean="0">
                <a:cs typeface="B Traffic" pitchFamily="2" charset="-78"/>
              </a:rPr>
              <a:t>، بیماری عروقی محیطی، دیابت یا افسردگی‌اند. برای اینکه بین عوارض جانبی داروها و مشکل‌های پیشين افتراق داده شود، باید پیشتر در یک مصاحبه، نخست این شرایط مورد بررسی قرار گیرند</a:t>
            </a:r>
            <a:r>
              <a:rPr lang="en-US" sz="1900" dirty="0" smtClean="0">
                <a:cs typeface="B Traffic" pitchFamily="2" charset="-78"/>
              </a:rPr>
              <a:t>. </a:t>
            </a:r>
            <a:endParaRPr lang="fa-IR" sz="1900" dirty="0" smtClean="0">
              <a:cs typeface="B Traffic" pitchFamily="2" charset="-78"/>
            </a:endParaRPr>
          </a:p>
          <a:p>
            <a:pPr algn="just"/>
            <a:r>
              <a:rPr lang="fa-IR" sz="1900" dirty="0" smtClean="0">
                <a:cs typeface="B Traffic" pitchFamily="2" charset="-78"/>
              </a:rPr>
              <a:t>باید نسبت به هرگونه سوء تغذیه، کمبود ویتامین، استفاده طولانی مدت از الکل یا دارو یا افزایش حساسیت نسبت به آلاینده‌های محیطی هشیار بود. در صورتی که بیمار حافظة ضعیف یا اختلال شناختی داشته باشد، با دوستان و خانوادة او باید مشورت کرد</a:t>
            </a:r>
            <a:r>
              <a:rPr lang="en-US" sz="1900" dirty="0" smtClean="0">
                <a:cs typeface="B Traffic" pitchFamily="2" charset="-78"/>
              </a:rPr>
              <a:t>.</a:t>
            </a:r>
          </a:p>
          <a:p>
            <a:pPr algn="just"/>
            <a:r>
              <a:rPr lang="fa-IR" sz="1900" dirty="0" smtClean="0">
                <a:cs typeface="B Traffic" pitchFamily="2" charset="-78"/>
              </a:rPr>
              <a:t>خوردن داروهای متعدد (پلی فارماسی) در سالمندان شایع است و باید با گرفتن تاریخچة دقیق دارویی از احتمال ایجاد عوارض جانبی ناشی از تداخل‌ها، اطمینان حاصل کرد. بسیاری از سالمندان داروهای آنتی‌هیستامین، ملین، ضداحتقان، آنتی‌اسید و آرام‌بخش مصرف می‌کنند</a:t>
            </a:r>
            <a:r>
              <a:rPr lang="en-US" sz="1900" dirty="0" smtClean="0">
                <a:cs typeface="B Traffic" pitchFamily="2" charset="-78"/>
              </a:rPr>
              <a:t>.</a:t>
            </a:r>
          </a:p>
          <a:p>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پیشگیری از مسمومیتها درسالمندان</a:t>
            </a:r>
            <a:endParaRPr lang="fa-IR" sz="3500" b="1" dirty="0">
              <a:cs typeface="2  Titr" pitchFamily="2" charset="-78"/>
            </a:endParaRPr>
          </a:p>
        </p:txBody>
      </p:sp>
      <p:sp>
        <p:nvSpPr>
          <p:cNvPr id="3" name="Content Placeholder 2"/>
          <p:cNvSpPr>
            <a:spLocks noGrp="1"/>
          </p:cNvSpPr>
          <p:nvPr>
            <p:ph idx="1"/>
          </p:nvPr>
        </p:nvSpPr>
        <p:spPr/>
        <p:txBody>
          <a:bodyPr/>
          <a:lstStyle/>
          <a:p>
            <a:pPr algn="just"/>
            <a:r>
              <a:rPr lang="fa-IR" sz="1800" dirty="0" smtClean="0">
                <a:cs typeface="B Traffic" pitchFamily="2" charset="-78"/>
              </a:rPr>
              <a:t>تمام دیورتیک‌ها در صورت عدم توجه می‌توانند باعث اختلال‌های شدید الکترولیتی شوند. دیوتیک‌های لوپ و تیازیدی باعث دفع پتاسیم می‌شوند و برای سالمندانی که دیگوکسین مصرف می‌کنند خطرناک است. هیپوکالمی (پتاسیم سرم کم‌تر از</a:t>
            </a:r>
            <a:r>
              <a:rPr lang="en-US" sz="1800" dirty="0" smtClean="0">
                <a:cs typeface="B Traffic" pitchFamily="2" charset="-78"/>
              </a:rPr>
              <a:t> (</a:t>
            </a:r>
            <a:r>
              <a:rPr lang="en-US" sz="1800" dirty="0" err="1" smtClean="0">
                <a:cs typeface="B Traffic" pitchFamily="2" charset="-78"/>
              </a:rPr>
              <a:t>mEq</a:t>
            </a:r>
            <a:r>
              <a:rPr lang="en-US" sz="1800" dirty="0" smtClean="0">
                <a:cs typeface="B Traffic" pitchFamily="2" charset="-78"/>
              </a:rPr>
              <a:t>/l 5/3 </a:t>
            </a:r>
            <a:r>
              <a:rPr lang="fa-IR" sz="1800" dirty="0" smtClean="0">
                <a:cs typeface="B Traffic" pitchFamily="2" charset="-78"/>
              </a:rPr>
              <a:t>خطر مسمومیت دیگوکسین راافزایش می دهند. هم هیپوکالمی و هم مسمومیت با دیگوکسین می توانند منجربه دیس‌ریتمی‌های کشندة قلبی شوند</a:t>
            </a:r>
            <a:endParaRPr lang="en-US" sz="1800" dirty="0" smtClean="0">
              <a:cs typeface="B Traffic" pitchFamily="2" charset="-78"/>
            </a:endParaRPr>
          </a:p>
          <a:p>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مرگ در اثر مسموميت</a:t>
            </a:r>
            <a:endParaRPr lang="fa-IR" dirty="0">
              <a:cs typeface="B Titr" pitchFamily="2" charset="-78"/>
            </a:endParaRPr>
          </a:p>
        </p:txBody>
      </p:sp>
      <p:sp>
        <p:nvSpPr>
          <p:cNvPr id="3" name="Content Placeholder 2"/>
          <p:cNvSpPr>
            <a:spLocks noGrp="1"/>
          </p:cNvSpPr>
          <p:nvPr>
            <p:ph idx="1"/>
          </p:nvPr>
        </p:nvSpPr>
        <p:spPr/>
        <p:txBody>
          <a:bodyPr>
            <a:normAutofit/>
          </a:bodyPr>
          <a:lstStyle/>
          <a:p>
            <a:endParaRPr lang="fa-IR" dirty="0" smtClean="0"/>
          </a:p>
          <a:p>
            <a:pPr algn="just"/>
            <a:r>
              <a:rPr lang="fa-IR" sz="2000" dirty="0" smtClean="0">
                <a:cs typeface="B Titr" pitchFamily="2" charset="-78"/>
              </a:rPr>
              <a:t> </a:t>
            </a:r>
            <a:r>
              <a:rPr lang="fa-IR" sz="1800" dirty="0" smtClean="0">
                <a:cs typeface="B Traffic" pitchFamily="2" charset="-78"/>
              </a:rPr>
              <a:t>نتایج تحقیقی در سال 1383 نشان می دهد روند خودمسموم سازی در جامعه رشد بسیار بیشتری از میزان افزایش جمعیت داشته که یکی از دلایل آن در دسترس بودن دارو ها و مواد شیمیایی در ایران است</a:t>
            </a:r>
            <a:endParaRPr lang="en-US" sz="1800" dirty="0" smtClean="0">
              <a:cs typeface="B Traffic" pitchFamily="2" charset="-78"/>
            </a:endParaRPr>
          </a:p>
          <a:p>
            <a:pPr algn="just"/>
            <a:r>
              <a:rPr lang="fa-IR" sz="1800" dirty="0" smtClean="0">
                <a:cs typeface="B Traffic" pitchFamily="2" charset="-78"/>
              </a:rPr>
              <a:t>پیش از این نیز مدیرکل سلامت روان وزارت بهداشت اعلام کرده بود : مهم ترین و شایع ترین عامل و وسیله خودکشی در کشور ما داروست و مسمومیت دارویی عامل خودکشی در کشور است.</a:t>
            </a:r>
          </a:p>
          <a:p>
            <a:pPr algn="just"/>
            <a:r>
              <a:rPr lang="fa-IR" sz="1800" dirty="0" smtClean="0">
                <a:cs typeface="B Traffic" pitchFamily="2" charset="-78"/>
              </a:rPr>
              <a:t>روند سالانه مرگ های ناشی از مسمومیت های دارویی از سال های 1381 تا 1389 نشان می دهد میزان این مرگ ها از 185 مورد در سال1381 به 362 مورد در سال 1385 و به 551 مورد در سال 1389 رسیده به عبارت دیگر خودکشی و مرگ های ناشی از مسمومیت دارویی در دهه گذشته چهاربرابر شده است.</a:t>
            </a:r>
            <a:endParaRPr lang="fa-IR" sz="1800" dirty="0">
              <a:cs typeface="B Traffic"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مرگ در اثر مسموميت</a:t>
            </a:r>
          </a:p>
        </p:txBody>
      </p:sp>
      <p:pic>
        <p:nvPicPr>
          <p:cNvPr id="4" name="Content Placeholder 3" descr="http://fararu.com/files/fa/news/1391/6/30/29774_424.jpg"/>
          <p:cNvPicPr>
            <a:picLocks noGrp="1"/>
          </p:cNvPicPr>
          <p:nvPr>
            <p:ph idx="1"/>
          </p:nvPr>
        </p:nvPicPr>
        <p:blipFill>
          <a:blip r:embed="rId2"/>
          <a:srcRect/>
          <a:stretch>
            <a:fillRect/>
          </a:stretch>
        </p:blipFill>
        <p:spPr bwMode="auto">
          <a:xfrm>
            <a:off x="2786050" y="1357298"/>
            <a:ext cx="4680000" cy="4860000"/>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500" b="1" dirty="0" smtClean="0">
                <a:cs typeface="2  Titr" pitchFamily="2" charset="-78"/>
              </a:rPr>
              <a:t>پيشگيري از مسموميت... </a:t>
            </a:r>
            <a:br>
              <a:rPr lang="fa-IR" sz="3500" b="1" dirty="0" smtClean="0">
                <a:cs typeface="2  Titr" pitchFamily="2" charset="-78"/>
              </a:rPr>
            </a:br>
            <a:r>
              <a:rPr lang="fa-IR" sz="3500" b="1" dirty="0" smtClean="0">
                <a:cs typeface="2  Titr" pitchFamily="2" charset="-78"/>
              </a:rPr>
              <a:t>با مواد غذايي و گياهان سمي</a:t>
            </a:r>
            <a:endParaRPr lang="fa-IR" sz="3500" b="1" dirty="0">
              <a:cs typeface="2  Titr" pitchFamily="2" charset="-78"/>
            </a:endParaRPr>
          </a:p>
        </p:txBody>
      </p:sp>
      <p:sp>
        <p:nvSpPr>
          <p:cNvPr id="3" name="Content Placeholder 2"/>
          <p:cNvSpPr>
            <a:spLocks noGrp="1"/>
          </p:cNvSpPr>
          <p:nvPr>
            <p:ph idx="1"/>
          </p:nvPr>
        </p:nvSpPr>
        <p:spPr>
          <a:xfrm>
            <a:off x="1142976" y="1419224"/>
            <a:ext cx="7790712" cy="4800600"/>
          </a:xfrm>
        </p:spPr>
        <p:txBody>
          <a:bodyPr>
            <a:noAutofit/>
          </a:bodyPr>
          <a:lstStyle/>
          <a:p>
            <a:pPr lvl="0" algn="just"/>
            <a:r>
              <a:rPr lang="fa-IR" sz="2100" dirty="0" smtClean="0">
                <a:cs typeface="B Nazanin" pitchFamily="2" charset="-78"/>
              </a:rPr>
              <a:t>مسموميت با مواد غدايي مي تواند در اثر آلودگي غذا در جريان توليد فرآورده هاي غذايي، تهيه و نگهداري مواد غذايي ايجاد شود و باكتري ها، ويروس ها، قارچ ها، مواد افزودني غير مجاز، فلزات سنگين، باقيمانده سموم نباتي از عوامل مهم ايجاد مسموميت هاي غذايي محسوب مي شوند</a:t>
            </a:r>
            <a:r>
              <a:rPr lang="en-US" sz="2100" dirty="0" smtClean="0">
                <a:cs typeface="B Nazanin" pitchFamily="2" charset="-78"/>
              </a:rPr>
              <a:t>. </a:t>
            </a:r>
            <a:endParaRPr lang="fa-IR" sz="2100" dirty="0" smtClean="0">
              <a:cs typeface="B Nazanin" pitchFamily="2" charset="-78"/>
            </a:endParaRPr>
          </a:p>
          <a:p>
            <a:pPr lvl="0" algn="just"/>
            <a:endParaRPr lang="en-US" sz="2100" dirty="0" smtClean="0">
              <a:cs typeface="B Nazanin" pitchFamily="2" charset="-78"/>
            </a:endParaRPr>
          </a:p>
          <a:p>
            <a:pPr lvl="0" algn="just"/>
            <a:r>
              <a:rPr lang="fa-IR" sz="2000" dirty="0" smtClean="0">
                <a:cs typeface="B Nazanin" pitchFamily="2" charset="-78"/>
              </a:rPr>
              <a:t>نوعي از مسموميت غذايي موسوم به </a:t>
            </a:r>
            <a:r>
              <a:rPr lang="fa-IR" sz="2000" dirty="0" smtClean="0">
                <a:solidFill>
                  <a:srgbClr val="FF0000"/>
                </a:solidFill>
                <a:cs typeface="B Nazanin" pitchFamily="2" charset="-78"/>
              </a:rPr>
              <a:t>" بوتوليسم" </a:t>
            </a:r>
            <a:r>
              <a:rPr lang="fa-IR" sz="2000" dirty="0" smtClean="0">
                <a:cs typeface="B Nazanin" pitchFamily="2" charset="-78"/>
              </a:rPr>
              <a:t>از كشنده ترين انواع مسموميت ها بشمار مي رود و در اثر مصرف مواد غذايي مانند سوسيس، كالباس ، كنسرو ماهي، كنسرو ذرت، كنسرو لوبيا، كشك خام و عسل طبيعي كه در شرايط نامناسب و غير بهداشتي تهيه و نگهداري شده اند ايجاد مي شود</a:t>
            </a:r>
            <a:r>
              <a:rPr lang="en-US" sz="2000" dirty="0" smtClean="0">
                <a:cs typeface="B Nazanin" pitchFamily="2" charset="-78"/>
              </a:rPr>
              <a:t>. </a:t>
            </a:r>
            <a:r>
              <a:rPr lang="fa-IR" sz="2100" dirty="0" smtClean="0">
                <a:cs typeface="B Nazanin" pitchFamily="2" charset="-78"/>
              </a:rPr>
              <a:t>علايم و نشانه هاي بوتوليسم به صورت تاخيري ( </a:t>
            </a:r>
            <a:r>
              <a:rPr lang="fa-IR" sz="2100" u="sng" dirty="0" smtClean="0">
                <a:cs typeface="B Nazanin" pitchFamily="2" charset="-78"/>
              </a:rPr>
              <a:t>12 تا 24 ساعت بعد از مصرف غذاي آلوده به باكتري</a:t>
            </a:r>
            <a:r>
              <a:rPr lang="fa-IR" sz="2100" dirty="0" smtClean="0">
                <a:cs typeface="B Nazanin" pitchFamily="2" charset="-78"/>
              </a:rPr>
              <a:t>) و به صورت </a:t>
            </a:r>
            <a:r>
              <a:rPr lang="fa-IR" sz="2100" dirty="0" smtClean="0">
                <a:solidFill>
                  <a:srgbClr val="FF0000"/>
                </a:solidFill>
                <a:cs typeface="B Nazanin" pitchFamily="2" charset="-78"/>
              </a:rPr>
              <a:t>تاري ديد، دوبيني، افتادگي پلك، عدم توانايي حركتي، سختي در بلع، اختلال تكلم و يبوست</a:t>
            </a:r>
            <a:r>
              <a:rPr lang="fa-IR" sz="2100" dirty="0" smtClean="0">
                <a:cs typeface="B Nazanin" pitchFamily="2" charset="-78"/>
              </a:rPr>
              <a:t> ظاهر مي شود</a:t>
            </a:r>
            <a:r>
              <a:rPr lang="en-US" sz="2100" dirty="0" smtClean="0">
                <a:cs typeface="B Nazanin" pitchFamily="2" charset="-78"/>
              </a:rPr>
              <a:t>. </a:t>
            </a:r>
            <a:endParaRPr lang="fa-IR" sz="2100" dirty="0" smtClean="0">
              <a:cs typeface="B Nazanin" pitchFamily="2" charset="-78"/>
            </a:endParaRPr>
          </a:p>
          <a:p>
            <a:pPr algn="just"/>
            <a:r>
              <a:rPr lang="fa-IR" sz="2400" b="1" dirty="0" smtClean="0">
                <a:solidFill>
                  <a:srgbClr val="FF0000"/>
                </a:solidFill>
                <a:cs typeface="B Nazanin" pitchFamily="2" charset="-78"/>
              </a:rPr>
              <a:t>اسهال</a:t>
            </a:r>
            <a:r>
              <a:rPr lang="fa-IR" sz="2400" b="1" dirty="0" smtClean="0">
                <a:cs typeface="B Nazanin" pitchFamily="2" charset="-78"/>
              </a:rPr>
              <a:t> يكي از علايم در بسياري از مسموميت هاي غذايي است </a:t>
            </a:r>
            <a:endParaRPr lang="en-US" sz="2400" b="1"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500" b="1" dirty="0" smtClean="0">
                <a:cs typeface="2  Titr" pitchFamily="2" charset="-78"/>
              </a:rPr>
              <a:t>پيشگيري از مسموميت... </a:t>
            </a:r>
            <a:br>
              <a:rPr lang="fa-IR" sz="3500" b="1" dirty="0" smtClean="0">
                <a:cs typeface="2  Titr" pitchFamily="2" charset="-78"/>
              </a:rPr>
            </a:br>
            <a:r>
              <a:rPr lang="fa-IR" sz="3500" b="1" dirty="0" smtClean="0">
                <a:cs typeface="2  Titr" pitchFamily="2" charset="-78"/>
              </a:rPr>
              <a:t>با مواد غذايي و گياهان سمي</a:t>
            </a:r>
            <a:endParaRPr lang="fa-IR" sz="3500" b="1" dirty="0">
              <a:cs typeface="2  Titr" pitchFamily="2" charset="-78"/>
            </a:endParaRPr>
          </a:p>
        </p:txBody>
      </p:sp>
      <p:sp>
        <p:nvSpPr>
          <p:cNvPr id="3" name="Content Placeholder 2"/>
          <p:cNvSpPr>
            <a:spLocks noGrp="1"/>
          </p:cNvSpPr>
          <p:nvPr>
            <p:ph idx="1"/>
          </p:nvPr>
        </p:nvSpPr>
        <p:spPr>
          <a:xfrm>
            <a:off x="1142976" y="1447800"/>
            <a:ext cx="7790712" cy="4800600"/>
          </a:xfrm>
        </p:spPr>
        <p:txBody>
          <a:bodyPr>
            <a:noAutofit/>
          </a:bodyPr>
          <a:lstStyle/>
          <a:p>
            <a:pPr algn="just"/>
            <a:r>
              <a:rPr lang="fa-IR" sz="2000" dirty="0" smtClean="0">
                <a:cs typeface="B Nazanin" pitchFamily="2" charset="-78"/>
              </a:rPr>
              <a:t>برخي از گياهان تزيني موجود در آپارتمان ها و باغچه ها مي توانند سبب بروز مسموميت در انسان شوند و مسموميت با گياهان يكي از شايع ترين علل بروز مسموميت هاي اتفاقي در كودكان در جهان بشمار مي آيد</a:t>
            </a:r>
            <a:r>
              <a:rPr lang="en-US" sz="2000" dirty="0" smtClean="0">
                <a:cs typeface="B Nazanin" pitchFamily="2" charset="-78"/>
              </a:rPr>
              <a:t>. </a:t>
            </a:r>
            <a:endParaRPr lang="fa-IR" sz="2000" dirty="0" smtClean="0">
              <a:cs typeface="B Nazanin" pitchFamily="2" charset="-78"/>
            </a:endParaRPr>
          </a:p>
          <a:p>
            <a:pPr lvl="0" algn="just"/>
            <a:r>
              <a:rPr lang="fa-IR" sz="2000" dirty="0" smtClean="0">
                <a:cs typeface="B Nazanin" pitchFamily="2" charset="-78"/>
              </a:rPr>
              <a:t>سعي كنيد نام گياهان موجود در محيط كار و زندگي خود را بدانيد، تا در موارد بروز مسموميت به گروه پزشكي اطلاع دهيد</a:t>
            </a:r>
            <a:r>
              <a:rPr lang="en-US" sz="2000" dirty="0" smtClean="0">
                <a:cs typeface="B Nazanin" pitchFamily="2" charset="-78"/>
              </a:rPr>
              <a:t>. </a:t>
            </a:r>
          </a:p>
          <a:p>
            <a:pPr lvl="0" algn="just"/>
            <a:r>
              <a:rPr lang="fa-IR" sz="2000" dirty="0" smtClean="0">
                <a:cs typeface="B Nazanin" pitchFamily="2" charset="-78"/>
              </a:rPr>
              <a:t>مسموميت با گياهاني مانند خرزهره، ديفن باخيا و كرچك مي تواند كشنده باشد. </a:t>
            </a:r>
          </a:p>
          <a:p>
            <a:pPr lvl="0" algn="just"/>
            <a:endParaRPr lang="fa-IR" sz="2000" dirty="0" smtClean="0">
              <a:cs typeface="B Nazanin" pitchFamily="2" charset="-78"/>
            </a:endParaRPr>
          </a:p>
          <a:p>
            <a:pPr lvl="0" algn="just"/>
            <a:endParaRPr lang="fa-IR" sz="2000" dirty="0" smtClean="0">
              <a:cs typeface="B Nazanin" pitchFamily="2" charset="-78"/>
            </a:endParaRPr>
          </a:p>
          <a:p>
            <a:pPr lvl="0" algn="just"/>
            <a:endParaRPr lang="fa-IR" sz="2000" dirty="0" smtClean="0">
              <a:cs typeface="B Nazanin" pitchFamily="2" charset="-78"/>
            </a:endParaRPr>
          </a:p>
          <a:p>
            <a:pPr lvl="0" algn="just"/>
            <a:endParaRPr lang="fa-IR" sz="2000" dirty="0" smtClean="0">
              <a:cs typeface="B Nazanin" pitchFamily="2" charset="-78"/>
            </a:endParaRPr>
          </a:p>
          <a:p>
            <a:pPr lvl="0" algn="just"/>
            <a:endParaRPr lang="en-US" sz="2000" dirty="0" smtClean="0">
              <a:cs typeface="B Nazanin" pitchFamily="2" charset="-78"/>
            </a:endParaRPr>
          </a:p>
          <a:p>
            <a:pPr lvl="0" algn="just"/>
            <a:r>
              <a:rPr lang="fa-IR" sz="2000" dirty="0" smtClean="0">
                <a:cs typeface="B Nazanin" pitchFamily="2" charset="-78"/>
              </a:rPr>
              <a:t>مسموميت با قارچ هاي سمي يكي از انواع مسموميت هاي كشنده محسوب مي شود. از مصرف قارچ هايي كه نوع آنها را نمي شناسيد جداٌ خودداري كنيد زيرا برخي از قارچ هاي سمي در صورت مصرف خوراكي مي توانند باعث نارسايي حاد كبدي و مرگ شوند. </a:t>
            </a:r>
            <a:endParaRPr lang="en-US" sz="2000" dirty="0" smtClean="0">
              <a:cs typeface="B Nazanin" pitchFamily="2" charset="-78"/>
            </a:endParaRPr>
          </a:p>
        </p:txBody>
      </p:sp>
      <p:pic>
        <p:nvPicPr>
          <p:cNvPr id="4" name="Picture 3" descr="New Picture (24).bmp"/>
          <p:cNvPicPr>
            <a:picLocks noChangeAspect="1"/>
          </p:cNvPicPr>
          <p:nvPr/>
        </p:nvPicPr>
        <p:blipFill>
          <a:blip r:embed="rId2"/>
          <a:stretch>
            <a:fillRect/>
          </a:stretch>
        </p:blipFill>
        <p:spPr>
          <a:xfrm>
            <a:off x="2428860" y="3614950"/>
            <a:ext cx="2085809" cy="1814314"/>
          </a:xfrm>
          <a:prstGeom prst="rect">
            <a:avLst/>
          </a:prstGeom>
          <a:ln>
            <a:noFill/>
          </a:ln>
          <a:effectLst>
            <a:softEdge rad="112500"/>
          </a:effectLst>
        </p:spPr>
      </p:pic>
      <p:pic>
        <p:nvPicPr>
          <p:cNvPr id="5" name="Picture 4" descr="images[6].jpg"/>
          <p:cNvPicPr>
            <a:picLocks noChangeAspect="1"/>
          </p:cNvPicPr>
          <p:nvPr/>
        </p:nvPicPr>
        <p:blipFill>
          <a:blip r:embed="rId3"/>
          <a:stretch>
            <a:fillRect/>
          </a:stretch>
        </p:blipFill>
        <p:spPr>
          <a:xfrm>
            <a:off x="5395927" y="3652849"/>
            <a:ext cx="1890717" cy="1704977"/>
          </a:xfrm>
          <a:prstGeom prst="rect">
            <a:avLst/>
          </a:prstGeom>
          <a:ln>
            <a:noFill/>
          </a:ln>
          <a:effectLst>
            <a:softEdge rad="112500"/>
          </a:effectLst>
        </p:spPr>
      </p:pic>
      <p:sp>
        <p:nvSpPr>
          <p:cNvPr id="6" name="Footer Placeholder 5"/>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2800" b="1" dirty="0" smtClean="0">
                <a:cs typeface="2  Titr" pitchFamily="2" charset="-78"/>
              </a:rPr>
              <a:t>پيشگيري از مسموميت... </a:t>
            </a:r>
            <a:br>
              <a:rPr lang="fa-IR" sz="2800" b="1" dirty="0" smtClean="0">
                <a:cs typeface="2  Titr" pitchFamily="2" charset="-78"/>
              </a:rPr>
            </a:br>
            <a:r>
              <a:rPr lang="fa-IR" sz="2800" b="1" dirty="0" smtClean="0">
                <a:cs typeface="2  Titr" pitchFamily="2" charset="-78"/>
              </a:rPr>
              <a:t>با سموم دفع آفات و مواد شيميايي و شوينده خانگي</a:t>
            </a:r>
            <a:r>
              <a:rPr lang="en-US" sz="2800" b="1" dirty="0" smtClean="0">
                <a:cs typeface="2  Titr" pitchFamily="2" charset="-78"/>
              </a:rPr>
              <a:t>  </a:t>
            </a:r>
            <a:endParaRPr lang="fa-IR" sz="2800" b="1" dirty="0">
              <a:cs typeface="2  Titr" pitchFamily="2" charset="-78"/>
            </a:endParaRPr>
          </a:p>
        </p:txBody>
      </p:sp>
      <p:sp>
        <p:nvSpPr>
          <p:cNvPr id="3" name="Content Placeholder 2"/>
          <p:cNvSpPr>
            <a:spLocks noGrp="1"/>
          </p:cNvSpPr>
          <p:nvPr>
            <p:ph idx="1"/>
          </p:nvPr>
        </p:nvSpPr>
        <p:spPr>
          <a:xfrm>
            <a:off x="1071538" y="1357298"/>
            <a:ext cx="7862150" cy="4800600"/>
          </a:xfrm>
        </p:spPr>
        <p:txBody>
          <a:bodyPr>
            <a:noAutofit/>
          </a:bodyPr>
          <a:lstStyle/>
          <a:p>
            <a:pPr lvl="0" algn="just"/>
            <a:r>
              <a:rPr lang="fa-IR" sz="2000" dirty="0" smtClean="0">
                <a:cs typeface="B Nazanin" pitchFamily="2" charset="-78"/>
              </a:rPr>
              <a:t>استفاده بي رويه از سموم دفع آفات نه تنها باعث بروز مقاومت در آفات مي شود بلكه مي تواند از طريق ايجاد باقيمانده در محصولات و آلودگي محيط زيست براي انسان مضر محسوب گردد</a:t>
            </a:r>
            <a:r>
              <a:rPr lang="en-US" sz="2000" dirty="0" smtClean="0">
                <a:cs typeface="B Nazanin" pitchFamily="2" charset="-78"/>
              </a:rPr>
              <a:t>. </a:t>
            </a:r>
          </a:p>
          <a:p>
            <a:pPr lvl="0" algn="just"/>
            <a:endParaRPr lang="en-US" sz="2000" dirty="0" smtClean="0">
              <a:cs typeface="B Nazanin" pitchFamily="2" charset="-78"/>
            </a:endParaRPr>
          </a:p>
          <a:p>
            <a:pPr lvl="0" algn="just"/>
            <a:r>
              <a:rPr lang="en-US" sz="2000" dirty="0" smtClean="0">
                <a:cs typeface="B Nazanin" pitchFamily="2" charset="-78"/>
              </a:rPr>
              <a:t> </a:t>
            </a:r>
            <a:r>
              <a:rPr lang="fa-IR" sz="2000" dirty="0" smtClean="0">
                <a:cs typeface="B Nazanin" pitchFamily="2" charset="-78"/>
              </a:rPr>
              <a:t>در صورت تماس سموم دفع آفات با پوست، ناحيه آلوده را با مقادير فراوان آب و صابون شستشو دهيد</a:t>
            </a:r>
            <a:r>
              <a:rPr lang="en-US" sz="2000" dirty="0" smtClean="0">
                <a:cs typeface="B Nazanin" pitchFamily="2" charset="-78"/>
              </a:rPr>
              <a:t>. </a:t>
            </a:r>
          </a:p>
          <a:p>
            <a:pPr lvl="0" algn="just"/>
            <a:endParaRPr lang="en-US" sz="2000" dirty="0" smtClean="0">
              <a:cs typeface="B Nazanin" pitchFamily="2" charset="-78"/>
            </a:endParaRPr>
          </a:p>
          <a:p>
            <a:pPr lvl="0" algn="just"/>
            <a:r>
              <a:rPr lang="fa-IR" sz="2000" dirty="0" smtClean="0">
                <a:cs typeface="B Nazanin" pitchFamily="2" charset="-78"/>
              </a:rPr>
              <a:t>هر گونه مصرف خوراكي با سموم دفع آفات را جدي بگيريد و بيمار را براي درمان در اسرع وقت به نزديكترين مركز درماني منتقل كنيد</a:t>
            </a:r>
            <a:r>
              <a:rPr lang="en-US" sz="2000" dirty="0" smtClean="0">
                <a:cs typeface="B Nazanin" pitchFamily="2" charset="-78"/>
              </a:rPr>
              <a:t>. </a:t>
            </a:r>
          </a:p>
          <a:p>
            <a:pPr lvl="0" algn="just"/>
            <a:endParaRPr lang="en-US" sz="2000" dirty="0" smtClean="0">
              <a:cs typeface="B Nazanin" pitchFamily="2" charset="-78"/>
            </a:endParaRPr>
          </a:p>
          <a:p>
            <a:pPr lvl="0" algn="just"/>
            <a:r>
              <a:rPr lang="fa-IR" sz="2000" dirty="0" smtClean="0">
                <a:cs typeface="B Nazanin" pitchFamily="2" charset="-78"/>
              </a:rPr>
              <a:t>آيا مي دانيد علايم و نشانه هاي مسموميت با برخي از سموم موش كش مي تواند به صورت تاخيري( 24 تا 48 ساعت بعد از مصرف) ظاهر شوند؟ </a:t>
            </a:r>
            <a:endParaRPr lang="en-US" sz="2000" dirty="0" smtClean="0">
              <a:cs typeface="B Nazanin" pitchFamily="2" charset="-78"/>
            </a:endParaRPr>
          </a:p>
          <a:p>
            <a:pPr lvl="0" algn="just"/>
            <a:r>
              <a:rPr lang="fa-IR" sz="2000" dirty="0" smtClean="0">
                <a:cs typeface="B Nazanin" pitchFamily="2" charset="-78"/>
              </a:rPr>
              <a:t>علايم و نشانه هاي مسموميت با گروه مهمي از حشره كش ها (موسوم به تركيبات ارگانوفسفره) با </a:t>
            </a:r>
            <a:r>
              <a:rPr lang="fa-IR" sz="2000" u="sng" dirty="0" smtClean="0">
                <a:solidFill>
                  <a:srgbClr val="FF0000"/>
                </a:solidFill>
                <a:cs typeface="B Nazanin" pitchFamily="2" charset="-78"/>
              </a:rPr>
              <a:t>تهوع، استفراغ، دردهاي شكمي، اسهال، اشك ريزش، آبريزش از بيني، تعريق، تنگي نفس، افت فشارخون، تنگي مردمك چشم، اختلالات قلبي و عصبي </a:t>
            </a:r>
            <a:r>
              <a:rPr lang="fa-IR" sz="2000" dirty="0" smtClean="0">
                <a:cs typeface="B Nazanin" pitchFamily="2" charset="-78"/>
              </a:rPr>
              <a:t>همراه است</a:t>
            </a:r>
            <a:r>
              <a:rPr lang="en-US" sz="2000" dirty="0" smtClean="0">
                <a:cs typeface="B Nazanin"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2800" b="1" dirty="0" smtClean="0">
                <a:cs typeface="2  Titr" pitchFamily="2" charset="-78"/>
              </a:rPr>
              <a:t>پيشگيري از مسموميت... </a:t>
            </a:r>
            <a:br>
              <a:rPr lang="fa-IR" sz="2800" b="1" dirty="0" smtClean="0">
                <a:cs typeface="2  Titr" pitchFamily="2" charset="-78"/>
              </a:rPr>
            </a:br>
            <a:r>
              <a:rPr lang="fa-IR" sz="2800" b="1" dirty="0" smtClean="0">
                <a:cs typeface="2  Titr" pitchFamily="2" charset="-78"/>
              </a:rPr>
              <a:t>با سموم دفع آفات و مواد شيميايي و شوينده خانگي</a:t>
            </a:r>
            <a:r>
              <a:rPr lang="en-US" sz="2800" b="1" dirty="0" smtClean="0">
                <a:cs typeface="2  Titr" pitchFamily="2" charset="-78"/>
              </a:rPr>
              <a:t>  </a:t>
            </a:r>
            <a:endParaRPr lang="fa-IR" sz="2800" b="1" dirty="0">
              <a:cs typeface="2  Titr" pitchFamily="2" charset="-78"/>
            </a:endParaRPr>
          </a:p>
        </p:txBody>
      </p:sp>
      <p:sp>
        <p:nvSpPr>
          <p:cNvPr id="3" name="Content Placeholder 2"/>
          <p:cNvSpPr>
            <a:spLocks noGrp="1"/>
          </p:cNvSpPr>
          <p:nvPr>
            <p:ph idx="1"/>
          </p:nvPr>
        </p:nvSpPr>
        <p:spPr>
          <a:xfrm>
            <a:off x="1000100" y="1357298"/>
            <a:ext cx="7933588" cy="4800600"/>
          </a:xfrm>
        </p:spPr>
        <p:txBody>
          <a:bodyPr>
            <a:noAutofit/>
          </a:bodyPr>
          <a:lstStyle/>
          <a:p>
            <a:pPr algn="just"/>
            <a:r>
              <a:rPr lang="fa-IR" sz="1800" dirty="0" smtClean="0">
                <a:cs typeface="B Traffic" pitchFamily="2" charset="-78"/>
              </a:rPr>
              <a:t>در هنگام استفاده از مواد شيميايي و فرآورده هاي شوينده و پاك كننده پنجره ها را باز كنيد تا هوا به خوبي در محيط جريان داشته باشد</a:t>
            </a:r>
            <a:r>
              <a:rPr lang="en-US" sz="1800" dirty="0" smtClean="0">
                <a:cs typeface="B Traffic" pitchFamily="2" charset="-78"/>
              </a:rPr>
              <a:t>. </a:t>
            </a:r>
            <a:endParaRPr lang="fa-IR" sz="1800" dirty="0" smtClean="0">
              <a:cs typeface="B Traffic" pitchFamily="2" charset="-78"/>
            </a:endParaRPr>
          </a:p>
          <a:p>
            <a:pPr algn="just"/>
            <a:endParaRPr lang="en-US" sz="1800" dirty="0" smtClean="0">
              <a:cs typeface="B Traffic" pitchFamily="2" charset="-78"/>
            </a:endParaRPr>
          </a:p>
          <a:p>
            <a:pPr algn="just"/>
            <a:r>
              <a:rPr lang="fa-IR" sz="1800" dirty="0" smtClean="0">
                <a:cs typeface="B Traffic" pitchFamily="2" charset="-78"/>
              </a:rPr>
              <a:t>از اختلاط مواد شيميايي مانند جوهر نمك با فرآورده هاي سفيد كننده جداً خودداري كنيد. بخارات و گازهاي ناشي از اين اختلال بسيار سمي و خفه كننده مي باشد</a:t>
            </a:r>
            <a:r>
              <a:rPr lang="en-US" sz="1800" dirty="0" smtClean="0">
                <a:cs typeface="B Traffic" pitchFamily="2" charset="-78"/>
              </a:rPr>
              <a:t>. </a:t>
            </a:r>
          </a:p>
          <a:p>
            <a:pPr algn="just"/>
            <a:endParaRPr lang="en-US" sz="1800" dirty="0" smtClean="0">
              <a:cs typeface="B Traffic" pitchFamily="2" charset="-78"/>
            </a:endParaRPr>
          </a:p>
          <a:p>
            <a:pPr algn="just"/>
            <a:r>
              <a:rPr lang="fa-IR" sz="1800" dirty="0" smtClean="0">
                <a:cs typeface="B Traffic" pitchFamily="2" charset="-78"/>
              </a:rPr>
              <a:t>پس از مصرف مواد شوينده، سفيد كننده، جرم بر و لوله بازكن در محيط هاي دربسته و كوچك مانند دستشويي و حمام به هيچ عنوان در يك مكان توقف نكنيد چرا كه گازهاي توليد شده در اين محيط بدون تهويه مناسب حفظ كننده و سمي مي باشد</a:t>
            </a:r>
            <a:r>
              <a:rPr lang="en-US" sz="1800" dirty="0" smtClean="0">
                <a:cs typeface="B Traffic" pitchFamily="2" charset="-78"/>
              </a:rPr>
              <a:t>. </a:t>
            </a:r>
            <a:endParaRPr lang="fa-IR" sz="1800" dirty="0" smtClean="0">
              <a:cs typeface="B Traffic" pitchFamily="2" charset="-78"/>
            </a:endParaRPr>
          </a:p>
          <a:p>
            <a:pPr algn="just"/>
            <a:endParaRPr lang="en-US" sz="1800" dirty="0" smtClean="0">
              <a:cs typeface="B Traffic" pitchFamily="2" charset="-78"/>
            </a:endParaRPr>
          </a:p>
          <a:p>
            <a:pPr algn="just"/>
            <a:r>
              <a:rPr lang="fa-IR" sz="1800" dirty="0" smtClean="0">
                <a:cs typeface="B Traffic" pitchFamily="2" charset="-78"/>
              </a:rPr>
              <a:t>هرگز سموم دفع آفات را در ظروف مشابه مواد خوراكي و آشاميدني( مانند بطري نوشابه) نگهداري نكنيد</a:t>
            </a:r>
            <a:r>
              <a:rPr lang="en-US" sz="1800" dirty="0" smtClean="0">
                <a:cs typeface="B Traffic"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500" b="1" dirty="0" smtClean="0">
                <a:cs typeface="2  Titr" pitchFamily="2" charset="-78"/>
              </a:rPr>
              <a:t>پيشگيري از مسموميت...</a:t>
            </a:r>
            <a:br>
              <a:rPr lang="fa-IR" sz="3500" b="1" dirty="0" smtClean="0">
                <a:cs typeface="2  Titr" pitchFamily="2" charset="-78"/>
              </a:rPr>
            </a:br>
            <a:r>
              <a:rPr lang="fa-IR" sz="3500" b="1" dirty="0" smtClean="0">
                <a:cs typeface="2  Titr" pitchFamily="2" charset="-78"/>
              </a:rPr>
              <a:t> ناشي از گزيدگيها</a:t>
            </a:r>
          </a:p>
        </p:txBody>
      </p:sp>
      <p:sp>
        <p:nvSpPr>
          <p:cNvPr id="3" name="Content Placeholder 2"/>
          <p:cNvSpPr>
            <a:spLocks noGrp="1"/>
          </p:cNvSpPr>
          <p:nvPr>
            <p:ph idx="1"/>
          </p:nvPr>
        </p:nvSpPr>
        <p:spPr>
          <a:xfrm>
            <a:off x="1435608" y="1285860"/>
            <a:ext cx="7498080" cy="4800600"/>
          </a:xfrm>
        </p:spPr>
        <p:txBody>
          <a:bodyPr>
            <a:noAutofit/>
          </a:bodyPr>
          <a:lstStyle/>
          <a:p>
            <a:pPr lvl="0" algn="just"/>
            <a:r>
              <a:rPr lang="fa-IR" sz="2000" dirty="0" smtClean="0">
                <a:cs typeface="B Nazanin" pitchFamily="2" charset="-78"/>
              </a:rPr>
              <a:t>در مار گزيدگي بيمار را آرام كنيد و از حركات بيش از حد او جلوگيري كنيد. عضو محل گزيدگي مار را بايد بي حركت و هم سطح يا كمي پايين تر از سطح قلب نگه داشت</a:t>
            </a:r>
            <a:r>
              <a:rPr lang="en-US" sz="2000" dirty="0" smtClean="0">
                <a:cs typeface="B Nazanin" pitchFamily="2" charset="-78"/>
              </a:rPr>
              <a:t>. </a:t>
            </a:r>
          </a:p>
          <a:p>
            <a:pPr lvl="0" algn="just"/>
            <a:endParaRPr lang="en-US" sz="2000" dirty="0" smtClean="0">
              <a:cs typeface="B Nazanin" pitchFamily="2" charset="-78"/>
            </a:endParaRPr>
          </a:p>
          <a:p>
            <a:pPr lvl="0" algn="just"/>
            <a:r>
              <a:rPr lang="fa-IR" sz="2000" u="sng" dirty="0" smtClean="0">
                <a:cs typeface="B Nazanin" pitchFamily="2" charset="-78"/>
              </a:rPr>
              <a:t>بستن يك نوار محكم و پهن، چند انگشت بالاتر از محل گزيدگي مار </a:t>
            </a:r>
            <a:r>
              <a:rPr lang="fa-IR" sz="2000" dirty="0" smtClean="0">
                <a:cs typeface="B Nazanin" pitchFamily="2" charset="-78"/>
              </a:rPr>
              <a:t>بويژه اگر محل گزيدگي در دست ها يا پاها باشد. بستن نوار نبايد آنقدر سفت باشد كه جريان خون اندام را مختل كند. اگر ورم باعث سفت شدن نوار شد، آنرا باز كنيد و از محلي بالاتر ببنديد. هر 10 تا 15دقيقه، به مدت 1 دقيقه نوار را باز كرده و دوباره ببنديد. اين كار بايد تا زمان آماده شدن پادزهر ادامه يابد</a:t>
            </a:r>
            <a:r>
              <a:rPr lang="en-US" sz="2000" dirty="0" smtClean="0">
                <a:cs typeface="B Nazanin" pitchFamily="2" charset="-78"/>
              </a:rPr>
              <a:t>. </a:t>
            </a:r>
            <a:endParaRPr lang="fa-IR" sz="2000" dirty="0" smtClean="0">
              <a:cs typeface="B Nazanin" pitchFamily="2" charset="-78"/>
            </a:endParaRPr>
          </a:p>
          <a:p>
            <a:pPr lvl="0" algn="just"/>
            <a:endParaRPr lang="en-US" sz="2000" dirty="0" smtClean="0">
              <a:cs typeface="B Nazanin" pitchFamily="2" charset="-78"/>
            </a:endParaRPr>
          </a:p>
          <a:p>
            <a:pPr lvl="0" algn="just"/>
            <a:r>
              <a:rPr lang="fa-IR" sz="2000" u="sng" dirty="0" smtClean="0">
                <a:cs typeface="B Nazanin" pitchFamily="2" charset="-78"/>
              </a:rPr>
              <a:t>در مارگزيدگي بايد از سرد كردن عضو با آب سرد يا يخ خودداري كرد</a:t>
            </a:r>
            <a:r>
              <a:rPr lang="en-US" sz="2000" dirty="0" smtClean="0">
                <a:cs typeface="B Nazanin" pitchFamily="2" charset="-78"/>
              </a:rPr>
              <a:t>. </a:t>
            </a:r>
            <a:r>
              <a:rPr lang="fa-IR" sz="2000" dirty="0" smtClean="0">
                <a:cs typeface="B Nazanin" pitchFamily="2" charset="-78"/>
              </a:rPr>
              <a:t>هر چه سريعتر فرد مار گزيده را به اورژانس بيمارستان منتقل كنيد و زمان را با تلاش براي كشتن و يا گرفتن مار از دست ندهيد</a:t>
            </a:r>
            <a:r>
              <a:rPr lang="en-US" sz="2000" dirty="0" smtClean="0">
                <a:cs typeface="B Nazanin" pitchFamily="2" charset="-78"/>
              </a:rPr>
              <a:t>. </a:t>
            </a:r>
            <a:endParaRPr lang="fa-IR" sz="2000" dirty="0" smtClean="0">
              <a:cs typeface="B Nazanin" pitchFamily="2" charset="-78"/>
            </a:endParaRPr>
          </a:p>
          <a:p>
            <a:pPr lvl="0" algn="just"/>
            <a:endParaRPr lang="en-US" sz="2000" dirty="0" smtClean="0">
              <a:cs typeface="B Nazanin" pitchFamily="2" charset="-78"/>
            </a:endParaRPr>
          </a:p>
          <a:p>
            <a:pPr lvl="0" algn="just"/>
            <a:r>
              <a:rPr lang="fa-IR" sz="2000" dirty="0" smtClean="0">
                <a:cs typeface="B Nazanin" pitchFamily="2" charset="-78"/>
              </a:rPr>
              <a:t>اگر طي 5 تا 7 سال اخير مصدوم مارگزيده، واكسن كزاز تزريق نكرده است به پزشك اطلاع دهيد</a:t>
            </a:r>
            <a:r>
              <a:rPr lang="en-US" sz="2000" dirty="0" smtClean="0">
                <a:cs typeface="B Traffic"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500" b="1" dirty="0" smtClean="0">
                <a:cs typeface="2  Titr" pitchFamily="2" charset="-78"/>
              </a:rPr>
              <a:t>پيشگيري از مسموميت... </a:t>
            </a:r>
            <a:br>
              <a:rPr lang="fa-IR" sz="3500" b="1" dirty="0" smtClean="0">
                <a:cs typeface="2  Titr" pitchFamily="2" charset="-78"/>
              </a:rPr>
            </a:br>
            <a:r>
              <a:rPr lang="fa-IR" sz="3500" b="1" dirty="0" smtClean="0">
                <a:cs typeface="2  Titr" pitchFamily="2" charset="-78"/>
              </a:rPr>
              <a:t>ناشي از گزيدگيها</a:t>
            </a:r>
          </a:p>
        </p:txBody>
      </p:sp>
      <p:sp>
        <p:nvSpPr>
          <p:cNvPr id="3" name="Content Placeholder 2"/>
          <p:cNvSpPr>
            <a:spLocks noGrp="1"/>
          </p:cNvSpPr>
          <p:nvPr>
            <p:ph idx="1"/>
          </p:nvPr>
        </p:nvSpPr>
        <p:spPr>
          <a:xfrm>
            <a:off x="1071538" y="1447800"/>
            <a:ext cx="7862150" cy="4800600"/>
          </a:xfrm>
        </p:spPr>
        <p:txBody>
          <a:bodyPr>
            <a:noAutofit/>
          </a:bodyPr>
          <a:lstStyle/>
          <a:p>
            <a:pPr algn="just"/>
            <a:r>
              <a:rPr lang="fa-IR" sz="1800" dirty="0" smtClean="0">
                <a:cs typeface="B Traffic" pitchFamily="2" charset="-78"/>
              </a:rPr>
              <a:t>گزش عقرب مي تواند منجر به بروز درد شديد در ناحيه گزش شود اما علائم تهديدكننده حيات و حوادث منجر به مرگ به ندرت رخ مي دهد</a:t>
            </a:r>
            <a:r>
              <a:rPr lang="en-US" sz="1800" dirty="0" smtClean="0">
                <a:cs typeface="B Traffic" pitchFamily="2" charset="-78"/>
              </a:rPr>
              <a:t>. </a:t>
            </a:r>
            <a:endParaRPr lang="fa-IR" sz="1800" dirty="0" smtClean="0">
              <a:cs typeface="B Traffic" pitchFamily="2" charset="-78"/>
            </a:endParaRPr>
          </a:p>
          <a:p>
            <a:pPr algn="just"/>
            <a:endParaRPr lang="en-US" sz="1800" dirty="0" smtClean="0">
              <a:cs typeface="B Traffic" pitchFamily="2" charset="-78"/>
            </a:endParaRPr>
          </a:p>
          <a:p>
            <a:pPr algn="just"/>
            <a:r>
              <a:rPr lang="fa-IR" sz="1800" dirty="0" smtClean="0">
                <a:cs typeface="B Traffic" pitchFamily="2" charset="-78"/>
              </a:rPr>
              <a:t>در مورد نيش زنبور عسل، برداشتن سريع نيش از روي زخم، جهت جلوگيري از ورود بيشتر سم به زخم ضروري است</a:t>
            </a:r>
            <a:r>
              <a:rPr lang="en-US" sz="1800" dirty="0" smtClean="0">
                <a:cs typeface="B Traffic" pitchFamily="2" charset="-78"/>
              </a:rPr>
              <a:t>. </a:t>
            </a:r>
            <a:endParaRPr lang="fa-IR" sz="1800" dirty="0" smtClean="0">
              <a:cs typeface="B Traffic" pitchFamily="2" charset="-78"/>
            </a:endParaRPr>
          </a:p>
          <a:p>
            <a:pPr algn="just"/>
            <a:endParaRPr lang="en-US" sz="1800" dirty="0" smtClean="0">
              <a:cs typeface="B Traffic" pitchFamily="2" charset="-78"/>
            </a:endParaRPr>
          </a:p>
          <a:p>
            <a:pPr algn="just"/>
            <a:r>
              <a:rPr lang="fa-IR" sz="1800" dirty="0" smtClean="0">
                <a:cs typeface="B Traffic" pitchFamily="2" charset="-78"/>
              </a:rPr>
              <a:t>اگر فرد زنبورگزيده مشكل تنفسي داشت و يا تورم شديد و سريع در محل گزش بروز كرد، بايد به پزشك مراجعه نمايد</a:t>
            </a:r>
            <a:r>
              <a:rPr lang="en-US" sz="1800" dirty="0" smtClean="0">
                <a:cs typeface="B Traffic" pitchFamily="2" charset="-78"/>
              </a:rPr>
              <a:t>. </a:t>
            </a:r>
            <a:endParaRPr lang="fa-IR" sz="1800" dirty="0" smtClean="0">
              <a:cs typeface="B Traffic" pitchFamily="2" charset="-78"/>
            </a:endParaRPr>
          </a:p>
          <a:p>
            <a:pPr algn="just"/>
            <a:endParaRPr lang="en-US" sz="1800" dirty="0" smtClean="0">
              <a:cs typeface="B Traffic" pitchFamily="2" charset="-78"/>
            </a:endParaRPr>
          </a:p>
          <a:p>
            <a:pPr algn="just"/>
            <a:r>
              <a:rPr lang="fa-IR" sz="1800" dirty="0" smtClean="0">
                <a:cs typeface="B Traffic" pitchFamily="2" charset="-78"/>
              </a:rPr>
              <a:t>نگهداري حيوانات خانگي باعث تجمع بيشتر حشرات مي‌شود. بنابراين لازم است نگهداري حيوانات اهلي توام با رعايت بهداشت باشد</a:t>
            </a:r>
            <a:r>
              <a:rPr lang="en-US" sz="1800" dirty="0" smtClean="0">
                <a:cs typeface="B Traffic" pitchFamily="2" charset="-78"/>
              </a:rPr>
              <a:t>. </a:t>
            </a:r>
          </a:p>
          <a:p>
            <a:pPr algn="just"/>
            <a:endParaRPr lang="en-US" sz="1800" dirty="0" smtClean="0">
              <a:cs typeface="B Traffic" pitchFamily="2" charset="-78"/>
            </a:endParaRPr>
          </a:p>
          <a:p>
            <a:pPr algn="just"/>
            <a:r>
              <a:rPr lang="fa-IR" sz="1800" dirty="0" smtClean="0">
                <a:cs typeface="B Traffic" pitchFamily="2" charset="-78"/>
              </a:rPr>
              <a:t>از پوشيدن لباس‌هايي با رنگ روشن و استفاده از عطرهاي تند در مناطقي كه حشرات زيادي دارند، جدا خودداري كنيد؛ زيرا تمام اين موارد باعث جذب زنبور‌ها مي‌شود</a:t>
            </a:r>
            <a:r>
              <a:rPr lang="en-US" sz="1800" dirty="0" smtClean="0">
                <a:cs typeface="B Traffic"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500" b="1" dirty="0" smtClean="0">
                <a:cs typeface="2  Titr" pitchFamily="2" charset="-78"/>
              </a:rPr>
              <a:t>  فهرست مطالب</a:t>
            </a:r>
            <a:endParaRPr lang="fa-IR" sz="3500" b="1" dirty="0">
              <a:cs typeface="2  Titr" pitchFamily="2" charset="-78"/>
            </a:endParaRPr>
          </a:p>
        </p:txBody>
      </p:sp>
      <p:sp>
        <p:nvSpPr>
          <p:cNvPr id="6" name="Content Placeholder 5"/>
          <p:cNvSpPr>
            <a:spLocks noGrp="1"/>
          </p:cNvSpPr>
          <p:nvPr>
            <p:ph idx="1"/>
          </p:nvPr>
        </p:nvSpPr>
        <p:spPr>
          <a:noFill/>
          <a:ln>
            <a:solidFill>
              <a:schemeClr val="tx1"/>
            </a:solidFill>
          </a:ln>
        </p:spPr>
        <p:txBody>
          <a:bodyPr>
            <a:normAutofit fontScale="92500" lnSpcReduction="20000"/>
          </a:bodyPr>
          <a:lstStyle/>
          <a:p>
            <a:pPr>
              <a:lnSpc>
                <a:spcPct val="150000"/>
              </a:lnSpc>
              <a:buFont typeface="Wingdings" pitchFamily="2" charset="2"/>
              <a:buChar char="Ø"/>
            </a:pPr>
            <a:r>
              <a:rPr lang="fa-IR" sz="2400" dirty="0" smtClean="0">
                <a:solidFill>
                  <a:srgbClr val="C00000"/>
                </a:solidFill>
                <a:cs typeface="B Nazanin" pitchFamily="2" charset="-78"/>
              </a:rPr>
              <a:t>پيشگيري از مسموميت هاي دارويي</a:t>
            </a:r>
          </a:p>
          <a:p>
            <a:pPr>
              <a:lnSpc>
                <a:spcPct val="150000"/>
              </a:lnSpc>
              <a:buFont typeface="Wingdings" pitchFamily="2" charset="2"/>
              <a:buChar char="Ø"/>
            </a:pPr>
            <a:r>
              <a:rPr lang="fa-IR" sz="2400" dirty="0" smtClean="0">
                <a:solidFill>
                  <a:srgbClr val="C00000"/>
                </a:solidFill>
                <a:cs typeface="B Nazanin" pitchFamily="2" charset="-78"/>
              </a:rPr>
              <a:t>علائم مسموميت با برخي از داروهاي پرمصرف</a:t>
            </a:r>
          </a:p>
          <a:p>
            <a:pPr>
              <a:lnSpc>
                <a:spcPct val="150000"/>
              </a:lnSpc>
              <a:buFont typeface="Wingdings" pitchFamily="2" charset="2"/>
              <a:buChar char="Ø"/>
            </a:pPr>
            <a:r>
              <a:rPr lang="fa-IR" sz="2400" dirty="0" smtClean="0">
                <a:solidFill>
                  <a:srgbClr val="C00000"/>
                </a:solidFill>
                <a:cs typeface="B Nazanin" pitchFamily="2" charset="-78"/>
              </a:rPr>
              <a:t>پيشگيري از مسموميت در اطفال</a:t>
            </a:r>
            <a:endParaRPr lang="en-US" sz="2400" dirty="0" smtClean="0">
              <a:solidFill>
                <a:srgbClr val="C00000"/>
              </a:solidFill>
              <a:cs typeface="B Nazanin" pitchFamily="2" charset="-78"/>
            </a:endParaRPr>
          </a:p>
          <a:p>
            <a:pPr>
              <a:lnSpc>
                <a:spcPct val="150000"/>
              </a:lnSpc>
              <a:buFont typeface="Wingdings" pitchFamily="2" charset="2"/>
              <a:buChar char="Ø"/>
            </a:pPr>
            <a:r>
              <a:rPr lang="fa-IR" sz="2400" dirty="0" smtClean="0">
                <a:solidFill>
                  <a:srgbClr val="C00000"/>
                </a:solidFill>
                <a:cs typeface="B Nazanin" pitchFamily="2" charset="-78"/>
              </a:rPr>
              <a:t>پيشگيري از مسموميت ناشي از سوئ مصرف مواد در نوجوانان</a:t>
            </a:r>
          </a:p>
          <a:p>
            <a:pPr>
              <a:lnSpc>
                <a:spcPct val="150000"/>
              </a:lnSpc>
              <a:buFont typeface="Wingdings" pitchFamily="2" charset="2"/>
              <a:buChar char="Ø"/>
            </a:pPr>
            <a:r>
              <a:rPr lang="fa-IR" sz="2400" dirty="0" smtClean="0">
                <a:solidFill>
                  <a:srgbClr val="C00000"/>
                </a:solidFill>
                <a:cs typeface="B Nazanin" pitchFamily="2" charset="-78"/>
              </a:rPr>
              <a:t>پيشگيري از مسموميت در سالمندان</a:t>
            </a:r>
            <a:endParaRPr lang="en-US" sz="2400" dirty="0" smtClean="0">
              <a:solidFill>
                <a:schemeClr val="accent3">
                  <a:lumMod val="75000"/>
                </a:schemeClr>
              </a:solidFill>
              <a:cs typeface="B Nazanin" pitchFamily="2" charset="-78"/>
            </a:endParaRPr>
          </a:p>
          <a:p>
            <a:pPr>
              <a:lnSpc>
                <a:spcPct val="150000"/>
              </a:lnSpc>
              <a:buFont typeface="Wingdings" pitchFamily="2" charset="2"/>
              <a:buChar char="Ø"/>
            </a:pPr>
            <a:r>
              <a:rPr lang="fa-IR" sz="2400" dirty="0" smtClean="0">
                <a:solidFill>
                  <a:srgbClr val="C00000"/>
                </a:solidFill>
                <a:cs typeface="B Nazanin" pitchFamily="2" charset="-78"/>
              </a:rPr>
              <a:t>پيشگيري از مسموميت با مواد غذايي وگياهان سمي</a:t>
            </a:r>
            <a:endParaRPr lang="en-US" sz="2400" dirty="0" smtClean="0">
              <a:solidFill>
                <a:srgbClr val="C00000"/>
              </a:solidFill>
              <a:cs typeface="B Nazanin" pitchFamily="2" charset="-78"/>
            </a:endParaRPr>
          </a:p>
          <a:p>
            <a:pPr>
              <a:lnSpc>
                <a:spcPct val="150000"/>
              </a:lnSpc>
              <a:buFont typeface="Wingdings" pitchFamily="2" charset="2"/>
              <a:buChar char="Ø"/>
            </a:pPr>
            <a:r>
              <a:rPr lang="fa-IR" sz="2400" dirty="0" smtClean="0">
                <a:solidFill>
                  <a:srgbClr val="C00000"/>
                </a:solidFill>
                <a:cs typeface="B Nazanin" pitchFamily="2" charset="-78"/>
              </a:rPr>
              <a:t>پيشگيري از بروزمسموميت با سموم دفع افات و مواد شيميايي و شويندگي خانگي</a:t>
            </a:r>
            <a:endParaRPr lang="en-US" sz="2400" dirty="0" smtClean="0">
              <a:solidFill>
                <a:srgbClr val="C00000"/>
              </a:solidFill>
              <a:cs typeface="B Nazanin" pitchFamily="2" charset="-78"/>
            </a:endParaRPr>
          </a:p>
          <a:p>
            <a:pPr>
              <a:lnSpc>
                <a:spcPct val="150000"/>
              </a:lnSpc>
              <a:buFont typeface="Wingdings" pitchFamily="2" charset="2"/>
              <a:buChar char="Ø"/>
            </a:pPr>
            <a:r>
              <a:rPr lang="fa-IR" sz="2400" dirty="0" smtClean="0">
                <a:solidFill>
                  <a:srgbClr val="C00000"/>
                </a:solidFill>
                <a:cs typeface="B Nazanin" pitchFamily="2" charset="-78"/>
              </a:rPr>
              <a:t>پيشگيري از مسموميت ناشي از گزيدگي ها</a:t>
            </a:r>
            <a:endParaRPr lang="en-US" sz="2400" dirty="0" smtClean="0">
              <a:solidFill>
                <a:srgbClr val="C00000"/>
              </a:solidFill>
              <a:cs typeface="B Nazanin" pitchFamily="2" charset="-78"/>
            </a:endParaRPr>
          </a:p>
          <a:p>
            <a:pPr>
              <a:lnSpc>
                <a:spcPct val="150000"/>
              </a:lnSpc>
              <a:buFont typeface="Wingdings" pitchFamily="2" charset="2"/>
              <a:buChar char="Ø"/>
            </a:pPr>
            <a:r>
              <a:rPr lang="fa-IR" sz="2400" dirty="0" smtClean="0">
                <a:solidFill>
                  <a:srgbClr val="C00000"/>
                </a:solidFill>
                <a:cs typeface="B Nazanin" pitchFamily="2" charset="-78"/>
              </a:rPr>
              <a:t>پيشگيري از مسموميت ناشي از گازها و منوكسيد كربن</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500" b="1" dirty="0" smtClean="0">
                <a:cs typeface="2  Titr" pitchFamily="2" charset="-78"/>
              </a:rPr>
              <a:t>پيشگيري از مسموميت... </a:t>
            </a:r>
            <a:br>
              <a:rPr lang="fa-IR" sz="3500" b="1" dirty="0" smtClean="0">
                <a:cs typeface="2  Titr" pitchFamily="2" charset="-78"/>
              </a:rPr>
            </a:br>
            <a:r>
              <a:rPr lang="fa-IR" sz="3500" b="1" dirty="0" smtClean="0">
                <a:cs typeface="2  Titr" pitchFamily="2" charset="-78"/>
              </a:rPr>
              <a:t>ناشی از گازها و منوکسيد کربن </a:t>
            </a:r>
            <a:endParaRPr lang="fa-IR" sz="3500" b="1" dirty="0">
              <a:cs typeface="2  Titr" pitchFamily="2" charset="-78"/>
            </a:endParaRPr>
          </a:p>
        </p:txBody>
      </p:sp>
      <p:sp>
        <p:nvSpPr>
          <p:cNvPr id="3" name="Content Placeholder 2"/>
          <p:cNvSpPr>
            <a:spLocks noGrp="1"/>
          </p:cNvSpPr>
          <p:nvPr>
            <p:ph idx="1"/>
          </p:nvPr>
        </p:nvSpPr>
        <p:spPr>
          <a:xfrm>
            <a:off x="1071538" y="1447800"/>
            <a:ext cx="8001056" cy="4800600"/>
          </a:xfrm>
        </p:spPr>
        <p:txBody>
          <a:bodyPr>
            <a:noAutofit/>
          </a:bodyPr>
          <a:lstStyle/>
          <a:p>
            <a:pPr algn="just"/>
            <a:r>
              <a:rPr lang="fa-IR" sz="1800" dirty="0" smtClean="0">
                <a:cs typeface="B Traffic" pitchFamily="2" charset="-78"/>
              </a:rPr>
              <a:t>منوكسيد كربن گازي بي رنگ، بي بو، بي مزه و غير محرك است كه در اثر سوختن ناقص سوخت هاي فسيلي مانند نفت، گاز، بنزين ، گازوئيل و ذغال چوب حاصل مي شود</a:t>
            </a:r>
            <a:r>
              <a:rPr lang="en-US" sz="1800" dirty="0" smtClean="0">
                <a:cs typeface="B Traffic" pitchFamily="2" charset="-78"/>
              </a:rPr>
              <a:t>. </a:t>
            </a:r>
            <a:r>
              <a:rPr lang="fa-IR" sz="1800" dirty="0" smtClean="0">
                <a:cs typeface="B Traffic" pitchFamily="2" charset="-78"/>
              </a:rPr>
              <a:t>مسموميت با منوكسيد كربن يكي از مرگبارترين انواع مسموميت ها مي باشد. </a:t>
            </a:r>
          </a:p>
          <a:p>
            <a:pPr algn="just"/>
            <a:endParaRPr lang="en-US" sz="1800" dirty="0" smtClean="0">
              <a:cs typeface="B Traffic" pitchFamily="2" charset="-78"/>
            </a:endParaRPr>
          </a:p>
          <a:p>
            <a:pPr algn="just"/>
            <a:r>
              <a:rPr lang="fa-IR" sz="1800" dirty="0" smtClean="0">
                <a:cs typeface="B Traffic" pitchFamily="2" charset="-78"/>
              </a:rPr>
              <a:t>علايم تماس طولاني با منوكسيد كربن، سردرد، گيجي و خواب آلودگي مي باشد. در ادامه تماس، فرد مسموم دچار تهوع، استفراغ و تپش قلب مي شود. تماس با مقادير بالاي</a:t>
            </a:r>
            <a:r>
              <a:rPr lang="en-US" sz="1800" dirty="0" smtClean="0">
                <a:cs typeface="B Traffic" pitchFamily="2" charset="-78"/>
              </a:rPr>
              <a:t> CO </a:t>
            </a:r>
            <a:r>
              <a:rPr lang="fa-IR" sz="1800" dirty="0" smtClean="0">
                <a:cs typeface="B Traffic" pitchFamily="2" charset="-78"/>
              </a:rPr>
              <a:t>مي تواند سبب كاهش هوشياري و مرگ شود</a:t>
            </a:r>
            <a:r>
              <a:rPr lang="en-US" sz="1800" dirty="0" smtClean="0">
                <a:cs typeface="B Traffic" pitchFamily="2" charset="-78"/>
              </a:rPr>
              <a:t>. </a:t>
            </a:r>
          </a:p>
          <a:p>
            <a:pPr algn="just"/>
            <a:endParaRPr lang="en-US" sz="1800" dirty="0" smtClean="0">
              <a:cs typeface="B Traffic" pitchFamily="2" charset="-78"/>
            </a:endParaRPr>
          </a:p>
          <a:p>
            <a:pPr algn="just"/>
            <a:r>
              <a:rPr lang="fa-IR" sz="1800" dirty="0" smtClean="0">
                <a:cs typeface="B Traffic" pitchFamily="2" charset="-78"/>
              </a:rPr>
              <a:t>آيا مي دانيد تماس طولاني مدت با مقادير كم گاز منوكسيد كربن مي تواند فرد را به بيماري هاي قلبي- عروقي مبتلا سازد؟ </a:t>
            </a:r>
          </a:p>
          <a:p>
            <a:pPr algn="just"/>
            <a:endParaRPr lang="en-US" sz="1800" dirty="0" smtClean="0">
              <a:cs typeface="B Traffic" pitchFamily="2" charset="-78"/>
            </a:endParaRPr>
          </a:p>
          <a:p>
            <a:pPr algn="just"/>
            <a:r>
              <a:rPr lang="fa-IR" sz="1800" dirty="0" smtClean="0">
                <a:cs typeface="B Traffic" pitchFamily="2" charset="-78"/>
              </a:rPr>
              <a:t>آيا مي دانيد علايم و نشانه هاي مسموميت با گاز منوكسيد كربن مي تواند به صورت بسيار متفاوت در افراد ظاهر شود و در برخي موارد علايم ونشانه هاي مسموميت با گاز منوكسيد كربن به صورت اختلالات گوارشي مانند تهوع و استفراغ در فرد ظاهر مي شوند؟ </a:t>
            </a:r>
            <a:endParaRPr lang="en-US" sz="1800" dirty="0" smtClean="0">
              <a:cs typeface="B Traffic"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500" b="1" dirty="0" smtClean="0">
                <a:cs typeface="2  Titr" pitchFamily="2" charset="-78"/>
              </a:rPr>
              <a:t>پيشگيري از مسموميت... </a:t>
            </a:r>
            <a:br>
              <a:rPr lang="fa-IR" sz="3500" b="1" dirty="0" smtClean="0">
                <a:cs typeface="2  Titr" pitchFamily="2" charset="-78"/>
              </a:rPr>
            </a:br>
            <a:r>
              <a:rPr lang="fa-IR" sz="3500" b="1" dirty="0" smtClean="0">
                <a:cs typeface="2  Titr" pitchFamily="2" charset="-78"/>
              </a:rPr>
              <a:t>ناشی از گازها و منوکسيد کربن </a:t>
            </a:r>
            <a:endParaRPr lang="fa-IR" sz="3500" b="1" dirty="0">
              <a:cs typeface="2  Titr" pitchFamily="2" charset="-78"/>
            </a:endParaRPr>
          </a:p>
        </p:txBody>
      </p:sp>
      <p:sp>
        <p:nvSpPr>
          <p:cNvPr id="3" name="Content Placeholder 2"/>
          <p:cNvSpPr>
            <a:spLocks noGrp="1"/>
          </p:cNvSpPr>
          <p:nvPr>
            <p:ph idx="1"/>
          </p:nvPr>
        </p:nvSpPr>
        <p:spPr>
          <a:xfrm>
            <a:off x="1071538" y="1447800"/>
            <a:ext cx="7862150" cy="4800600"/>
          </a:xfrm>
        </p:spPr>
        <p:txBody>
          <a:bodyPr>
            <a:noAutofit/>
          </a:bodyPr>
          <a:lstStyle/>
          <a:p>
            <a:pPr algn="just"/>
            <a:r>
              <a:rPr lang="fa-IR" sz="1800" dirty="0" smtClean="0">
                <a:cs typeface="B Traffic" pitchFamily="2" charset="-78"/>
              </a:rPr>
              <a:t>تماس طولاني مدت با گاز منوكسيد كربن بويژه در كودكان، مي تواند با بروز اختلالات رفتاري و كاهش حافظه و ضريب هوشي همراه باشد</a:t>
            </a:r>
            <a:r>
              <a:rPr lang="en-US" sz="1800" dirty="0" smtClean="0">
                <a:cs typeface="B Traffic" pitchFamily="2" charset="-78"/>
              </a:rPr>
              <a:t>. </a:t>
            </a:r>
            <a:endParaRPr lang="fa-IR" sz="1800" dirty="0" smtClean="0">
              <a:cs typeface="B Traffic" pitchFamily="2" charset="-78"/>
            </a:endParaRPr>
          </a:p>
          <a:p>
            <a:pPr algn="just"/>
            <a:endParaRPr lang="en-US" sz="1800" dirty="0" smtClean="0">
              <a:cs typeface="B Traffic" pitchFamily="2" charset="-78"/>
            </a:endParaRPr>
          </a:p>
          <a:p>
            <a:pPr algn="just"/>
            <a:r>
              <a:rPr lang="fa-IR" sz="1800" dirty="0" smtClean="0">
                <a:cs typeface="B Traffic" pitchFamily="2" charset="-78"/>
              </a:rPr>
              <a:t>آيا مي دانيد در دود سيگار مقاديري از گاز منوكسيد كربن موجود است و اين گاز مي تواند در اثر مصرف طولاني مدت سيگار سبب بروز مسموميت مزمن در افراد سيگاري گردد؟ </a:t>
            </a:r>
          </a:p>
          <a:p>
            <a:pPr algn="just"/>
            <a:endParaRPr lang="en-US" sz="1800" dirty="0" smtClean="0">
              <a:cs typeface="B Traffic" pitchFamily="2" charset="-78"/>
            </a:endParaRPr>
          </a:p>
          <a:p>
            <a:pPr algn="just"/>
            <a:r>
              <a:rPr lang="fa-IR" sz="1800" dirty="0" smtClean="0">
                <a:cs typeface="B Traffic" pitchFamily="2" charset="-78"/>
              </a:rPr>
              <a:t>آيا مي دانيد مواردي از مسموميت هاي كشنده با منوكسيد كربن در رانندگاني گزارش شده است كه براي گرم كردن خودروي خود در فصول سرد سال از گاز پيك نيكي استفاده نموده اند</a:t>
            </a:r>
            <a:r>
              <a:rPr lang="en-US" sz="1800" dirty="0" smtClean="0">
                <a:cs typeface="B Traffic" pitchFamily="2" charset="-78"/>
              </a:rPr>
              <a:t>. </a:t>
            </a:r>
          </a:p>
          <a:p>
            <a:pPr algn="just"/>
            <a:endParaRPr lang="en-US" sz="1800" dirty="0" smtClean="0">
              <a:cs typeface="B Traffic" pitchFamily="2" charset="-78"/>
            </a:endParaRPr>
          </a:p>
          <a:p>
            <a:pPr algn="just"/>
            <a:r>
              <a:rPr lang="fa-IR" sz="1800" dirty="0" smtClean="0">
                <a:cs typeface="B Traffic" pitchFamily="2" charset="-78"/>
              </a:rPr>
              <a:t>استفاده از بخاري هاي بدون دودكش تنها در محيط هايي كه داراي تهويه و جريان مناسب هوا مي باشند مجاز است. از بكار بردن اين وسايل در محيط هاي بسته و فاقد جريان هوا مانند گاراژ هاي در بسته خودداري نماييد</a:t>
            </a:r>
            <a:r>
              <a:rPr lang="en-US" sz="1800" dirty="0" smtClean="0">
                <a:cs typeface="B Traffic"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lnSpc>
                <a:spcPct val="150000"/>
              </a:lnSpc>
              <a:buNone/>
            </a:pPr>
            <a:r>
              <a:rPr lang="fa-IR" b="1" dirty="0" smtClean="0">
                <a:cs typeface="B Nazanin" pitchFamily="2" charset="-78"/>
              </a:rPr>
              <a:t>در موارد بروز مسمومیت</a:t>
            </a:r>
          </a:p>
          <a:p>
            <a:pPr algn="ctr">
              <a:lnSpc>
                <a:spcPct val="150000"/>
              </a:lnSpc>
              <a:buNone/>
            </a:pPr>
            <a:r>
              <a:rPr lang="fa-IR" b="1" dirty="0" smtClean="0">
                <a:cs typeface="B Nazanin" pitchFamily="2" charset="-78"/>
              </a:rPr>
              <a:t> پیش از تماس با مرکز اطلاع رسانی داروها و سموم، </a:t>
            </a:r>
          </a:p>
          <a:p>
            <a:pPr algn="ctr">
              <a:lnSpc>
                <a:spcPct val="150000"/>
              </a:lnSpc>
              <a:buNone/>
            </a:pPr>
            <a:r>
              <a:rPr lang="fa-IR" b="1" dirty="0" smtClean="0">
                <a:cs typeface="B Nazanin" pitchFamily="2" charset="-78"/>
              </a:rPr>
              <a:t>جهت حذف سم یا کاهش آسیب،</a:t>
            </a:r>
          </a:p>
          <a:p>
            <a:pPr algn="ctr">
              <a:lnSpc>
                <a:spcPct val="150000"/>
              </a:lnSpc>
              <a:buNone/>
            </a:pPr>
            <a:r>
              <a:rPr lang="fa-IR" b="1" dirty="0" smtClean="0">
                <a:cs typeface="B Nazanin" pitchFamily="2" charset="-78"/>
              </a:rPr>
              <a:t> یکسری اقدامات قابل انجام است </a:t>
            </a:r>
          </a:p>
          <a:p>
            <a:pPr algn="ctr">
              <a:lnSpc>
                <a:spcPct val="150000"/>
              </a:lnSpc>
              <a:buNone/>
            </a:pPr>
            <a:r>
              <a:rPr lang="fa-IR" b="1" dirty="0" smtClean="0">
                <a:cs typeface="B Nazanin" pitchFamily="2" charset="-78"/>
              </a:rPr>
              <a:t>که در ادامه خواهد آمد</a:t>
            </a:r>
            <a:r>
              <a:rPr lang="en-US" b="1" dirty="0" smtClean="0">
                <a:cs typeface="B Nazanin" pitchFamily="2" charset="-78"/>
              </a:rPr>
              <a:t>…</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500" b="1" dirty="0" smtClean="0">
                <a:cs typeface="2  Titr" pitchFamily="2" charset="-78"/>
              </a:rPr>
              <a:t>تماس استنشاقی</a:t>
            </a:r>
            <a:r>
              <a:rPr lang="en-US" sz="3500" b="1" dirty="0" smtClean="0">
                <a:cs typeface="2  Titr" pitchFamily="2" charset="-78"/>
              </a:rPr>
              <a:t>:</a:t>
            </a:r>
            <a:endParaRPr lang="fa-IR" sz="3500" b="1" dirty="0" smtClean="0">
              <a:cs typeface="2  Titr" pitchFamily="2" charset="-78"/>
            </a:endParaRPr>
          </a:p>
        </p:txBody>
      </p:sp>
      <p:sp>
        <p:nvSpPr>
          <p:cNvPr id="3" name="Content Placeholder 2"/>
          <p:cNvSpPr>
            <a:spLocks noGrp="1"/>
          </p:cNvSpPr>
          <p:nvPr>
            <p:ph idx="1"/>
          </p:nvPr>
        </p:nvSpPr>
        <p:spPr/>
        <p:txBody>
          <a:bodyPr>
            <a:normAutofit/>
          </a:bodyPr>
          <a:lstStyle/>
          <a:p>
            <a:pPr lvl="0" algn="just"/>
            <a:r>
              <a:rPr lang="fa-IR" sz="2800" dirty="0" smtClean="0">
                <a:cs typeface="B Traffic" pitchFamily="2" charset="-78"/>
              </a:rPr>
              <a:t>سریعاً مصدوم را به هوای آزاد منتقل کنید، سعی کنید تا حد امکان سریع محیط آلوده را ترک کرده و از تنفس دود و بخارات آلوده خودداری کنید</a:t>
            </a:r>
          </a:p>
          <a:p>
            <a:pPr lvl="0" algn="just">
              <a:buNone/>
            </a:pPr>
            <a:endParaRPr lang="en-US" sz="2800" dirty="0" smtClean="0">
              <a:cs typeface="B Traffic" pitchFamily="2" charset="-78"/>
            </a:endParaRPr>
          </a:p>
          <a:p>
            <a:pPr lvl="0" algn="just"/>
            <a:r>
              <a:rPr lang="fa-IR" sz="2800" dirty="0" smtClean="0">
                <a:cs typeface="B Traffic" pitchFamily="2" charset="-78"/>
              </a:rPr>
              <a:t>از تمیز و خالی بودن دهان و راه های تنفسی مصدوم اطمینان حاصل کنید</a:t>
            </a:r>
          </a:p>
          <a:p>
            <a:pPr lvl="0" algn="just">
              <a:buNone/>
            </a:pPr>
            <a:endParaRPr lang="en-US" sz="2800" dirty="0" smtClean="0">
              <a:cs typeface="B Traffic" pitchFamily="2" charset="-78"/>
            </a:endParaRPr>
          </a:p>
          <a:p>
            <a:pPr lvl="0" algn="just"/>
            <a:r>
              <a:rPr lang="fa-IR" sz="2800" dirty="0" smtClean="0">
                <a:cs typeface="B Traffic" pitchFamily="2" charset="-78"/>
              </a:rPr>
              <a:t>چنانچه در فضای بسته یا داخل منزل هستید، درها و پنجره ها را باز کرده تا تهویه هوا بهتر انجام گیرد</a:t>
            </a:r>
            <a:endParaRPr lang="en-US" sz="2800" dirty="0" smtClean="0">
              <a:cs typeface="B Traffic"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500" b="1" dirty="0" smtClean="0">
                <a:cs typeface="2  Titr" pitchFamily="2" charset="-78"/>
              </a:rPr>
              <a:t>تماس پوستی</a:t>
            </a:r>
            <a:r>
              <a:rPr lang="en-US" sz="3500" b="1" dirty="0" smtClean="0">
                <a:cs typeface="2  Titr" pitchFamily="2" charset="-78"/>
              </a:rPr>
              <a:t>: </a:t>
            </a:r>
            <a:endParaRPr lang="fa-IR" sz="3500" b="1" dirty="0" smtClean="0">
              <a:cs typeface="2  Titr" pitchFamily="2" charset="-78"/>
            </a:endParaRPr>
          </a:p>
        </p:txBody>
      </p:sp>
      <p:sp>
        <p:nvSpPr>
          <p:cNvPr id="3" name="Content Placeholder 2"/>
          <p:cNvSpPr>
            <a:spLocks noGrp="1"/>
          </p:cNvSpPr>
          <p:nvPr>
            <p:ph idx="1"/>
          </p:nvPr>
        </p:nvSpPr>
        <p:spPr>
          <a:xfrm>
            <a:off x="1071538" y="1447800"/>
            <a:ext cx="7862150" cy="5410200"/>
          </a:xfrm>
        </p:spPr>
        <p:txBody>
          <a:bodyPr>
            <a:normAutofit fontScale="92500" lnSpcReduction="10000"/>
          </a:bodyPr>
          <a:lstStyle/>
          <a:p>
            <a:pPr lvl="0" algn="just"/>
            <a:r>
              <a:rPr lang="fa-IR" dirty="0" smtClean="0">
                <a:cs typeface="B Nazanin" pitchFamily="2" charset="-78"/>
              </a:rPr>
              <a:t>لباسهای آلوده را سریعاً خارج کنید</a:t>
            </a:r>
          </a:p>
          <a:p>
            <a:pPr lvl="0" algn="just"/>
            <a:endParaRPr lang="en-US" dirty="0" smtClean="0">
              <a:cs typeface="B Nazanin" pitchFamily="2" charset="-78"/>
            </a:endParaRPr>
          </a:p>
          <a:p>
            <a:pPr lvl="0" algn="just"/>
            <a:r>
              <a:rPr lang="fa-IR" dirty="0" smtClean="0">
                <a:cs typeface="B Nazanin" pitchFamily="2" charset="-78"/>
              </a:rPr>
              <a:t>اگر باقیمانده سم بصورت پودر خشک وجود دارد، آن را با دستمال خشک پاک کنید</a:t>
            </a:r>
          </a:p>
          <a:p>
            <a:pPr lvl="0" algn="just"/>
            <a:endParaRPr lang="en-US" dirty="0" smtClean="0">
              <a:cs typeface="B Nazanin" pitchFamily="2" charset="-78"/>
            </a:endParaRPr>
          </a:p>
          <a:p>
            <a:pPr lvl="0" algn="just"/>
            <a:r>
              <a:rPr lang="fa-IR" dirty="0" smtClean="0">
                <a:cs typeface="B Nazanin" pitchFamily="2" charset="-78"/>
              </a:rPr>
              <a:t>برای حداقل 15 دقیقه پوست را با آب معمولی شستشو دهید</a:t>
            </a:r>
          </a:p>
          <a:p>
            <a:pPr lvl="0" algn="just"/>
            <a:endParaRPr lang="en-US" dirty="0" smtClean="0">
              <a:cs typeface="B Nazanin" pitchFamily="2" charset="-78"/>
            </a:endParaRPr>
          </a:p>
          <a:p>
            <a:pPr lvl="0" algn="just"/>
            <a:r>
              <a:rPr lang="fa-IR" dirty="0" smtClean="0">
                <a:cs typeface="B Nazanin" pitchFamily="2" charset="-78"/>
              </a:rPr>
              <a:t>بخاطر داشته باشید از هیچ دارو یا پمادی در محل تماس با سم استفاده ننمایید </a:t>
            </a:r>
          </a:p>
          <a:p>
            <a:pPr lvl="0" algn="just"/>
            <a:endParaRPr lang="fa-IR" dirty="0" smtClean="0">
              <a:cs typeface="B Nazanin" pitchFamily="2" charset="-78"/>
            </a:endParaRPr>
          </a:p>
          <a:p>
            <a:pPr lvl="0" algn="just">
              <a:buNone/>
            </a:pPr>
            <a:r>
              <a:rPr lang="fa-IR" dirty="0" smtClean="0">
                <a:solidFill>
                  <a:srgbClr val="FF0000"/>
                </a:solidFill>
                <a:cs typeface="B Nazanin" pitchFamily="2" charset="-78"/>
              </a:rPr>
              <a:t>...مگر آنکه توسط پزشک تجویز شده باشد</a:t>
            </a:r>
            <a:r>
              <a:rPr lang="en-US" dirty="0" smtClean="0">
                <a:solidFill>
                  <a:srgbClr val="FF0000"/>
                </a:solidFill>
                <a:cs typeface="B Nazanin" pitchFamily="2" charset="-78"/>
              </a:rPr>
              <a:t>.</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500" b="1" dirty="0" smtClean="0">
                <a:cs typeface="2  Titr" pitchFamily="2" charset="-78"/>
              </a:rPr>
              <a:t>تماس چشمی</a:t>
            </a:r>
            <a:r>
              <a:rPr lang="en-US" sz="3500" b="1" dirty="0" smtClean="0">
                <a:cs typeface="2  Titr" pitchFamily="2" charset="-78"/>
              </a:rPr>
              <a:t>: </a:t>
            </a:r>
            <a:endParaRPr lang="fa-IR" sz="3500" b="1" dirty="0">
              <a:cs typeface="2  Titr" pitchFamily="2" charset="-78"/>
            </a:endParaRPr>
          </a:p>
        </p:txBody>
      </p:sp>
      <p:sp>
        <p:nvSpPr>
          <p:cNvPr id="3" name="Content Placeholder 2"/>
          <p:cNvSpPr>
            <a:spLocks noGrp="1"/>
          </p:cNvSpPr>
          <p:nvPr>
            <p:ph idx="1"/>
          </p:nvPr>
        </p:nvSpPr>
        <p:spPr/>
        <p:txBody>
          <a:bodyPr>
            <a:normAutofit fontScale="92500" lnSpcReduction="10000"/>
          </a:bodyPr>
          <a:lstStyle/>
          <a:p>
            <a:pPr lvl="0" algn="just"/>
            <a:r>
              <a:rPr lang="fa-IR" dirty="0" smtClean="0">
                <a:cs typeface="B Nazanin" pitchFamily="2" charset="-78"/>
              </a:rPr>
              <a:t>چنانچه بیمار دارای لنز است، آن را خارج کنید</a:t>
            </a:r>
            <a:r>
              <a:rPr lang="en-US" dirty="0" smtClean="0">
                <a:cs typeface="B Nazanin" pitchFamily="2" charset="-78"/>
              </a:rPr>
              <a:t>.</a:t>
            </a:r>
          </a:p>
          <a:p>
            <a:pPr lvl="0" algn="just">
              <a:buNone/>
            </a:pPr>
            <a:endParaRPr lang="en-US" dirty="0" smtClean="0">
              <a:cs typeface="B Nazanin" pitchFamily="2" charset="-78"/>
            </a:endParaRPr>
          </a:p>
          <a:p>
            <a:pPr lvl="0" algn="just"/>
            <a:r>
              <a:rPr lang="fa-IR" dirty="0" smtClean="0">
                <a:cs typeface="B Nazanin" pitchFamily="2" charset="-78"/>
              </a:rPr>
              <a:t>چشم آلوده شده را به مدت حداقل 15 دقیقه با آب معمولی شستشو دهید. از ورود آب آلوده به چشم غیر درگیر خودداری کنید</a:t>
            </a:r>
            <a:r>
              <a:rPr lang="en-US" dirty="0" smtClean="0">
                <a:cs typeface="B Nazanin" pitchFamily="2" charset="-78"/>
              </a:rPr>
              <a:t>.</a:t>
            </a:r>
          </a:p>
          <a:p>
            <a:pPr lvl="0" algn="just">
              <a:buNone/>
            </a:pPr>
            <a:endParaRPr lang="en-US" dirty="0" smtClean="0">
              <a:cs typeface="B Nazanin" pitchFamily="2" charset="-78"/>
            </a:endParaRPr>
          </a:p>
          <a:p>
            <a:pPr lvl="0" algn="just"/>
            <a:r>
              <a:rPr lang="fa-IR" dirty="0" smtClean="0">
                <a:cs typeface="B Nazanin" pitchFamily="2" charset="-78"/>
              </a:rPr>
              <a:t>در طی شستشو مطمئن شوید چشم بیمار باز است و وی را به پلک زدن تشویق کنید.</a:t>
            </a:r>
          </a:p>
          <a:p>
            <a:pPr lvl="0" algn="just">
              <a:buNone/>
            </a:pPr>
            <a:endParaRPr lang="en-US" dirty="0" smtClean="0">
              <a:cs typeface="B Nazanin" pitchFamily="2" charset="-78"/>
            </a:endParaRPr>
          </a:p>
          <a:p>
            <a:pPr lvl="0" algn="just"/>
            <a:r>
              <a:rPr lang="fa-IR" dirty="0" smtClean="0">
                <a:cs typeface="B Nazanin" pitchFamily="2" charset="-78"/>
              </a:rPr>
              <a:t>به بیمار توصیه کنید از مالش دادن چشم ها خودداری کند.</a:t>
            </a:r>
            <a:r>
              <a:rPr lang="en-US" dirty="0" smtClean="0">
                <a:cs typeface="B Nazanin"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500" b="1" dirty="0" smtClean="0">
                <a:cs typeface="2  Titr" pitchFamily="2" charset="-78"/>
              </a:rPr>
              <a:t>تماس از راه خوراکی</a:t>
            </a:r>
            <a:r>
              <a:rPr lang="en-US" sz="3500" b="1" dirty="0" smtClean="0">
                <a:cs typeface="2  Titr" pitchFamily="2" charset="-78"/>
              </a:rPr>
              <a:t>: </a:t>
            </a:r>
            <a:endParaRPr lang="fa-IR" sz="3500" b="1" dirty="0">
              <a:cs typeface="2  Titr" pitchFamily="2" charset="-78"/>
            </a:endParaRPr>
          </a:p>
        </p:txBody>
      </p:sp>
      <p:sp>
        <p:nvSpPr>
          <p:cNvPr id="3" name="Content Placeholder 2"/>
          <p:cNvSpPr>
            <a:spLocks noGrp="1"/>
          </p:cNvSpPr>
          <p:nvPr>
            <p:ph idx="1"/>
          </p:nvPr>
        </p:nvSpPr>
        <p:spPr/>
        <p:txBody>
          <a:bodyPr>
            <a:normAutofit fontScale="85000" lnSpcReduction="10000"/>
          </a:bodyPr>
          <a:lstStyle/>
          <a:p>
            <a:pPr algn="just">
              <a:buNone/>
            </a:pPr>
            <a:endParaRPr lang="en-US" dirty="0" smtClean="0">
              <a:cs typeface="B Traffic" pitchFamily="2" charset="-78"/>
            </a:endParaRPr>
          </a:p>
          <a:p>
            <a:pPr lvl="0" algn="just"/>
            <a:r>
              <a:rPr lang="fa-IR" dirty="0" smtClean="0">
                <a:cs typeface="B Nazanin" pitchFamily="2" charset="-78"/>
              </a:rPr>
              <a:t>بوسیله آب، دهان را کاملاً از بقایای سم بشوئید.</a:t>
            </a:r>
          </a:p>
          <a:p>
            <a:pPr lvl="0" algn="just">
              <a:buNone/>
            </a:pPr>
            <a:endParaRPr lang="en-US" dirty="0" smtClean="0">
              <a:cs typeface="B Nazanin" pitchFamily="2" charset="-78"/>
            </a:endParaRPr>
          </a:p>
          <a:p>
            <a:pPr lvl="0" algn="just"/>
            <a:r>
              <a:rPr lang="fa-IR" dirty="0" smtClean="0">
                <a:cs typeface="B Nazanin" pitchFamily="2" charset="-78"/>
              </a:rPr>
              <a:t>بیمار را وادار به استفراغ نکنید، القای استفراغ می تواند به بیمار آسیب بزند.</a:t>
            </a:r>
            <a:endParaRPr lang="en-US" dirty="0" smtClean="0">
              <a:cs typeface="B Nazanin" pitchFamily="2" charset="-78"/>
            </a:endParaRPr>
          </a:p>
          <a:p>
            <a:pPr lvl="0" algn="just">
              <a:buNone/>
            </a:pPr>
            <a:r>
              <a:rPr lang="en-US" dirty="0" smtClean="0">
                <a:cs typeface="B Nazanin" pitchFamily="2" charset="-78"/>
              </a:rPr>
              <a:t> </a:t>
            </a:r>
          </a:p>
          <a:p>
            <a:pPr lvl="0" algn="just"/>
            <a:r>
              <a:rPr lang="fa-IR" dirty="0" smtClean="0">
                <a:cs typeface="B Nazanin" pitchFamily="2" charset="-78"/>
              </a:rPr>
              <a:t>چنانچه بیمار استفراغ کرده باشد، وی را به سمت چپش بخوابانید تا از ورود مواد استفراغی به راه های هوایی جلوگیری شود.</a:t>
            </a:r>
          </a:p>
          <a:p>
            <a:pPr lvl="0" algn="just">
              <a:buNone/>
            </a:pPr>
            <a:endParaRPr lang="en-US" dirty="0" smtClean="0">
              <a:cs typeface="B Nazanin" pitchFamily="2" charset="-78"/>
            </a:endParaRPr>
          </a:p>
          <a:p>
            <a:pPr lvl="0" algn="just"/>
            <a:r>
              <a:rPr lang="fa-IR" dirty="0" smtClean="0">
                <a:cs typeface="B Nazanin" pitchFamily="2" charset="-78"/>
              </a:rPr>
              <a:t>به بیمار هیچ غذا و یا نوشیدنی تا زمانی که توصیه نشده ندهید</a:t>
            </a:r>
            <a:r>
              <a:rPr lang="en-US" dirty="0" smtClean="0">
                <a:cs typeface="B Nazanin" pitchFamily="2" charset="-78"/>
              </a:rPr>
              <a:t>.</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اقدامات اولیه در بروز مسمومیت</a:t>
            </a:r>
            <a:endParaRPr lang="fa-IR" sz="3500" b="1" dirty="0">
              <a:cs typeface="2  Titr" pitchFamily="2" charset="-78"/>
            </a:endParaRPr>
          </a:p>
        </p:txBody>
      </p:sp>
      <p:sp>
        <p:nvSpPr>
          <p:cNvPr id="3" name="Content Placeholder 2"/>
          <p:cNvSpPr>
            <a:spLocks noGrp="1"/>
          </p:cNvSpPr>
          <p:nvPr>
            <p:ph idx="1"/>
          </p:nvPr>
        </p:nvSpPr>
        <p:spPr>
          <a:xfrm>
            <a:off x="1435608" y="1447800"/>
            <a:ext cx="7498080" cy="5124472"/>
          </a:xfrm>
        </p:spPr>
        <p:txBody>
          <a:bodyPr>
            <a:noAutofit/>
          </a:bodyPr>
          <a:lstStyle/>
          <a:p>
            <a:pPr algn="just"/>
            <a:r>
              <a:rPr lang="fa-IR" sz="1800" b="1" dirty="0" smtClean="0">
                <a:cs typeface="B Nazanin" pitchFamily="2" charset="-78"/>
              </a:rPr>
              <a:t>هر گاه و در هرکجا مسمومیتی رخ داد، خونسردی خود را حفظ کرده و با مرکز اطلاع رسانی داروها و سموم با شماره تلفن </a:t>
            </a:r>
            <a:r>
              <a:rPr lang="en-US" sz="1800" b="1" dirty="0" smtClean="0">
                <a:cs typeface="B Nazanin" pitchFamily="2" charset="-78"/>
              </a:rPr>
              <a:t> </a:t>
            </a:r>
            <a:r>
              <a:rPr lang="en-US" sz="1800" b="1" u="sng" dirty="0" smtClean="0">
                <a:cs typeface="B Nazanin" pitchFamily="2" charset="-78"/>
              </a:rPr>
              <a:t>01490</a:t>
            </a:r>
            <a:r>
              <a:rPr lang="fa-IR" sz="1800" b="1" dirty="0" smtClean="0">
                <a:cs typeface="B Nazanin" pitchFamily="2" charset="-78"/>
              </a:rPr>
              <a:t>تماس حاصل کنید.</a:t>
            </a:r>
          </a:p>
          <a:p>
            <a:pPr algn="just">
              <a:buNone/>
            </a:pPr>
            <a:endParaRPr lang="fa-IR" sz="1800" b="1" dirty="0" smtClean="0">
              <a:cs typeface="B Nazanin" pitchFamily="2" charset="-78"/>
            </a:endParaRPr>
          </a:p>
          <a:p>
            <a:pPr algn="just">
              <a:buNone/>
            </a:pPr>
            <a:r>
              <a:rPr lang="fa-IR" sz="1800" b="1" dirty="0" smtClean="0">
                <a:cs typeface="B Nazanin" pitchFamily="2" charset="-78"/>
              </a:rPr>
              <a:t>در هنگام تماس بهتر است اطلاعات زیر را مهیا داشته باشید</a:t>
            </a:r>
            <a:endParaRPr lang="en-US" sz="1800" b="1" dirty="0" smtClean="0">
              <a:cs typeface="B Nazanin" pitchFamily="2" charset="-78"/>
            </a:endParaRPr>
          </a:p>
          <a:p>
            <a:pPr lvl="0" algn="just"/>
            <a:r>
              <a:rPr lang="fa-IR" sz="1400" b="1" dirty="0" smtClean="0">
                <a:cs typeface="B Nazanin" pitchFamily="2" charset="-78"/>
              </a:rPr>
              <a:t>نام و شماره تماستان </a:t>
            </a:r>
            <a:endParaRPr lang="en-US" sz="1400" b="1" dirty="0" smtClean="0">
              <a:cs typeface="B Nazanin" pitchFamily="2" charset="-78"/>
            </a:endParaRPr>
          </a:p>
          <a:p>
            <a:pPr lvl="0" algn="just"/>
            <a:r>
              <a:rPr lang="fa-IR" sz="1400" b="1" dirty="0" smtClean="0">
                <a:cs typeface="B Nazanin" pitchFamily="2" charset="-78"/>
              </a:rPr>
              <a:t>سن، جنسیت و وزن تقریبی فرد مسموم </a:t>
            </a:r>
            <a:endParaRPr lang="en-US" sz="1400" b="1" dirty="0" smtClean="0">
              <a:cs typeface="B Nazanin" pitchFamily="2" charset="-78"/>
            </a:endParaRPr>
          </a:p>
          <a:p>
            <a:pPr lvl="0" algn="just"/>
            <a:r>
              <a:rPr lang="fa-IR" sz="1400" b="1" dirty="0" smtClean="0">
                <a:cs typeface="B Nazanin" pitchFamily="2" charset="-78"/>
              </a:rPr>
              <a:t>علت بروز مسمومیت </a:t>
            </a:r>
            <a:endParaRPr lang="en-US" sz="1400" b="1" dirty="0" smtClean="0">
              <a:cs typeface="B Nazanin" pitchFamily="2" charset="-78"/>
            </a:endParaRPr>
          </a:p>
          <a:p>
            <a:pPr lvl="0" algn="just"/>
            <a:r>
              <a:rPr lang="fa-IR" sz="1400" b="1" dirty="0" smtClean="0">
                <a:cs typeface="B Nazanin" pitchFamily="2" charset="-78"/>
              </a:rPr>
              <a:t>سابقه ی پزشکی فرد مسموم </a:t>
            </a:r>
            <a:endParaRPr lang="en-US" sz="1400" b="1" dirty="0" smtClean="0">
              <a:cs typeface="B Nazanin" pitchFamily="2" charset="-78"/>
            </a:endParaRPr>
          </a:p>
          <a:p>
            <a:pPr lvl="0" algn="just"/>
            <a:r>
              <a:rPr lang="fa-IR" sz="1400" b="1" dirty="0" smtClean="0">
                <a:cs typeface="B Nazanin" pitchFamily="2" charset="-78"/>
              </a:rPr>
              <a:t>ترکیب و یا ترکیبات ایجاد کننده مسمومیت </a:t>
            </a:r>
            <a:endParaRPr lang="en-US" sz="1400" b="1" dirty="0" smtClean="0">
              <a:cs typeface="B Nazanin" pitchFamily="2" charset="-78"/>
            </a:endParaRPr>
          </a:p>
          <a:p>
            <a:pPr lvl="0" algn="just"/>
            <a:r>
              <a:rPr lang="fa-IR" sz="1400" b="1" dirty="0" smtClean="0">
                <a:cs typeface="B Nazanin" pitchFamily="2" charset="-78"/>
              </a:rPr>
              <a:t>مقدار مصرف شده از هر ترکیب </a:t>
            </a:r>
            <a:endParaRPr lang="en-US" sz="1400" b="1" dirty="0" smtClean="0">
              <a:cs typeface="B Nazanin" pitchFamily="2" charset="-78"/>
            </a:endParaRPr>
          </a:p>
          <a:p>
            <a:pPr lvl="0" algn="just"/>
            <a:r>
              <a:rPr lang="fa-IR" sz="1400" b="1" dirty="0" smtClean="0">
                <a:cs typeface="B Nazanin" pitchFamily="2" charset="-78"/>
              </a:rPr>
              <a:t>زمانی که تماس با آن ترکیب رخ داده و راه بروز تماس</a:t>
            </a:r>
            <a:endParaRPr lang="en-US" sz="1400" b="1" dirty="0" smtClean="0">
              <a:cs typeface="B Nazanin" pitchFamily="2" charset="-78"/>
            </a:endParaRPr>
          </a:p>
          <a:p>
            <a:pPr lvl="0" algn="just"/>
            <a:r>
              <a:rPr lang="fa-IR" sz="1400" b="1" dirty="0" smtClean="0">
                <a:cs typeface="B Nazanin" pitchFamily="2" charset="-78"/>
              </a:rPr>
              <a:t>هر گونه علائمی که بیمار داراست</a:t>
            </a:r>
            <a:endParaRPr lang="en-US" sz="1400" b="1" dirty="0" smtClean="0">
              <a:cs typeface="B Nazanin" pitchFamily="2" charset="-78"/>
            </a:endParaRPr>
          </a:p>
          <a:p>
            <a:pPr lvl="0" algn="just"/>
            <a:r>
              <a:rPr lang="fa-IR" sz="1400" b="1" dirty="0" smtClean="0">
                <a:cs typeface="B Nazanin" pitchFamily="2" charset="-78"/>
              </a:rPr>
              <a:t>هر گونه اقدام درمانی که پیش از تماس انجام گرفته است</a:t>
            </a:r>
          </a:p>
          <a:p>
            <a:pPr lvl="0" algn="just">
              <a:buNone/>
            </a:pPr>
            <a:endParaRPr lang="en-US" sz="1400" b="1" dirty="0" smtClean="0">
              <a:cs typeface="B Nazanin" pitchFamily="2" charset="-78"/>
            </a:endParaRPr>
          </a:p>
          <a:p>
            <a:pPr algn="just">
              <a:buNone/>
            </a:pPr>
            <a:r>
              <a:rPr lang="fa-IR" sz="1600" b="1" dirty="0" smtClean="0">
                <a:solidFill>
                  <a:srgbClr val="FF0000"/>
                </a:solidFill>
                <a:cs typeface="B Nazanin" pitchFamily="2" charset="-78"/>
              </a:rPr>
              <a:t>همکاران ما در مرکز اطلاع رسانی داروها و سموم، پس از دریافت اطلاعات فوق و بررسی وضعیت بیمار، توصیه های لازم را به شما ارائه خواهند داد و چنانچه مسمومیت رخ داده در منزل قابل کنترل و درمان نباشد، شما به پزشک و یا بیمارستان ارجاع خواهید شد</a:t>
            </a:r>
            <a:r>
              <a:rPr lang="en-US" sz="1600" b="1" dirty="0" smtClean="0">
                <a:solidFill>
                  <a:srgbClr val="FF0000"/>
                </a:solidFill>
                <a:cs typeface="B Nazanin" pitchFamily="2" charset="-78"/>
              </a:rPr>
              <a:t>.</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sz="3500" b="1" dirty="0" smtClean="0">
                <a:cs typeface="2  Titr" pitchFamily="2" charset="-78"/>
              </a:rPr>
              <a:t>پیشگیری از مسمومیتهای دارویی</a:t>
            </a:r>
            <a:endParaRPr lang="fa-IR" sz="3500" b="1" dirty="0">
              <a:cs typeface="2  Titr" pitchFamily="2" charset="-78"/>
            </a:endParaRPr>
          </a:p>
        </p:txBody>
      </p:sp>
      <p:pic>
        <p:nvPicPr>
          <p:cNvPr id="4" name="Content Placeholder 3" descr="http://behdasht.gov.ir/includes/tm.aspx?s=1_50315.jpg%7C1100011%211011%21200%21150%2160%21150%21%21000000%2120%2113%21ffffff%2114%21logosample.gif%214%2113&amp;m=cc76af8eae133c22679"/>
          <p:cNvPicPr>
            <a:picLocks noGrp="1"/>
          </p:cNvPicPr>
          <p:nvPr>
            <p:ph idx="1"/>
          </p:nvPr>
        </p:nvPicPr>
        <p:blipFill>
          <a:blip r:embed="rId2"/>
          <a:srcRect/>
          <a:stretch>
            <a:fillRect/>
          </a:stretch>
        </p:blipFill>
        <p:spPr bwMode="auto">
          <a:xfrm>
            <a:off x="3929058" y="1571612"/>
            <a:ext cx="2214578" cy="30003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b="1" dirty="0" smtClean="0">
                <a:cs typeface="2  Traffic" pitchFamily="2" charset="-78"/>
              </a:rPr>
              <a:t>پیشگیری از مسمومیتهای دارویی</a:t>
            </a:r>
            <a:endParaRPr lang="fa-IR" b="1" dirty="0">
              <a:cs typeface="2  Traffic" pitchFamily="2" charset="-78"/>
            </a:endParaRPr>
          </a:p>
        </p:txBody>
      </p:sp>
      <p:sp>
        <p:nvSpPr>
          <p:cNvPr id="3" name="Content Placeholder 2"/>
          <p:cNvSpPr>
            <a:spLocks noGrp="1"/>
          </p:cNvSpPr>
          <p:nvPr>
            <p:ph idx="1"/>
          </p:nvPr>
        </p:nvSpPr>
        <p:spPr/>
        <p:txBody>
          <a:bodyPr>
            <a:noAutofit/>
          </a:bodyPr>
          <a:lstStyle/>
          <a:p>
            <a:pPr lvl="0" algn="just"/>
            <a:r>
              <a:rPr lang="fa-IR" sz="1800" dirty="0" smtClean="0">
                <a:cs typeface="B Traffic" pitchFamily="2" charset="-78"/>
              </a:rPr>
              <a:t>مقادير بالاي برخي از داروهاي به ظاهر كم خطر، مي توانند براي فرد كشنده باشد</a:t>
            </a:r>
            <a:r>
              <a:rPr lang="en-US" sz="1800" dirty="0" smtClean="0">
                <a:cs typeface="B Traffic" pitchFamily="2" charset="-78"/>
              </a:rPr>
              <a:t>. </a:t>
            </a:r>
            <a:endParaRPr lang="fa-IR" sz="1800" dirty="0" smtClean="0">
              <a:cs typeface="B Traffic" pitchFamily="2" charset="-78"/>
            </a:endParaRPr>
          </a:p>
          <a:p>
            <a:pPr lvl="0" algn="just"/>
            <a:endParaRPr lang="en-US" sz="1800" dirty="0" smtClean="0">
              <a:cs typeface="B Traffic" pitchFamily="2" charset="-78"/>
            </a:endParaRPr>
          </a:p>
          <a:p>
            <a:pPr lvl="0" algn="just"/>
            <a:r>
              <a:rPr lang="fa-IR" sz="1800" dirty="0" smtClean="0">
                <a:cs typeface="B Traffic" pitchFamily="2" charset="-78"/>
              </a:rPr>
              <a:t>داروهاي خود را در مقابل چشم كودكان نخوريد، چرا كه كودكان از رفتار بزرگسالان تقليد مي كنند و ممكن است دور از چشم والدين داروها را به دهان ببرند</a:t>
            </a:r>
            <a:r>
              <a:rPr lang="en-US" sz="1800" dirty="0" smtClean="0">
                <a:cs typeface="B Traffic" pitchFamily="2" charset="-78"/>
              </a:rPr>
              <a:t>. </a:t>
            </a:r>
            <a:endParaRPr lang="fa-IR" sz="1800" dirty="0" smtClean="0">
              <a:cs typeface="B Traffic" pitchFamily="2" charset="-78"/>
            </a:endParaRPr>
          </a:p>
          <a:p>
            <a:pPr lvl="0" algn="just"/>
            <a:endParaRPr lang="en-US" sz="1800" dirty="0" smtClean="0">
              <a:cs typeface="B Traffic" pitchFamily="2" charset="-78"/>
            </a:endParaRPr>
          </a:p>
          <a:p>
            <a:pPr lvl="0" algn="just"/>
            <a:r>
              <a:rPr lang="fa-IR" sz="1800" dirty="0" smtClean="0">
                <a:cs typeface="B Traffic" pitchFamily="2" charset="-78"/>
              </a:rPr>
              <a:t>بهتر است داروهاي بيمار افسرده و يا بيماراني که تعادل رفتاري ندارند و يا افرادي که سابقه اقدام به خودکشي دارند را دور از دسترش ايشان قرار دهيد و مراقبت دقيقي در خصوص ميزان داروي مصرفي ايشان به عمل آوريد</a:t>
            </a:r>
            <a:r>
              <a:rPr lang="en-US" sz="1800" dirty="0" smtClean="0">
                <a:cs typeface="B Traffic" pitchFamily="2" charset="-78"/>
              </a:rPr>
              <a:t>.</a:t>
            </a:r>
          </a:p>
          <a:p>
            <a:pPr lvl="0" algn="just"/>
            <a:endParaRPr lang="en-US" sz="1800" dirty="0" smtClean="0">
              <a:cs typeface="B Traffic" pitchFamily="2" charset="-78"/>
            </a:endParaRPr>
          </a:p>
          <a:p>
            <a:pPr lvl="0" algn="just"/>
            <a:r>
              <a:rPr lang="fa-IR" sz="1800" dirty="0" smtClean="0">
                <a:cs typeface="B Traffic" pitchFamily="2" charset="-78"/>
              </a:rPr>
              <a:t>بر مصرف داروي افراد مسن خانواده نظارت داشته باشيد چراکه ايشان به دلايل زير ممکن است داروي خود را به اشتباه يا بطور تکراري مصرف نمايند: تشابه ظاهري شکل داروها، ابتلا به فراموشي، عدم اطلاع از نام داروها، بي سوادي يا کم سوادي و يا خوانا نبودن مقادير مصرفي دارو مندرج روي جعبه دارويي</a:t>
            </a:r>
            <a:r>
              <a:rPr lang="en-US" sz="1800" dirty="0" smtClean="0">
                <a:cs typeface="B Traffic" pitchFamily="2" charset="-78"/>
              </a:rPr>
              <a:t>. </a:t>
            </a:r>
            <a:r>
              <a:rPr lang="fa-IR" sz="1800" dirty="0" smtClean="0">
                <a:cs typeface="B Traffic" pitchFamily="2" charset="-78"/>
              </a:rPr>
              <a:t>بهترين کار براي پيشگيري از خوردن دوز تکراري دارو، يادداشت کردن دفعات مصرف دارو و يا قرار دادن قرصها در داخل جعبه هاي مخصوص تقسيم بندي شده</a:t>
            </a:r>
            <a:r>
              <a:rPr lang="en-US" sz="1800" dirty="0" smtClean="0">
                <a:cs typeface="B Traffic" pitchFamily="2" charset="-78"/>
              </a:rPr>
              <a:t> </a:t>
            </a:r>
            <a:r>
              <a:rPr lang="fa-IR" sz="1800" dirty="0" smtClean="0">
                <a:cs typeface="B Traffic" pitchFamily="2" charset="-78"/>
              </a:rPr>
              <a:t>(برحسب صبح، عصر و شب) مي باشد</a:t>
            </a:r>
            <a:r>
              <a:rPr lang="en-US" sz="1800" dirty="0" smtClean="0">
                <a:cs typeface="B Traffic" pitchFamily="2" charset="-78"/>
              </a:rPr>
              <a:t>. </a:t>
            </a: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پیشگیری از مسمومیتهای دارویی</a:t>
            </a:r>
            <a:endParaRPr lang="fa-IR" sz="3500" b="1" dirty="0">
              <a:cs typeface="2  Titr" pitchFamily="2" charset="-78"/>
            </a:endParaRPr>
          </a:p>
        </p:txBody>
      </p:sp>
      <p:sp>
        <p:nvSpPr>
          <p:cNvPr id="3" name="Content Placeholder 2"/>
          <p:cNvSpPr>
            <a:spLocks noGrp="1"/>
          </p:cNvSpPr>
          <p:nvPr>
            <p:ph idx="1"/>
          </p:nvPr>
        </p:nvSpPr>
        <p:spPr>
          <a:xfrm>
            <a:off x="1142976" y="1390648"/>
            <a:ext cx="7790712" cy="4800600"/>
          </a:xfrm>
        </p:spPr>
        <p:txBody>
          <a:bodyPr>
            <a:noAutofit/>
          </a:bodyPr>
          <a:lstStyle/>
          <a:p>
            <a:pPr algn="just"/>
            <a:r>
              <a:rPr lang="fa-IR" sz="1800" dirty="0" smtClean="0">
                <a:cs typeface="B Traffic" pitchFamily="2" charset="-78"/>
              </a:rPr>
              <a:t>مصرف مقادير بالاي بسياري از داروها در اقدام به خودکشي، ممکن است در ابتدا علامت و نشانه خاصي نداشته باشد ولي وضعيت فرد مسموم به طور ناگهاني وخيم گردد</a:t>
            </a:r>
            <a:r>
              <a:rPr lang="en-US" sz="1800" dirty="0" smtClean="0">
                <a:cs typeface="B Traffic" pitchFamily="2" charset="-78"/>
              </a:rPr>
              <a:t>. </a:t>
            </a:r>
          </a:p>
          <a:p>
            <a:pPr algn="just"/>
            <a:r>
              <a:rPr lang="fa-IR" sz="1800" dirty="0" smtClean="0">
                <a:cs typeface="B Traffic" pitchFamily="2" charset="-78"/>
              </a:rPr>
              <a:t>بروز مسموميت توسط برخي از داروها توانند منجر به صدمات دائمي کبد و کليه فرد مسموم شود.</a:t>
            </a:r>
            <a:r>
              <a:rPr lang="en-US" sz="1800" dirty="0" smtClean="0">
                <a:cs typeface="B Traffic" pitchFamily="2" charset="-78"/>
              </a:rPr>
              <a:t> </a:t>
            </a:r>
          </a:p>
          <a:p>
            <a:pPr algn="just"/>
            <a:r>
              <a:rPr lang="fa-IR" sz="1800" dirty="0" smtClean="0">
                <a:cs typeface="B Traffic" pitchFamily="2" charset="-78"/>
              </a:rPr>
              <a:t>داروها را مطابق با توصيه پزشک يا داروساز و نه بيشتر از آن مصرف نمائيد چراکه با مصرف چند برابر مقادير درماني داروها به طور خودسرانه، نه تنها روند درمان شما سريعتر نمي شود بلکه تنها دچار عوارض سوء و يا مسموميت با داروها خواهيد شد</a:t>
            </a:r>
            <a:r>
              <a:rPr lang="en-US" sz="1800" dirty="0" smtClean="0">
                <a:cs typeface="B Traffic" pitchFamily="2" charset="-78"/>
              </a:rPr>
              <a:t>. </a:t>
            </a:r>
            <a:endParaRPr lang="fa-IR" sz="1800" dirty="0" smtClean="0">
              <a:cs typeface="B Traffic" pitchFamily="2" charset="-78"/>
            </a:endParaRPr>
          </a:p>
          <a:p>
            <a:pPr algn="just"/>
            <a:r>
              <a:rPr lang="fa-IR" sz="1800" dirty="0" smtClean="0">
                <a:cs typeface="B Traffic" pitchFamily="2" charset="-78"/>
              </a:rPr>
              <a:t>در برخورد با فرد مسموم غير هوشياري که در کنارش بسته هاي داروي خورده شده وجود دارد، ضمن حفظ خونسردي خود و عدم القاء استفراغ در اين فرد، بسته هاي دارويي را همراه بيمار به بيمارستان ببريد</a:t>
            </a:r>
            <a:r>
              <a:rPr lang="en-US" sz="1800" dirty="0" smtClean="0">
                <a:cs typeface="B Traffic" pitchFamily="2" charset="-78"/>
              </a:rPr>
              <a:t>. </a:t>
            </a:r>
            <a:endParaRPr lang="fa-IR" sz="1800" dirty="0" smtClean="0">
              <a:cs typeface="B Traffic" pitchFamily="2" charset="-78"/>
            </a:endParaRPr>
          </a:p>
          <a:p>
            <a:pPr algn="just"/>
            <a:r>
              <a:rPr lang="fa-IR" sz="1800" dirty="0" smtClean="0">
                <a:cs typeface="B Traffic" pitchFamily="2" charset="-78"/>
              </a:rPr>
              <a:t>در مسموميت هاي تعمدي با دارو، بهتر است در صورت هوشياري فرد مسموم، نام دارو يا داروهاي مصرفي و تعداد هر يک از آنها را از وي بپرسيد و به کادر درماني اطلاع دهيد</a:t>
            </a:r>
            <a:r>
              <a:rPr lang="en-US" sz="1800" dirty="0" smtClean="0">
                <a:cs typeface="B Traffic" pitchFamily="2" charset="-78"/>
              </a:rPr>
              <a:t>. </a:t>
            </a:r>
            <a:endParaRPr lang="fa-IR" sz="1800" dirty="0" smtClean="0">
              <a:cs typeface="B Traffic" pitchFamily="2" charset="-78"/>
            </a:endParaRPr>
          </a:p>
          <a:p>
            <a:pPr lvl="0" algn="just">
              <a:buNone/>
            </a:pPr>
            <a:endParaRPr lang="en-US" sz="1800" dirty="0" smtClean="0">
              <a:cs typeface="2  Traffic"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500" b="1" dirty="0" smtClean="0">
                <a:cs typeface="2  Titr" pitchFamily="2" charset="-78"/>
              </a:rPr>
              <a:t>علائم مسمومیت با برخی از داروهای پرمصرف</a:t>
            </a:r>
            <a:endParaRPr lang="fa-IR" sz="3500" b="1" dirty="0">
              <a:cs typeface="2  Titr" pitchFamily="2" charset="-78"/>
            </a:endParaRPr>
          </a:p>
        </p:txBody>
      </p:sp>
      <p:sp>
        <p:nvSpPr>
          <p:cNvPr id="3" name="Content Placeholder 2"/>
          <p:cNvSpPr>
            <a:spLocks noGrp="1"/>
          </p:cNvSpPr>
          <p:nvPr>
            <p:ph idx="1"/>
          </p:nvPr>
        </p:nvSpPr>
        <p:spPr>
          <a:xfrm>
            <a:off x="1435608" y="1285860"/>
            <a:ext cx="7498080" cy="4800600"/>
          </a:xfrm>
        </p:spPr>
        <p:txBody>
          <a:bodyPr>
            <a:noAutofit/>
          </a:bodyPr>
          <a:lstStyle/>
          <a:p>
            <a:pPr algn="just">
              <a:lnSpc>
                <a:spcPct val="120000"/>
              </a:lnSpc>
            </a:pPr>
            <a:r>
              <a:rPr lang="fa-IR" sz="1800" dirty="0" smtClean="0">
                <a:cs typeface="B Traffic" pitchFamily="2" charset="-78"/>
              </a:rPr>
              <a:t>مسمومیت با مسكن‌ها- آسپیرین: </a:t>
            </a:r>
            <a:endParaRPr lang="en-US" sz="1800" dirty="0" smtClean="0">
              <a:cs typeface="B Traffic" pitchFamily="2" charset="-78"/>
            </a:endParaRPr>
          </a:p>
          <a:p>
            <a:pPr algn="just">
              <a:lnSpc>
                <a:spcPct val="120000"/>
              </a:lnSpc>
            </a:pPr>
            <a:r>
              <a:rPr lang="fa-IR" sz="1800" dirty="0" smtClean="0">
                <a:cs typeface="B Traffic" pitchFamily="2" charset="-78"/>
              </a:rPr>
              <a:t>درد در قسمت بالایی شكم، تهوع و استفراغ، سوت كشیدن گوش «آه كشیدن» در هنگام تنفس، منگی و حالت خواب‌آلودگی و گیجی از علائم مسمومیت با آسپرین هستند. </a:t>
            </a:r>
            <a:endParaRPr lang="en-US" sz="1800" dirty="0" smtClean="0">
              <a:cs typeface="B Traffic" pitchFamily="2" charset="-78"/>
            </a:endParaRPr>
          </a:p>
          <a:p>
            <a:pPr algn="just">
              <a:lnSpc>
                <a:spcPct val="120000"/>
              </a:lnSpc>
            </a:pPr>
            <a:r>
              <a:rPr lang="fa-IR" sz="1800" dirty="0" smtClean="0">
                <a:cs typeface="B Traffic" pitchFamily="2" charset="-78"/>
              </a:rPr>
              <a:t> </a:t>
            </a:r>
            <a:endParaRPr lang="en-US" sz="1800" dirty="0" smtClean="0">
              <a:cs typeface="B Traffic" pitchFamily="2" charset="-78"/>
            </a:endParaRPr>
          </a:p>
          <a:p>
            <a:pPr algn="just">
              <a:lnSpc>
                <a:spcPct val="120000"/>
              </a:lnSpc>
            </a:pPr>
            <a:r>
              <a:rPr lang="fa-IR" sz="1800" dirty="0" smtClean="0">
                <a:cs typeface="B Traffic" pitchFamily="2" charset="-78"/>
              </a:rPr>
              <a:t>مسمومیت با استامینوفن: </a:t>
            </a:r>
            <a:endParaRPr lang="en-US" sz="1800" dirty="0" smtClean="0">
              <a:cs typeface="B Traffic" pitchFamily="2" charset="-78"/>
            </a:endParaRPr>
          </a:p>
          <a:p>
            <a:pPr algn="just">
              <a:lnSpc>
                <a:spcPct val="120000"/>
              </a:lnSpc>
            </a:pPr>
            <a:r>
              <a:rPr lang="fa-IR" sz="1800" dirty="0" smtClean="0">
                <a:cs typeface="B Traffic" pitchFamily="2" charset="-78"/>
              </a:rPr>
              <a:t>مصرف بیش از حد استامینوفن در ابتدا اثر كمی دارد ولی ممكن است درد شكم، تهوع و استفراغ ایجاد شود و در عرض سه روز آسیب غیرقابل برگشت روی كبد ایجاد كند (سوء‌تغذیه و الكل خطر آن را افزایش می‌دهند). </a:t>
            </a:r>
            <a:endParaRPr lang="en-US" sz="1800" dirty="0" smtClean="0">
              <a:cs typeface="B Traffic" pitchFamily="2" charset="-78"/>
            </a:endParaRPr>
          </a:p>
          <a:p>
            <a:pPr algn="just">
              <a:lnSpc>
                <a:spcPct val="120000"/>
              </a:lnSpc>
            </a:pPr>
            <a:r>
              <a:rPr lang="fa-IR" sz="1800" dirty="0" smtClean="0">
                <a:cs typeface="B Traffic" pitchFamily="2" charset="-78"/>
              </a:rPr>
              <a:t> </a:t>
            </a:r>
            <a:endParaRPr lang="en-US" sz="1800" dirty="0" smtClean="0">
              <a:cs typeface="B Traffic" pitchFamily="2" charset="-78"/>
            </a:endParaRPr>
          </a:p>
          <a:p>
            <a:pPr algn="just">
              <a:lnSpc>
                <a:spcPct val="120000"/>
              </a:lnSpc>
            </a:pPr>
            <a:r>
              <a:rPr lang="fa-IR" sz="1800" dirty="0" smtClean="0">
                <a:cs typeface="B Traffic" pitchFamily="2" charset="-78"/>
              </a:rPr>
              <a:t>مسمومیت با داروهای كاهش‌دهنده فعالیت دستگاه‌عصبی، روانگردان‌ها، باربیتورات‌ها و بنزودیازپازپین‌ها: </a:t>
            </a:r>
            <a:endParaRPr lang="en-US" sz="1800" dirty="0" smtClean="0">
              <a:cs typeface="B Traffic" pitchFamily="2" charset="-78"/>
            </a:endParaRPr>
          </a:p>
          <a:p>
            <a:pPr algn="just">
              <a:lnSpc>
                <a:spcPct val="120000"/>
              </a:lnSpc>
            </a:pPr>
            <a:r>
              <a:rPr lang="fa-IR" sz="1800" dirty="0" smtClean="0">
                <a:cs typeface="B Traffic" pitchFamily="2" charset="-78"/>
              </a:rPr>
              <a:t>خستگی و خواب‌آلودگی كه منجر به كاهش هوشیاری می‌شود. تنفس سطحی، نبض ضعیف، نامنظم یا بطور طبیعی، كند یا تند از عمده علائم مسمومیت با این دسته از داروها می‌باشند. </a:t>
            </a:r>
            <a:endParaRPr lang="en-US" sz="1800" dirty="0" smtClean="0">
              <a:cs typeface="B Traffic" pitchFamily="2" charset="-78"/>
            </a:endParaRPr>
          </a:p>
          <a:p>
            <a:pPr algn="just">
              <a:lnSpc>
                <a:spcPct val="120000"/>
              </a:lnSpc>
            </a:pPr>
            <a:r>
              <a:rPr lang="fa-IR" sz="1800" dirty="0" smtClean="0">
                <a:cs typeface="B Traffic" pitchFamily="2" charset="-78"/>
              </a:rPr>
              <a:t> </a:t>
            </a:r>
            <a:endParaRPr lang="fa-IR" sz="1800" dirty="0">
              <a:cs typeface="B Traffic"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500" b="1" dirty="0" smtClean="0">
                <a:cs typeface="2  Titr" pitchFamily="2" charset="-78"/>
              </a:rPr>
              <a:t>علائم مسمومیت با برخی از داروهای پرمصرف</a:t>
            </a:r>
          </a:p>
        </p:txBody>
      </p:sp>
      <p:sp>
        <p:nvSpPr>
          <p:cNvPr id="3" name="Content Placeholder 2"/>
          <p:cNvSpPr>
            <a:spLocks noGrp="1"/>
          </p:cNvSpPr>
          <p:nvPr>
            <p:ph idx="1"/>
          </p:nvPr>
        </p:nvSpPr>
        <p:spPr/>
        <p:txBody>
          <a:bodyPr>
            <a:normAutofit fontScale="77500" lnSpcReduction="20000"/>
          </a:bodyPr>
          <a:lstStyle/>
          <a:p>
            <a:pPr algn="just">
              <a:lnSpc>
                <a:spcPct val="120000"/>
              </a:lnSpc>
            </a:pPr>
            <a:r>
              <a:rPr lang="fa-IR" sz="2600" dirty="0" smtClean="0">
                <a:cs typeface="B Traffic" pitchFamily="2" charset="-78"/>
              </a:rPr>
              <a:t>مسمومیت با محرك‌ها و توهم‌زاها، آمفتامین‌ها (شامل اكستازی) و ال.اس.دی و كوكائین: </a:t>
            </a:r>
            <a:endParaRPr lang="en-US" sz="2600" dirty="0" smtClean="0">
              <a:cs typeface="B Traffic" pitchFamily="2" charset="-78"/>
            </a:endParaRPr>
          </a:p>
          <a:p>
            <a:pPr algn="just">
              <a:lnSpc>
                <a:spcPct val="120000"/>
              </a:lnSpc>
            </a:pPr>
            <a:r>
              <a:rPr lang="fa-IR" sz="2600" dirty="0" smtClean="0">
                <a:cs typeface="B Traffic" pitchFamily="2" charset="-78"/>
              </a:rPr>
              <a:t>در اثر مصرف این محرك‌ها رفتار تحریك‌پذیر و بیش فعالانه، بی‌قراری و آشفتگی، عرق كردن، لرزش دست‌ها، توهم كه طی آن ممكن است فرد آسیب دیده ادعا كند «صداهایی می‌شنود» یا «چیزهایی می‌بیند» بروز می‌نماید. </a:t>
            </a:r>
            <a:endParaRPr lang="en-US" sz="2600" dirty="0" smtClean="0">
              <a:cs typeface="B Traffic" pitchFamily="2" charset="-78"/>
            </a:endParaRPr>
          </a:p>
          <a:p>
            <a:pPr algn="just">
              <a:lnSpc>
                <a:spcPct val="120000"/>
              </a:lnSpc>
            </a:pPr>
            <a:r>
              <a:rPr lang="fa-IR" sz="2600" dirty="0" smtClean="0">
                <a:cs typeface="B Traffic" pitchFamily="2" charset="-78"/>
              </a:rPr>
              <a:t> </a:t>
            </a:r>
            <a:endParaRPr lang="en-US" sz="2600" dirty="0" smtClean="0">
              <a:cs typeface="B Traffic" pitchFamily="2" charset="-78"/>
            </a:endParaRPr>
          </a:p>
          <a:p>
            <a:pPr algn="just">
              <a:lnSpc>
                <a:spcPct val="120000"/>
              </a:lnSpc>
            </a:pPr>
            <a:r>
              <a:rPr lang="fa-IR" sz="2600" dirty="0" smtClean="0">
                <a:cs typeface="B Traffic" pitchFamily="2" charset="-78"/>
              </a:rPr>
              <a:t>مسمومیت با مخدرها، مرفین و هروئین: </a:t>
            </a:r>
            <a:endParaRPr lang="en-US" sz="2600" dirty="0" smtClean="0">
              <a:cs typeface="B Traffic" pitchFamily="2" charset="-78"/>
            </a:endParaRPr>
          </a:p>
          <a:p>
            <a:pPr algn="just">
              <a:lnSpc>
                <a:spcPct val="120000"/>
              </a:lnSpc>
            </a:pPr>
            <a:r>
              <a:rPr lang="fa-IR" sz="2600" dirty="0" smtClean="0">
                <a:cs typeface="B Traffic" pitchFamily="2" charset="-78"/>
              </a:rPr>
              <a:t>علائم این مسمومیت‌ها شامل مردمك‌های تنگ، كندی و منگی كه ممكن است منجر به كاهش هوشیاری شود و تنفس آهسته می‌باشد. </a:t>
            </a:r>
            <a:endParaRPr lang="en-US" sz="2600" dirty="0" smtClean="0">
              <a:cs typeface="B Traffic" pitchFamily="2" charset="-78"/>
            </a:endParaRPr>
          </a:p>
          <a:p>
            <a:pPr algn="just">
              <a:lnSpc>
                <a:spcPct val="120000"/>
              </a:lnSpc>
            </a:pPr>
            <a:r>
              <a:rPr lang="fa-IR" sz="2600" dirty="0" smtClean="0">
                <a:cs typeface="B Traffic" pitchFamily="2" charset="-78"/>
              </a:rPr>
              <a:t> </a:t>
            </a:r>
            <a:endParaRPr lang="en-US" sz="2600" dirty="0" smtClean="0">
              <a:cs typeface="B Traffic" pitchFamily="2" charset="-78"/>
            </a:endParaRPr>
          </a:p>
          <a:p>
            <a:pPr algn="just">
              <a:lnSpc>
                <a:spcPct val="120000"/>
              </a:lnSpc>
            </a:pPr>
            <a:r>
              <a:rPr lang="fa-IR" sz="2600" dirty="0" smtClean="0">
                <a:cs typeface="B Traffic" pitchFamily="2" charset="-78"/>
              </a:rPr>
              <a:t>مسمومیت با استنشاق حلال‌ها – چسب، سوخت فندك: </a:t>
            </a:r>
            <a:endParaRPr lang="en-US" sz="2600" dirty="0" smtClean="0">
              <a:cs typeface="B Traffic" pitchFamily="2" charset="-78"/>
            </a:endParaRPr>
          </a:p>
          <a:p>
            <a:pPr algn="just">
              <a:lnSpc>
                <a:spcPct val="120000"/>
              </a:lnSpc>
            </a:pPr>
            <a:r>
              <a:rPr lang="fa-IR" sz="2600" dirty="0" smtClean="0">
                <a:cs typeface="B Traffic" pitchFamily="2" charset="-78"/>
              </a:rPr>
              <a:t>تهوع و استفراغ، سردرد، توهمات، امكان عدم هوشیاری و بندرت ایست قلبی از علائم مسمومیت با حلال‌ها می‌باشند. </a:t>
            </a:r>
            <a:endParaRPr lang="en-US" sz="2600" dirty="0" smtClean="0">
              <a:cs typeface="B Traffic" pitchFamily="2" charset="-78"/>
            </a:endParaRPr>
          </a:p>
          <a:p>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461</TotalTime>
  <Words>3992</Words>
  <Application>Microsoft Office PowerPoint</Application>
  <PresentationFormat>On-screen Show (4:3)</PresentationFormat>
  <Paragraphs>262</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Solstice</vt:lpstr>
      <vt:lpstr> دانشگاه علوم پزشكي وخدمات  بهداشتي درماني  كاشان                                         معاونت   غذا ودارو</vt:lpstr>
      <vt:lpstr>مسمومیت ها                           و                              داروها</vt:lpstr>
      <vt:lpstr>  فهرست مطالب</vt:lpstr>
      <vt:lpstr>اقدامات اولیه در بروز مسمومیت</vt:lpstr>
      <vt:lpstr>پیشگیری از مسمومیتهای دارویی</vt:lpstr>
      <vt:lpstr>پیشگیری از مسمومیتهای دارویی</vt:lpstr>
      <vt:lpstr>پیشگیری از مسمومیتهای دارویی</vt:lpstr>
      <vt:lpstr>علائم مسمومیت با برخی از داروهای پرمصرف</vt:lpstr>
      <vt:lpstr>علائم مسمومیت با برخی از داروهای پرمصرف</vt:lpstr>
      <vt:lpstr>پیشگیری از مسمومیتها در اطفال</vt:lpstr>
      <vt:lpstr>پیشگیری از مسمومیتها در اطفال</vt:lpstr>
      <vt:lpstr>پیشگیری از مسمومیتها در اطفال</vt:lpstr>
      <vt:lpstr>پیشگیری از مسمومیت... ناشی از سوء مصرف مواد در جوانان</vt:lpstr>
      <vt:lpstr>پیشگیری از مسمومیت... ناشی از سوء مصرف مواد در جوانان</vt:lpstr>
      <vt:lpstr>پیشگیری از مسمومیتها درسالمندان</vt:lpstr>
      <vt:lpstr>پیشگیری از مسمومیتها درسالمندان</vt:lpstr>
      <vt:lpstr>پیشگیری از مسمومیتها درسالمندان</vt:lpstr>
      <vt:lpstr>پیشگیری از مسمومیتها درسالمندان</vt:lpstr>
      <vt:lpstr>پیشگیری از مسمومیتها درسالمندان</vt:lpstr>
      <vt:lpstr>پیشگیری از مسمومیتها درسالمندان</vt:lpstr>
      <vt:lpstr>پیشگیری از مسمومیتها درسالمندان</vt:lpstr>
      <vt:lpstr>مرگ در اثر مسموميت</vt:lpstr>
      <vt:lpstr>مرگ در اثر مسموميت</vt:lpstr>
      <vt:lpstr>پيشگيري از مسموميت...  با مواد غذايي و گياهان سمي</vt:lpstr>
      <vt:lpstr>پيشگيري از مسموميت...  با مواد غذايي و گياهان سمي</vt:lpstr>
      <vt:lpstr>پيشگيري از مسموميت...  با سموم دفع آفات و مواد شيميايي و شوينده خانگي  </vt:lpstr>
      <vt:lpstr>پيشگيري از مسموميت...  با سموم دفع آفات و مواد شيميايي و شوينده خانگي  </vt:lpstr>
      <vt:lpstr>پيشگيري از مسموميت...  ناشي از گزيدگيها</vt:lpstr>
      <vt:lpstr>پيشگيري از مسموميت...  ناشي از گزيدگيها</vt:lpstr>
      <vt:lpstr>پيشگيري از مسموميت...  ناشی از گازها و منوکسيد کربن </vt:lpstr>
      <vt:lpstr>پيشگيري از مسموميت...  ناشی از گازها و منوکسيد کربن </vt:lpstr>
      <vt:lpstr>Slide 32</vt:lpstr>
      <vt:lpstr>تماس استنشاقی:</vt:lpstr>
      <vt:lpstr>تماس پوستی: </vt:lpstr>
      <vt:lpstr>تماس چشمی: </vt:lpstr>
      <vt:lpstr>تماس از راه خوراکی: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پیشگیری از مسمومیت ها</dc:title>
  <dc:creator>talebian-f</dc:creator>
  <cp:lastModifiedBy>saneei-so</cp:lastModifiedBy>
  <cp:revision>68</cp:revision>
  <dcterms:created xsi:type="dcterms:W3CDTF">2011-11-05T06:42:37Z</dcterms:created>
  <dcterms:modified xsi:type="dcterms:W3CDTF">2013-10-28T05:45:34Z</dcterms:modified>
</cp:coreProperties>
</file>