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56" r:id="rId1"/>
  </p:sldMasterIdLst>
  <p:notesMasterIdLst>
    <p:notesMasterId r:id="rId15"/>
  </p:notesMasterIdLst>
  <p:handoutMasterIdLst>
    <p:handoutMasterId r:id="rId16"/>
  </p:handoutMasterIdLst>
  <p:sldIdLst>
    <p:sldId id="287" r:id="rId2"/>
    <p:sldId id="256" r:id="rId3"/>
    <p:sldId id="257" r:id="rId4"/>
    <p:sldId id="258" r:id="rId5"/>
    <p:sldId id="286" r:id="rId6"/>
    <p:sldId id="266" r:id="rId7"/>
    <p:sldId id="265" r:id="rId8"/>
    <p:sldId id="259" r:id="rId9"/>
    <p:sldId id="262" r:id="rId10"/>
    <p:sldId id="263" r:id="rId11"/>
    <p:sldId id="260" r:id="rId12"/>
    <p:sldId id="261" r:id="rId13"/>
    <p:sldId id="283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A9D73C4-16DA-4DE8-9C7F-C78AABEADE19}" type="datetimeFigureOut">
              <a:rPr lang="fa-IR" smtClean="0"/>
              <a:pPr/>
              <a:t>1434/12/13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6D00750-E5A3-4471-B899-6D2CE6ECFA57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EF82E4-27AD-4FF4-BDA8-C473973C537E}" type="datetimeFigureOut">
              <a:rPr lang="fa-IR" smtClean="0"/>
              <a:pPr/>
              <a:t>1434/12/13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1CC722-EA18-4E89-9414-9A69A6195F6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ADB4A9-ECD4-48C1-B329-D4BE71E83745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16302-776C-47C0-94C6-DCBEF0995A34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2DA80-6A48-4F04-AFAA-16D1EC5B4630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1CFD2B-ACC4-4748-999D-CE071465136A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005FA45-DEE7-4E49-BE4D-5B3EA12C124D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DCA7A-4B6C-428A-9F43-9888937F96E5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22789-45CC-443D-A129-5F4CAFCA2C17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B920A6-1F88-4EF2-96A3-03B673385277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31E2-ADC6-4F08-891F-FC83148B1506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AF46FB2-EA16-42E3-8C72-EFCEACD70F68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135912-67E7-449D-8BAF-E67F0F9110AE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EC962A-67F7-4F1D-A5C4-99580BE4E4B3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857232"/>
            <a:ext cx="5342585" cy="35719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58" y="0"/>
            <a:ext cx="4729138" cy="642918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برقراري ارتباط با بيماران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928694"/>
            <a:ext cx="8215370" cy="614364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fa-IR" sz="2800" dirty="0" smtClean="0">
                <a:cs typeface="B Nazanin" pitchFamily="2" charset="-78"/>
              </a:rPr>
              <a:t>دائما چشمتان و تمام توجهتان به بيمار باشد</a:t>
            </a:r>
            <a:endParaRPr lang="fa-IR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 براي ايجاد «حس تفاهم» مستقيما به چشمان بيمار نگاه كنيد . ايجاد تفاهم باعث اعتماد بيمار به شما ميشود . </a:t>
            </a:r>
          </a:p>
          <a:p>
            <a:pPr algn="just"/>
            <a:r>
              <a:rPr lang="fa-IR" sz="2700" dirty="0" smtClean="0">
                <a:cs typeface="B Nazanin" pitchFamily="2" charset="-78"/>
              </a:rPr>
              <a:t>از كلماتي استفاده كنيد كه بيمار بفهمد . به هر دليل با صداي بلند يا آهسته با بيمار صحبت نكنيد .</a:t>
            </a:r>
          </a:p>
          <a:p>
            <a:pPr algn="just"/>
            <a:r>
              <a:rPr lang="fa-IR" sz="2700" dirty="0" smtClean="0">
                <a:cs typeface="B Nazanin" pitchFamily="2" charset="-78"/>
              </a:rPr>
              <a:t>مراقب حركات بدن خود باشيد . ارتباطات غير زباني در ارتباط با بيمار بسيار مهم است . در شرايط پر استرس ،‌ بيماران ممكن است حركات و ژست هاي بدني شما را بد برداشت كنند . </a:t>
            </a:r>
            <a:endParaRPr lang="en-US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اگر بيمار مشكل شنوايي دارد به وضوح صحبت كنيد و طوري روبروي شخص قراربگيريد كه بتواند حركت لبهاي شما را بخواند . هرگز فكر نكنيد كه افراد سالخورده مشكل شنوايي دارند يا اينكه نمي توانند منظور شما را بفهمند . همچنين هرگز از الفاظ كودكانه در برخورد با سالخوردگان يا با هر كس ديگري بجز بچه ها استفاده نكنيد . </a:t>
            </a:r>
            <a:endParaRPr lang="en-US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بيماران حق دارند كه بدانند شما مي توانيد مراقبت پزشكي لازم را ارائه دهيد و نگران سلامت او هستيد</a:t>
            </a:r>
            <a:endParaRPr lang="fa-IR" sz="2700" dirty="0">
              <a:cs typeface="B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214290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ده قانون طلايي زير به شما كمك خواهد كرد كه به بيمار خود آرامش دهيد :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5" name="Curved Right Arrow 4"/>
          <p:cNvSpPr/>
          <p:nvPr/>
        </p:nvSpPr>
        <p:spPr>
          <a:xfrm>
            <a:off x="714348" y="571480"/>
            <a:ext cx="642942" cy="714380"/>
          </a:xfrm>
          <a:prstGeom prst="curvedRightArrow">
            <a:avLst>
              <a:gd name="adj1" fmla="val 15365"/>
              <a:gd name="adj2" fmla="val 3088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dirty="0" smtClean="0"/>
              <a:t>معاونت غذا و دارو دانشگاه علوم پزشکی کاشان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7145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آراستگي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محيط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85860"/>
            <a:ext cx="8229600" cy="5038740"/>
          </a:xfrm>
        </p:spPr>
        <p:txBody>
          <a:bodyPr>
            <a:normAutofit/>
          </a:bodyPr>
          <a:lstStyle/>
          <a:p>
            <a:pPr algn="just"/>
            <a:r>
              <a:rPr lang="fa-IR" dirty="0">
                <a:cs typeface="B Nazanin" pitchFamily="2" charset="-78"/>
              </a:rPr>
              <a:t>محيط داروخانه بايد آراسته و تميز باشد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هرگونه </a:t>
            </a:r>
            <a:r>
              <a:rPr lang="fa-IR" dirty="0">
                <a:cs typeface="B Nazanin" pitchFamily="2" charset="-78"/>
              </a:rPr>
              <a:t>تبليغات مجاز بايد به صورت متمركز و بر روي تابلوي ويژه انجام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از </a:t>
            </a:r>
            <a:r>
              <a:rPr lang="fa-IR" dirty="0">
                <a:cs typeface="B Nazanin" pitchFamily="2" charset="-78"/>
              </a:rPr>
              <a:t>انجام هر گونه تبليغات غير اخلاقي و نامتناسب با عرف و شريعت تبليغ فرآورده هاي جنسي خودداري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مكاني </a:t>
            </a:r>
            <a:r>
              <a:rPr lang="fa-IR" dirty="0">
                <a:cs typeface="B Nazanin" pitchFamily="2" charset="-78"/>
              </a:rPr>
              <a:t>مناسب جهت قرار دادن تراكت، پمفلت و</a:t>
            </a:r>
            <a:r>
              <a:rPr lang="en-US" dirty="0">
                <a:cs typeface="B Nazanin" pitchFamily="2" charset="-78"/>
              </a:rPr>
              <a:t>.... </a:t>
            </a:r>
            <a:r>
              <a:rPr lang="fa-IR" dirty="0">
                <a:cs typeface="B Nazanin" pitchFamily="2" charset="-78"/>
              </a:rPr>
              <a:t>اقلام دارويي و آرايشي و بهداشتي مجاز</a:t>
            </a:r>
            <a:r>
              <a:rPr lang="en-US" dirty="0">
                <a:cs typeface="B Nazanin" pitchFamily="2" charset="-78"/>
              </a:rPr>
              <a:t>- </a:t>
            </a:r>
            <a:r>
              <a:rPr lang="fa-IR" dirty="0">
                <a:cs typeface="B Nazanin" pitchFamily="2" charset="-78"/>
              </a:rPr>
              <a:t>بصورتي كه ش ئونات اسلامي را رعايت </a:t>
            </a:r>
            <a:r>
              <a:rPr lang="fa-IR" dirty="0" smtClean="0">
                <a:cs typeface="B Nazanin" pitchFamily="2" charset="-78"/>
              </a:rPr>
              <a:t>كرده باشد</a:t>
            </a:r>
            <a:r>
              <a:rPr lang="en-US" dirty="0">
                <a:cs typeface="B Nazanin" pitchFamily="2" charset="-78"/>
              </a:rPr>
              <a:t>- </a:t>
            </a:r>
            <a:r>
              <a:rPr lang="fa-IR" dirty="0">
                <a:cs typeface="B Nazanin" pitchFamily="2" charset="-78"/>
              </a:rPr>
              <a:t>در داروخانه ها در نظر گرفته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endParaRPr lang="fa-IR" dirty="0"/>
          </a:p>
        </p:txBody>
      </p:sp>
      <p:pic>
        <p:nvPicPr>
          <p:cNvPr id="5" name="Picture 4" descr="image0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4071942"/>
            <a:ext cx="3333750" cy="260032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داروهای-ضد-دهان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159250"/>
            <a:ext cx="4445000" cy="2698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بهداشت در محيط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8186766" cy="4873752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حفظ سلامت و بهداشت در محيط داروخانه به دليل ويژگي تماس با بيمار، دشواري‌هاي خاص خود را دارد. از يك سو اقدامات پيشگيري از سرايت بيماري‌ها و انتشار عفونت و از سويي آموزش رعايت اصول بهداشتي براي پرسنل داروخانه مطرح است</a:t>
            </a:r>
            <a:r>
              <a:rPr lang="en-US" sz="2400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‌استفاده از روپوش براي پرسنل داروخانه جهـت جلـوگيـري از انتشـار بيمـاري و رعـايـت بهداشت فردي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‌تميز كردن سطوح ميز كار و قفسه‌ها و كف داروخانه به طور مرتب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fa-IR" sz="2400" dirty="0" smtClean="0">
                <a:cs typeface="B Nazanin" pitchFamily="2" charset="-78"/>
              </a:rPr>
              <a:t>حفظ بهداشت و دماي يخچال و رعايت زنـجيره سرد براي واكسن‌ها و ساير داروهاي يخچال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‌استاندارد بودن دما، رطوبت، نور، قفسه‌ها و انبار دارويي</a:t>
            </a:r>
            <a:endParaRPr lang="en-US" sz="2400" dirty="0" smtClean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كارهاي متفرغه\عكس گوگولي\untitled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42984"/>
            <a:ext cx="4643470" cy="3340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ounded Rectangle 2"/>
          <p:cNvSpPr/>
          <p:nvPr/>
        </p:nvSpPr>
        <p:spPr>
          <a:xfrm>
            <a:off x="3643306" y="5429264"/>
            <a:ext cx="4500594" cy="714380"/>
          </a:xfrm>
          <a:prstGeom prst="roundRect">
            <a:avLst/>
          </a:prstGeom>
          <a:solidFill>
            <a:schemeClr val="bg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 smtClean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با </a:t>
            </a:r>
            <a:r>
              <a:rPr lang="fa-IR" sz="8800" dirty="0" smtClean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تشكر</a:t>
            </a:r>
            <a:endParaRPr lang="fa-IR" sz="8800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منشور حقوق بيمار در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072494" cy="4922520"/>
          </a:xfrm>
        </p:spPr>
        <p:txBody>
          <a:bodyPr>
            <a:noAutofit/>
          </a:bodyPr>
          <a:lstStyle/>
          <a:p>
            <a:pPr algn="just">
              <a:buNone/>
              <a:tabLst>
                <a:tab pos="2773363" algn="l"/>
              </a:tabLst>
            </a:pPr>
            <a:r>
              <a:rPr lang="fa-IR" sz="2800" dirty="0">
                <a:cs typeface="B Nazanin" pitchFamily="2" charset="-78"/>
              </a:rPr>
              <a:t>۱. بیمار حق دارد بعد از دریافت دارو از داروساز در داروخانه ،‌اطلاعات موردنیاز درباره درمان </a:t>
            </a:r>
            <a:r>
              <a:rPr lang="fa-IR" sz="2800" dirty="0" smtClean="0">
                <a:cs typeface="B Nazanin" pitchFamily="2" charset="-78"/>
              </a:rPr>
              <a:t>دارویی‌اش(از </a:t>
            </a:r>
            <a:r>
              <a:rPr lang="fa-IR" sz="2800" dirty="0">
                <a:cs typeface="B Nazanin" pitchFamily="2" charset="-78"/>
              </a:rPr>
              <a:t>جمله مقدار و نحوه صحیح مصرف </a:t>
            </a:r>
            <a:r>
              <a:rPr lang="fa-IR" sz="2800" dirty="0" smtClean="0">
                <a:cs typeface="B Nazanin" pitchFamily="2" charset="-78"/>
              </a:rPr>
              <a:t>دارو) </a:t>
            </a:r>
            <a:r>
              <a:rPr lang="fa-IR" sz="2800" dirty="0">
                <a:cs typeface="B Nazanin" pitchFamily="2" charset="-78"/>
              </a:rPr>
              <a:t>را سوال نماید و داروساز موظف است تا تفهیم کامل بیمار به تمامی سوالات دارویی بیمار پاسخ گوید. اطلاعات داده شده باید بدون اصطلاحات تخصصی و کاملاً واضح باشد به طوریکه بیمار قانع و بطور کامل توجیه </a:t>
            </a:r>
            <a:r>
              <a:rPr lang="fa-IR" sz="2800" dirty="0" smtClean="0">
                <a:cs typeface="B Nazanin" pitchFamily="2" charset="-78"/>
              </a:rPr>
              <a:t>شود. </a:t>
            </a:r>
            <a:endParaRPr lang="en-US" sz="2800" dirty="0">
              <a:cs typeface="B Nazanin" pitchFamily="2" charset="-78"/>
            </a:endParaRPr>
          </a:p>
          <a:p>
            <a:pPr>
              <a:buNone/>
            </a:pPr>
            <a:endParaRPr lang="fa-IR" sz="2800" dirty="0">
              <a:cs typeface="B Titr" pitchFamily="2" charset="-78"/>
            </a:endParaRPr>
          </a:p>
        </p:txBody>
      </p:sp>
      <p:pic>
        <p:nvPicPr>
          <p:cNvPr id="4" name="Picture 3" descr="drug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929066"/>
            <a:ext cx="6858048" cy="2657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0"/>
            <a:ext cx="4157634" cy="642934"/>
          </a:xfrm>
        </p:spPr>
        <p:txBody>
          <a:bodyPr>
            <a:normAutofit/>
          </a:bodyPr>
          <a:lstStyle/>
          <a:p>
            <a:pPr algn="ctr"/>
            <a:r>
              <a:rPr lang="fa-IR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منشور حقوق بيمار در داروخانه</a:t>
            </a:r>
            <a:endParaRPr lang="fa-IR" sz="1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535782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۲. بیمار حق دارد که حرمت و شان او در داروخانه حفظ شده و به نیازهای دارویی او با رعایت ضوابط و مقررات به موقع و به طور کامل توجه شود. 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۳.بیمار حق دارد در رابطه با حفظ اسرار بیماری و وضعیت سلامت خود به داروساز اعتماد کامل داشته باشد و داروساز می‌باید در روابط کاری خود چنین اطمینانی را برای بیماران فراهم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۴.بیمار حق دارد در مورد داروهایی که پزشک برای او تجویز می‌کند از داروساز در داروخانه راهنمایی و مشاوره بخواهد.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endParaRPr lang="en-US" sz="2800" dirty="0">
              <a:cs typeface="B Nazanin" pitchFamily="2" charset="-78"/>
            </a:endParaRPr>
          </a:p>
        </p:txBody>
      </p:sp>
      <p:pic>
        <p:nvPicPr>
          <p:cNvPr id="5" name="Picture 4" descr="IMG082534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4286256"/>
            <a:ext cx="3714776" cy="2303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ug2006.jpg"/>
          <p:cNvPicPr>
            <a:picLocks noChangeAspect="1"/>
          </p:cNvPicPr>
          <p:nvPr/>
        </p:nvPicPr>
        <p:blipFill>
          <a:blip r:embed="rId2" cstate="print"/>
          <a:srcRect l="5729" t="23606" r="3125" b="23606"/>
          <a:stretch>
            <a:fillRect/>
          </a:stretch>
        </p:blipFill>
        <p:spPr>
          <a:xfrm>
            <a:off x="214282" y="5010869"/>
            <a:ext cx="2071670" cy="1775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u="sng" dirty="0" smtClean="0">
                <a:solidFill>
                  <a:schemeClr val="bg1"/>
                </a:solidFill>
                <a:cs typeface="B Titr" pitchFamily="2" charset="-78"/>
              </a:rPr>
              <a:t>منشور حقوق بيمار در داروخانه</a:t>
            </a:r>
            <a:endParaRPr lang="fa-IR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714356"/>
            <a:ext cx="8286808" cy="58579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۵. بیمار حق دارد به پاسخ‌های داروساز در رفع نیازهای دارویی‌اش اطمینان کند و داروساز مسئول گفته‌ها و توصیه‌های خود می‌باشد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6. بیمار حق دارد از داروساز خود درباره منافع و مضرات و هزینه‌های دارویی ‌اش اطلاعات بخواهد و داروساز باید بیمار را راهنمایی کند.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۷. بیمار حق دارد که بداند در صورت فراموش کردن یک دوز دارو  چه باید 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کرد.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8. بیمار حق دارد که بداند چطور متوجه شود داروهای مصرفی ‌اش اثر کرده و علامت پیشرفت درمان چیست .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9. داروساز می‌تواند با توجه به سطح آگاهی بیمار و در صورتی که از گروه پزشکی باشد اطلاعات اضافی ارائه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۱۰.داروساز باید در مورد تداخل داروهای تجویز شده در نسخه با غذا ، داروهای دیگر و پاسخهای آزمایشگاهی بیمار را راهنمایی کند. </a:t>
            </a:r>
            <a:endParaRPr lang="fa-IR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0"/>
            <a:ext cx="4157634" cy="64293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Morvarid" pitchFamily="2" charset="-78"/>
              </a:rPr>
              <a:t>منشور حقوق بيمار در داروخانه</a:t>
            </a:r>
            <a:endParaRPr kumimoji="0" lang="fa-IR" sz="18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u="sng" dirty="0" smtClean="0">
                <a:solidFill>
                  <a:schemeClr val="bg1"/>
                </a:solidFill>
                <a:cs typeface="B Titr" pitchFamily="2" charset="-78"/>
              </a:rPr>
              <a:t>منشور حقوق بيمار در داروخانه</a:t>
            </a:r>
            <a:endParaRPr lang="fa-IR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229600" cy="5429288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۱۱. داروساز باید توصیه‌های  مصرف دارو درحالت بارداری یا شیردهی را در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 صورت لزوم به بیمار اعلام نماید.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12.داروساز باید بیمار را در صورت مصرف دارویی همزمان با سایر داروها (داروهای </a:t>
            </a:r>
            <a:r>
              <a:rPr lang="en-US" sz="2800" dirty="0" err="1" smtClean="0">
                <a:cs typeface="B Nazanin" pitchFamily="2" charset="-78"/>
              </a:rPr>
              <a:t>otc</a:t>
            </a:r>
            <a:r>
              <a:rPr lang="fa-IR" sz="2800" dirty="0" smtClean="0">
                <a:cs typeface="B Nazanin" pitchFamily="2" charset="-78"/>
              </a:rPr>
              <a:t> ، ضدبارداری خوراکی و غیره) در صورت لزوم راهنمایی کند. </a:t>
            </a:r>
            <a:endParaRPr lang="fa-IR" sz="2800" dirty="0" smtClean="0"/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13.داروساز باید در صورتی که بیمار دارای بیماری زمینه‌ای نیز هست ، نحوه مصرف داروهای موجود در نسخه را به بیمار توصیه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۱۴.داروساز باید صحت دوزاژ تجویزی را با توجه به شرایط بیمار( سن ، وزن و غیره ) بررسی و در صورت لزوم با پزشک معالج مشورت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۱۵. داروساز باید عوارض جانبی مهم دارو را باتوجه به برگه راهنمای بیمار(بروشور) با رعایت شرایط بیمار هشدار دهد.</a:t>
            </a:r>
            <a:endParaRPr lang="en-US" sz="2800" dirty="0" smtClean="0">
              <a:cs typeface="B Nazanin" pitchFamily="2" charset="-78"/>
            </a:endParaRPr>
          </a:p>
          <a:p>
            <a:pPr>
              <a:buNone/>
            </a:pPr>
            <a:endParaRPr lang="fa-IR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-71462"/>
            <a:ext cx="4157634" cy="64293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small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Morvarid" pitchFamily="2" charset="-78"/>
              </a:rPr>
              <a:t>منشور حقوق بيمار در داروخانه</a:t>
            </a:r>
            <a:endParaRPr kumimoji="0" lang="fa-IR" sz="18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79611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bg1"/>
                </a:solidFill>
                <a:cs typeface="B Titr" pitchFamily="2" charset="-78"/>
              </a:rPr>
              <a:t>كليات شرح وظايف و محدوده فعاليت پرسنل داروخانه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4389120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1- </a:t>
            </a:r>
            <a:r>
              <a:rPr lang="fa-IR" sz="2700" dirty="0" smtClean="0">
                <a:cs typeface="B Nazanin" pitchFamily="2" charset="-78"/>
              </a:rPr>
              <a:t>حضور فعال و مستمر بر اساس ساعات تعيين شده و با هماهنگي موسس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2- اجراي صحيح نسخه پيچي داروي با در نظر گرفتن آموزش لازم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3- كنترل و نظارت بر تاريخ انقضاء داروها و ديگر ملزومات مرتبط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4- رعايت دقت عمل و سرعت عمل در ارايه خدمات دارويي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5- اعتبار بخشي به داروخانه با نوع عملكرد فردي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6- گزارش كمبود ها به مؤسس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7- رعايت امانت داري</a:t>
            </a:r>
          </a:p>
          <a:p>
            <a:endParaRPr lang="fa-IR" sz="2800" dirty="0"/>
          </a:p>
        </p:txBody>
      </p:sp>
      <p:pic>
        <p:nvPicPr>
          <p:cNvPr id="5" name="Picture 4" descr="darookhane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129782"/>
            <a:ext cx="4071966" cy="2728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00034" y="71414"/>
            <a:ext cx="8229600" cy="79611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cap="sm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Morvarid" pitchFamily="2" charset="-78"/>
              </a:rPr>
              <a:t>كليات شرح وظايف و محدوده فعاليت پرسنل داروخانه</a:t>
            </a:r>
            <a:endParaRPr lang="fa-IR" sz="3200" b="1" cap="small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285721" y="285728"/>
            <a:ext cx="8286808" cy="5500726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>
                <a:cs typeface="B Nazanin" pitchFamily="2" charset="-78"/>
              </a:rPr>
              <a:t>8- </a:t>
            </a:r>
            <a:r>
              <a:rPr lang="fa-IR" dirty="0">
                <a:cs typeface="B Nazanin" pitchFamily="2" charset="-78"/>
              </a:rPr>
              <a:t>خارج نمودن داروهاي تاريخ نزديك و گذشته و آمار گيري آنها و گزارش به مؤسس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9- </a:t>
            </a:r>
            <a:r>
              <a:rPr lang="fa-IR" sz="2800" dirty="0">
                <a:cs typeface="B Nazanin" pitchFamily="2" charset="-78"/>
              </a:rPr>
              <a:t>عدم عرضه داروهاي با شكل ظاهر </a:t>
            </a:r>
            <a:r>
              <a:rPr lang="fa-IR" sz="2800" dirty="0" smtClean="0">
                <a:cs typeface="B Nazanin" pitchFamily="2" charset="-78"/>
              </a:rPr>
              <a:t>نامناسب</a:t>
            </a:r>
          </a:p>
          <a:p>
            <a:pPr algn="just">
              <a:lnSpc>
                <a:spcPct val="11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10- رعايت نظم و انضباط و نظافت در محيط كار 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11- </a:t>
            </a:r>
            <a:r>
              <a:rPr lang="fa-IR" sz="2800" dirty="0">
                <a:cs typeface="B Nazanin" pitchFamily="2" charset="-78"/>
              </a:rPr>
              <a:t>عدم عرضه انواع داروها و ملزومات آرايشي و بهداشتي و تجهيزاتي فاقد تاييديه و مجوز وزارت </a:t>
            </a:r>
            <a:r>
              <a:rPr lang="fa-IR" sz="2800" dirty="0" smtClean="0">
                <a:cs typeface="B Nazanin" pitchFamily="2" charset="-78"/>
              </a:rPr>
              <a:t>بهداشت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12- رعايت كليه ضوابط و مقررات حاكم بر داروخانه 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13- شركت داوطلبانه در كلاس هاي ارتقاء شغلي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14- </a:t>
            </a:r>
            <a:r>
              <a:rPr lang="fa-IR" sz="2800" dirty="0">
                <a:cs typeface="B Nazanin" pitchFamily="2" charset="-78"/>
              </a:rPr>
              <a:t>پاسخگويي مناسب و شايسته به سوالات مراجعين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15- </a:t>
            </a:r>
            <a:r>
              <a:rPr lang="fa-IR" sz="2800" dirty="0">
                <a:cs typeface="B Nazanin" pitchFamily="2" charset="-78"/>
              </a:rPr>
              <a:t>رعايت كليه موازين شرعي و شهروندي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en-US" sz="2800" dirty="0">
              <a:cs typeface="B Yagut" pitchFamily="2" charset="-78"/>
            </a:endParaRPr>
          </a:p>
        </p:txBody>
      </p:sp>
      <p:pic>
        <p:nvPicPr>
          <p:cNvPr id="3" name="Picture 2" descr="p['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45290">
            <a:off x="263960" y="4444863"/>
            <a:ext cx="3430725" cy="2097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-71462"/>
            <a:ext cx="8229600" cy="92866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اخلاق </a:t>
            </a: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حرفه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اي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پرسنل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215370" cy="5929330"/>
          </a:xfrm>
        </p:spPr>
        <p:txBody>
          <a:bodyPr>
            <a:noAutofit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خوردن</a:t>
            </a:r>
            <a:r>
              <a:rPr lang="fa-IR" sz="2400" dirty="0">
                <a:cs typeface="B Nazanin" pitchFamily="2" charset="-78"/>
              </a:rPr>
              <a:t>، آشاميدن و جويدن آدامس در هنگام ارائه خدمات دارويي به مراجعان </a:t>
            </a:r>
            <a:r>
              <a:rPr lang="fa-IR" sz="2400" dirty="0" smtClean="0">
                <a:cs typeface="B Nazanin" pitchFamily="2" charset="-78"/>
              </a:rPr>
              <a:t>ممنوع          </a:t>
            </a:r>
            <a:r>
              <a:rPr lang="fa-IR" sz="2400" dirty="0">
                <a:cs typeface="B Nazanin" pitchFamily="2" charset="-78"/>
              </a:rPr>
              <a:t>مي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استفاده </a:t>
            </a:r>
            <a:r>
              <a:rPr lang="fa-IR" sz="2400" dirty="0">
                <a:cs typeface="B Nazanin" pitchFamily="2" charset="-78"/>
              </a:rPr>
              <a:t>از تلفن همراه در هنگام ارائه خدمات به مراجعين ممنوع مي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ارتباط و رفتار پرسنل با يكديگر بايد مناسب باشد و از شوخي هاي زننده و خنده هاي بلند به خصوص در حضور بيمار پرهيز شود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با </a:t>
            </a:r>
            <a:r>
              <a:rPr lang="fa-IR" sz="2400" dirty="0">
                <a:cs typeface="B Nazanin" pitchFamily="2" charset="-78"/>
              </a:rPr>
              <a:t>كليه بيماران و مراجعه كنندگان از هر صنف، طبقه، نژاد و مذهب با احترام و يكسان برخورد شود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افشاي </a:t>
            </a:r>
            <a:r>
              <a:rPr lang="fa-IR" sz="2400" dirty="0">
                <a:cs typeface="B Nazanin" pitchFamily="2" charset="-78"/>
              </a:rPr>
              <a:t>هر گونه راز و يا بيماري مراجعان ممنوع است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هر </a:t>
            </a:r>
            <a:r>
              <a:rPr lang="fa-IR" sz="2400" dirty="0">
                <a:cs typeface="B Nazanin" pitchFamily="2" charset="-78"/>
              </a:rPr>
              <a:t>گونه تصويربرداري و فيلمبرداري از بيمار با استفاده از تلفن همراه </a:t>
            </a:r>
            <a:r>
              <a:rPr lang="fa-IR" sz="2400" dirty="0" smtClean="0">
                <a:cs typeface="B Nazanin" pitchFamily="2" charset="-78"/>
              </a:rPr>
              <a:t>و</a:t>
            </a:r>
            <a:r>
              <a:rPr lang="en-US" sz="2400" dirty="0" smtClean="0">
                <a:cs typeface="B Nazanin" pitchFamily="2" charset="-78"/>
              </a:rPr>
              <a:t> … </a:t>
            </a:r>
            <a:r>
              <a:rPr lang="fa-IR" sz="2400" dirty="0" smtClean="0">
                <a:cs typeface="B Nazanin" pitchFamily="2" charset="-78"/>
              </a:rPr>
              <a:t>بدون </a:t>
            </a:r>
            <a:r>
              <a:rPr lang="fa-IR" sz="2400" dirty="0">
                <a:cs typeface="B Nazanin" pitchFamily="2" charset="-78"/>
              </a:rPr>
              <a:t>اجازه بيمار ممنوع است</a:t>
            </a:r>
            <a:r>
              <a:rPr lang="en-US" sz="2400" dirty="0">
                <a:cs typeface="B Nazanin" pitchFamily="2" charset="-78"/>
              </a:rPr>
              <a:t>. </a:t>
            </a:r>
            <a:endParaRPr lang="fa-IR" sz="2400" dirty="0" smtClean="0">
              <a:cs typeface="B Nazanin" pitchFamily="2" charset="-78"/>
            </a:endParaRPr>
          </a:p>
          <a:p>
            <a:pPr algn="just"/>
            <a:r>
              <a:rPr lang="fa-IR" sz="2400" dirty="0" smtClean="0">
                <a:cs typeface="B Nazanin" pitchFamily="2" charset="-78"/>
              </a:rPr>
              <a:t>در </a:t>
            </a:r>
            <a:r>
              <a:rPr lang="fa-IR" sz="2400" dirty="0">
                <a:cs typeface="B Nazanin" pitchFamily="2" charset="-78"/>
              </a:rPr>
              <a:t>صورت وجود سيستم و دوربين </a:t>
            </a:r>
            <a:r>
              <a:rPr lang="fa-IR" sz="2400" dirty="0" smtClean="0">
                <a:cs typeface="B Nazanin" pitchFamily="2" charset="-78"/>
              </a:rPr>
              <a:t>هاي امنيتي </a:t>
            </a:r>
            <a:r>
              <a:rPr lang="fa-IR" sz="2400" dirty="0">
                <a:cs typeface="B Nazanin" pitchFamily="2" charset="-78"/>
              </a:rPr>
              <a:t>مدار </a:t>
            </a:r>
            <a:r>
              <a:rPr lang="fa-IR" sz="2400" dirty="0" smtClean="0">
                <a:cs typeface="B Nazanin" pitchFamily="2" charset="-78"/>
              </a:rPr>
              <a:t>بسته در </a:t>
            </a:r>
            <a:r>
              <a:rPr lang="fa-IR" sz="2400" dirty="0">
                <a:cs typeface="B Nazanin" pitchFamily="2" charset="-78"/>
              </a:rPr>
              <a:t>محيط داروخانه، بايد اطّلاع رساني كافي انجام </a:t>
            </a:r>
            <a:r>
              <a:rPr lang="fa-IR" sz="2400" dirty="0" smtClean="0">
                <a:cs typeface="B Nazanin" pitchFamily="2" charset="-78"/>
              </a:rPr>
              <a:t>شود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استعمال دخانيات در فضاي مسقف داروخانه ممنوع است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endParaRPr lang="fa-IR" sz="24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>
          <a:xfrm rot="5400000">
            <a:off x="7012332" y="3737240"/>
            <a:ext cx="3200400" cy="365760"/>
          </a:xfrm>
        </p:spPr>
        <p:txBody>
          <a:bodyPr/>
          <a:lstStyle/>
          <a:p>
            <a:r>
              <a:rPr lang="fa-IR" dirty="0" smtClean="0"/>
              <a:t>معاونت غذا و دارو دانشگاه علوم پزشکی کاشان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armacist_jo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2752579" cy="40614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 برقراري ارتباط با بيماران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43240" y="1357298"/>
            <a:ext cx="5300642" cy="4929222"/>
          </a:xfrm>
        </p:spPr>
        <p:txBody>
          <a:bodyPr>
            <a:noAutofit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مهارتهاي ارتباطي شما هنگامي كه با بيماران يا اعضاي خانواده آنها در شرايط اورژانسي ارتباط برقرار مي كنيد آزموده مي شود . </a:t>
            </a:r>
            <a:endParaRPr lang="en-US" dirty="0" smtClean="0">
              <a:cs typeface="B Nazanin" pitchFamily="2" charset="-78"/>
            </a:endParaRPr>
          </a:p>
          <a:p>
            <a:pPr algn="just"/>
            <a:r>
              <a:rPr lang="fa-IR" dirty="0" smtClean="0">
                <a:cs typeface="B Nazanin" pitchFamily="2" charset="-78"/>
              </a:rPr>
              <a:t>بخاطر داشته باشيد  شخصي كه  بيمار يا آسيب ديده است ،‌ مي ترسد  و ممكن است نفهمد  شما چه مي كنيد و چه مي گوييد . </a:t>
            </a:r>
          </a:p>
          <a:p>
            <a:pPr algn="just">
              <a:buNone/>
            </a:pPr>
            <a:r>
              <a:rPr lang="fa-IR" dirty="0" smtClean="0">
                <a:cs typeface="B Nazanin" pitchFamily="2" charset="-78"/>
              </a:rPr>
              <a:t>پس حركات صورت و  بدن شما و طرز  برخوردتان بي نهايت در  جلب   اعتماد  بيمار و  خانواده اش موثر است . </a:t>
            </a:r>
          </a:p>
          <a:p>
            <a:pPr algn="just">
              <a:buNone/>
            </a:pPr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502</TotalTime>
  <Words>1255</Words>
  <Application>Microsoft Office PowerPoint</Application>
  <PresentationFormat>On-screen Show (4:3)</PresentationFormat>
  <Paragraphs>87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Oriel</vt:lpstr>
      <vt:lpstr>Slide 1</vt:lpstr>
      <vt:lpstr>منشور حقوق بيمار در داروخانه</vt:lpstr>
      <vt:lpstr>منشور حقوق بيمار در داروخانه</vt:lpstr>
      <vt:lpstr>منشور حقوق بيمار در داروخانه</vt:lpstr>
      <vt:lpstr>منشور حقوق بيمار در داروخانه</vt:lpstr>
      <vt:lpstr>كليات شرح وظايف و محدوده فعاليت پرسنل داروخانه</vt:lpstr>
      <vt:lpstr>Slide 7</vt:lpstr>
      <vt:lpstr>اخلاق حرفه اي پرسنل داروخانه</vt:lpstr>
      <vt:lpstr> برقراري ارتباط با بيماران</vt:lpstr>
      <vt:lpstr>برقراري ارتباط با بيماران </vt:lpstr>
      <vt:lpstr>آراستگي محيط داروخانه</vt:lpstr>
      <vt:lpstr>بهداشت در محيط داروخانه</vt:lpstr>
      <vt:lpstr>Slide 13</vt:lpstr>
    </vt:vector>
  </TitlesOfParts>
  <Company>Kaums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منشور حقوق بیمار درداروخانه </dc:title>
  <dc:creator>khoshsoroor-sa</dc:creator>
  <cp:lastModifiedBy>saneei-so</cp:lastModifiedBy>
  <cp:revision>79</cp:revision>
  <dcterms:created xsi:type="dcterms:W3CDTF">2013-04-18T05:42:03Z</dcterms:created>
  <dcterms:modified xsi:type="dcterms:W3CDTF">2013-10-17T07:11:23Z</dcterms:modified>
</cp:coreProperties>
</file>