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notesMasterIdLst>
    <p:notesMasterId r:id="rId46"/>
  </p:notesMasterIdLst>
  <p:sldIdLst>
    <p:sldId id="297" r:id="rId2"/>
    <p:sldId id="298" r:id="rId3"/>
    <p:sldId id="256" r:id="rId4"/>
    <p:sldId id="257" r:id="rId5"/>
    <p:sldId id="258" r:id="rId6"/>
    <p:sldId id="259" r:id="rId7"/>
    <p:sldId id="260" r:id="rId8"/>
    <p:sldId id="265" r:id="rId9"/>
    <p:sldId id="266" r:id="rId10"/>
    <p:sldId id="267" r:id="rId11"/>
    <p:sldId id="268" r:id="rId12"/>
    <p:sldId id="269" r:id="rId13"/>
    <p:sldId id="261" r:id="rId14"/>
    <p:sldId id="262" r:id="rId15"/>
    <p:sldId id="263" r:id="rId16"/>
    <p:sldId id="264" r:id="rId17"/>
    <p:sldId id="270" r:id="rId18"/>
    <p:sldId id="271" r:id="rId19"/>
    <p:sldId id="272" r:id="rId20"/>
    <p:sldId id="273" r:id="rId21"/>
    <p:sldId id="274" r:id="rId22"/>
    <p:sldId id="275" r:id="rId23"/>
    <p:sldId id="276" r:id="rId24"/>
    <p:sldId id="282" r:id="rId25"/>
    <p:sldId id="277" r:id="rId26"/>
    <p:sldId id="278" r:id="rId27"/>
    <p:sldId id="279" r:id="rId28"/>
    <p:sldId id="280" r:id="rId29"/>
    <p:sldId id="281"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9" r:id="rId4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6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6D9B8B3-7DFD-4E70-8453-2F7FE8651034}" type="datetimeFigureOut">
              <a:rPr lang="fa-IR" smtClean="0"/>
              <a:pPr/>
              <a:t>1435/08/13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50B368A-01D1-4287-BC30-2906FCD9DC26}"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67AB1DF1-F939-4D37-A1C9-70FEC40E55ED}" type="datetime8">
              <a:rPr lang="fa-IR" smtClean="0"/>
              <a:pPr/>
              <a:t>14/ژوئن/11</a:t>
            </a:fld>
            <a:endParaRPr lang="fa-IR"/>
          </a:p>
        </p:txBody>
      </p:sp>
      <p:sp>
        <p:nvSpPr>
          <p:cNvPr id="5" name="Footer Placeholder 4"/>
          <p:cNvSpPr>
            <a:spLocks noGrp="1"/>
          </p:cNvSpPr>
          <p:nvPr>
            <p:ph type="ftr" sz="quarter" idx="11"/>
          </p:nvPr>
        </p:nvSpPr>
        <p:spPr/>
        <p:txBody>
          <a:bodyPr/>
          <a:lstStyle/>
          <a:p>
            <a:r>
              <a:rPr lang="fa-IR" smtClean="0"/>
              <a:t>معاونت غذا و دارو کاشان</a:t>
            </a:r>
            <a:endParaRPr lang="fa-IR"/>
          </a:p>
        </p:txBody>
      </p:sp>
      <p:sp>
        <p:nvSpPr>
          <p:cNvPr id="6" name="Slide Number Placeholder 5"/>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5D9B8DD-7C77-4FFE-BFD9-218996C67109}" type="datetime8">
              <a:rPr lang="fa-IR" smtClean="0"/>
              <a:pPr/>
              <a:t>14/ژوئن/11</a:t>
            </a:fld>
            <a:endParaRPr lang="fa-IR"/>
          </a:p>
        </p:txBody>
      </p:sp>
      <p:sp>
        <p:nvSpPr>
          <p:cNvPr id="5" name="Footer Placeholder 4"/>
          <p:cNvSpPr>
            <a:spLocks noGrp="1"/>
          </p:cNvSpPr>
          <p:nvPr>
            <p:ph type="ftr" sz="quarter" idx="11"/>
          </p:nvPr>
        </p:nvSpPr>
        <p:spPr/>
        <p:txBody>
          <a:bodyPr/>
          <a:lstStyle/>
          <a:p>
            <a:r>
              <a:rPr lang="fa-IR" smtClean="0"/>
              <a:t>معاونت غذا و دارو کاشان</a:t>
            </a:r>
            <a:endParaRPr lang="fa-IR"/>
          </a:p>
        </p:txBody>
      </p:sp>
      <p:sp>
        <p:nvSpPr>
          <p:cNvPr id="6" name="Slide Number Placeholder 5"/>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6048EE7-8A14-40BF-98CE-34B6E9F3A0BF}" type="datetime8">
              <a:rPr lang="fa-IR" smtClean="0"/>
              <a:pPr/>
              <a:t>14/ژوئن/11</a:t>
            </a:fld>
            <a:endParaRPr lang="fa-IR"/>
          </a:p>
        </p:txBody>
      </p:sp>
      <p:sp>
        <p:nvSpPr>
          <p:cNvPr id="5" name="Footer Placeholder 4"/>
          <p:cNvSpPr>
            <a:spLocks noGrp="1"/>
          </p:cNvSpPr>
          <p:nvPr>
            <p:ph type="ftr" sz="quarter" idx="11"/>
          </p:nvPr>
        </p:nvSpPr>
        <p:spPr/>
        <p:txBody>
          <a:bodyPr/>
          <a:lstStyle/>
          <a:p>
            <a:r>
              <a:rPr lang="fa-IR" smtClean="0"/>
              <a:t>معاونت غذا و دارو کاشان</a:t>
            </a:r>
            <a:endParaRPr lang="fa-IR"/>
          </a:p>
        </p:txBody>
      </p:sp>
      <p:sp>
        <p:nvSpPr>
          <p:cNvPr id="6" name="Slide Number Placeholder 5"/>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F4F11C6-CFC7-4A7E-BFD2-D4FB6D77889A}" type="datetime8">
              <a:rPr lang="fa-IR" smtClean="0"/>
              <a:pPr/>
              <a:t>14/ژوئن/11</a:t>
            </a:fld>
            <a:endParaRPr lang="fa-IR"/>
          </a:p>
        </p:txBody>
      </p:sp>
      <p:sp>
        <p:nvSpPr>
          <p:cNvPr id="5" name="Footer Placeholder 4"/>
          <p:cNvSpPr>
            <a:spLocks noGrp="1"/>
          </p:cNvSpPr>
          <p:nvPr>
            <p:ph type="ftr" sz="quarter" idx="11"/>
          </p:nvPr>
        </p:nvSpPr>
        <p:spPr/>
        <p:txBody>
          <a:bodyPr/>
          <a:lstStyle/>
          <a:p>
            <a:r>
              <a:rPr lang="fa-IR" smtClean="0"/>
              <a:t>معاونت غذا و دارو کاشان</a:t>
            </a:r>
            <a:endParaRPr lang="fa-IR"/>
          </a:p>
        </p:txBody>
      </p:sp>
      <p:sp>
        <p:nvSpPr>
          <p:cNvPr id="6" name="Slide Number Placeholder 5"/>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1FEFAD-69A0-43C6-B762-65D1857C8CF1}" type="datetime8">
              <a:rPr lang="fa-IR" smtClean="0"/>
              <a:pPr/>
              <a:t>14/ژوئن/11</a:t>
            </a:fld>
            <a:endParaRPr lang="fa-IR"/>
          </a:p>
        </p:txBody>
      </p:sp>
      <p:sp>
        <p:nvSpPr>
          <p:cNvPr id="5" name="Footer Placeholder 4"/>
          <p:cNvSpPr>
            <a:spLocks noGrp="1"/>
          </p:cNvSpPr>
          <p:nvPr>
            <p:ph type="ftr" sz="quarter" idx="11"/>
          </p:nvPr>
        </p:nvSpPr>
        <p:spPr/>
        <p:txBody>
          <a:bodyPr/>
          <a:lstStyle/>
          <a:p>
            <a:r>
              <a:rPr lang="fa-IR" smtClean="0"/>
              <a:t>معاونت غذا و دارو کاشان</a:t>
            </a:r>
            <a:endParaRPr lang="fa-IR"/>
          </a:p>
        </p:txBody>
      </p:sp>
      <p:sp>
        <p:nvSpPr>
          <p:cNvPr id="6" name="Slide Number Placeholder 5"/>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EC2442E-DA71-4581-A3EA-984EA218CF5F}" type="datetime8">
              <a:rPr lang="fa-IR" smtClean="0"/>
              <a:pPr/>
              <a:t>14/ژوئن/11</a:t>
            </a:fld>
            <a:endParaRPr lang="fa-IR"/>
          </a:p>
        </p:txBody>
      </p:sp>
      <p:sp>
        <p:nvSpPr>
          <p:cNvPr id="6" name="Footer Placeholder 5"/>
          <p:cNvSpPr>
            <a:spLocks noGrp="1"/>
          </p:cNvSpPr>
          <p:nvPr>
            <p:ph type="ftr" sz="quarter" idx="11"/>
          </p:nvPr>
        </p:nvSpPr>
        <p:spPr/>
        <p:txBody>
          <a:bodyPr/>
          <a:lstStyle/>
          <a:p>
            <a:r>
              <a:rPr lang="fa-IR" smtClean="0"/>
              <a:t>معاونت غذا و دارو کاشان</a:t>
            </a:r>
            <a:endParaRPr lang="fa-IR"/>
          </a:p>
        </p:txBody>
      </p:sp>
      <p:sp>
        <p:nvSpPr>
          <p:cNvPr id="7" name="Slide Number Placeholder 6"/>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1C3133F-D759-4B27-9DE7-8DF10D7D114D}" type="datetime8">
              <a:rPr lang="fa-IR" smtClean="0"/>
              <a:pPr/>
              <a:t>14/ژوئن/11</a:t>
            </a:fld>
            <a:endParaRPr lang="fa-IR"/>
          </a:p>
        </p:txBody>
      </p:sp>
      <p:sp>
        <p:nvSpPr>
          <p:cNvPr id="8" name="Footer Placeholder 7"/>
          <p:cNvSpPr>
            <a:spLocks noGrp="1"/>
          </p:cNvSpPr>
          <p:nvPr>
            <p:ph type="ftr" sz="quarter" idx="11"/>
          </p:nvPr>
        </p:nvSpPr>
        <p:spPr/>
        <p:txBody>
          <a:bodyPr/>
          <a:lstStyle/>
          <a:p>
            <a:r>
              <a:rPr lang="fa-IR" smtClean="0"/>
              <a:t>معاونت غذا و دارو کاشان</a:t>
            </a:r>
            <a:endParaRPr lang="fa-IR"/>
          </a:p>
        </p:txBody>
      </p:sp>
      <p:sp>
        <p:nvSpPr>
          <p:cNvPr id="9" name="Slide Number Placeholder 8"/>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E9BD6AE-4758-4EF2-A928-8A4D87A9251A}" type="datetime8">
              <a:rPr lang="fa-IR" smtClean="0"/>
              <a:pPr/>
              <a:t>14/ژوئن/11</a:t>
            </a:fld>
            <a:endParaRPr lang="fa-IR"/>
          </a:p>
        </p:txBody>
      </p:sp>
      <p:sp>
        <p:nvSpPr>
          <p:cNvPr id="4" name="Footer Placeholder 3"/>
          <p:cNvSpPr>
            <a:spLocks noGrp="1"/>
          </p:cNvSpPr>
          <p:nvPr>
            <p:ph type="ftr" sz="quarter" idx="11"/>
          </p:nvPr>
        </p:nvSpPr>
        <p:spPr/>
        <p:txBody>
          <a:bodyPr/>
          <a:lstStyle/>
          <a:p>
            <a:r>
              <a:rPr lang="fa-IR" smtClean="0"/>
              <a:t>معاونت غذا و دارو کاشان</a:t>
            </a:r>
            <a:endParaRPr lang="fa-IR"/>
          </a:p>
        </p:txBody>
      </p:sp>
      <p:sp>
        <p:nvSpPr>
          <p:cNvPr id="5" name="Slide Number Placeholder 4"/>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EBDF13-4CD9-4D1D-B3E0-A256B3E784B9}" type="datetime8">
              <a:rPr lang="fa-IR" smtClean="0"/>
              <a:pPr/>
              <a:t>14/ژوئن/11</a:t>
            </a:fld>
            <a:endParaRPr lang="fa-IR"/>
          </a:p>
        </p:txBody>
      </p:sp>
      <p:sp>
        <p:nvSpPr>
          <p:cNvPr id="3" name="Footer Placeholder 2"/>
          <p:cNvSpPr>
            <a:spLocks noGrp="1"/>
          </p:cNvSpPr>
          <p:nvPr>
            <p:ph type="ftr" sz="quarter" idx="11"/>
          </p:nvPr>
        </p:nvSpPr>
        <p:spPr/>
        <p:txBody>
          <a:bodyPr/>
          <a:lstStyle/>
          <a:p>
            <a:r>
              <a:rPr lang="fa-IR" smtClean="0"/>
              <a:t>معاونت غذا و دارو کاشان</a:t>
            </a:r>
            <a:endParaRPr lang="fa-IR"/>
          </a:p>
        </p:txBody>
      </p:sp>
      <p:sp>
        <p:nvSpPr>
          <p:cNvPr id="4" name="Slide Number Placeholder 3"/>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094017-86E4-4AD2-AA4B-A57B911E7054}" type="datetime8">
              <a:rPr lang="fa-IR" smtClean="0"/>
              <a:pPr/>
              <a:t>14/ژوئن/11</a:t>
            </a:fld>
            <a:endParaRPr lang="fa-IR"/>
          </a:p>
        </p:txBody>
      </p:sp>
      <p:sp>
        <p:nvSpPr>
          <p:cNvPr id="6" name="Footer Placeholder 5"/>
          <p:cNvSpPr>
            <a:spLocks noGrp="1"/>
          </p:cNvSpPr>
          <p:nvPr>
            <p:ph type="ftr" sz="quarter" idx="11"/>
          </p:nvPr>
        </p:nvSpPr>
        <p:spPr/>
        <p:txBody>
          <a:bodyPr/>
          <a:lstStyle/>
          <a:p>
            <a:r>
              <a:rPr lang="fa-IR" smtClean="0"/>
              <a:t>معاونت غذا و دارو کاشان</a:t>
            </a:r>
            <a:endParaRPr lang="fa-IR"/>
          </a:p>
        </p:txBody>
      </p:sp>
      <p:sp>
        <p:nvSpPr>
          <p:cNvPr id="7" name="Slide Number Placeholder 6"/>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111E20-7EDF-48C1-8246-75BEF69D5D0B}" type="datetime8">
              <a:rPr lang="fa-IR" smtClean="0"/>
              <a:pPr/>
              <a:t>14/ژوئن/11</a:t>
            </a:fld>
            <a:endParaRPr lang="fa-IR"/>
          </a:p>
        </p:txBody>
      </p:sp>
      <p:sp>
        <p:nvSpPr>
          <p:cNvPr id="6" name="Footer Placeholder 5"/>
          <p:cNvSpPr>
            <a:spLocks noGrp="1"/>
          </p:cNvSpPr>
          <p:nvPr>
            <p:ph type="ftr" sz="quarter" idx="11"/>
          </p:nvPr>
        </p:nvSpPr>
        <p:spPr/>
        <p:txBody>
          <a:bodyPr/>
          <a:lstStyle/>
          <a:p>
            <a:r>
              <a:rPr lang="fa-IR" smtClean="0"/>
              <a:t>معاونت غذا و دارو کاشان</a:t>
            </a:r>
            <a:endParaRPr lang="fa-IR"/>
          </a:p>
        </p:txBody>
      </p:sp>
      <p:sp>
        <p:nvSpPr>
          <p:cNvPr id="7" name="Slide Number Placeholder 6"/>
          <p:cNvSpPr>
            <a:spLocks noGrp="1"/>
          </p:cNvSpPr>
          <p:nvPr>
            <p:ph type="sldNum" sz="quarter" idx="12"/>
          </p:nvPr>
        </p:nvSpPr>
        <p:spPr/>
        <p:txBody>
          <a:bodyPr/>
          <a:lstStyle/>
          <a:p>
            <a:fld id="{40DCE897-2974-4F96-B455-C0F9695AE5EA}"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E5A918B-57B2-4B7D-A531-EF008B35F1A0}" type="datetime8">
              <a:rPr lang="fa-IR" smtClean="0"/>
              <a:pPr/>
              <a:t>14/ژوئن/11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r>
              <a:rPr lang="fa-IR" smtClean="0"/>
              <a:t>معاونت غذا و دارو کاشان</a:t>
            </a:r>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0DCE897-2974-4F96-B455-C0F9695AE5EA}"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jpg"/>
          <p:cNvPicPr>
            <a:picLocks noChangeAspect="1"/>
          </p:cNvPicPr>
          <p:nvPr/>
        </p:nvPicPr>
        <p:blipFill>
          <a:blip r:embed="rId2">
            <a:clrChange>
              <a:clrFrom>
                <a:srgbClr val="FFFFFF"/>
              </a:clrFrom>
              <a:clrTo>
                <a:srgbClr val="FFFFFF">
                  <a:alpha val="0"/>
                </a:srgbClr>
              </a:clrTo>
            </a:clrChange>
          </a:blip>
          <a:stretch>
            <a:fillRect/>
          </a:stretch>
        </p:blipFill>
        <p:spPr>
          <a:xfrm>
            <a:off x="2500298" y="428604"/>
            <a:ext cx="4071948" cy="5429264"/>
          </a:xfrm>
          <a:prstGeom prst="rect">
            <a:avLst/>
          </a:prstGeom>
        </p:spPr>
      </p:pic>
      <p:sp>
        <p:nvSpPr>
          <p:cNvPr id="3" name="Footer Placeholder 2"/>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285860"/>
            <a:ext cx="8229600" cy="1143000"/>
          </a:xfrm>
        </p:spPr>
        <p:txBody>
          <a:bodyPr>
            <a:normAutofit/>
          </a:bodyPr>
          <a:lstStyle/>
          <a:p>
            <a:pPr algn="ctr"/>
            <a:r>
              <a:rPr lang="fa-IR" sz="2800" b="1" dirty="0" smtClean="0">
                <a:cs typeface="B Jadid" pitchFamily="2" charset="-78"/>
              </a:rPr>
              <a:t>خود مراقبتي براي حفظ سلامت</a:t>
            </a:r>
            <a:endParaRPr lang="fa-IR" sz="2800" b="1" dirty="0">
              <a:cs typeface="B Jadid" pitchFamily="2" charset="-78"/>
            </a:endParaRPr>
          </a:p>
        </p:txBody>
      </p:sp>
      <p:sp>
        <p:nvSpPr>
          <p:cNvPr id="3" name="Content Placeholder 2"/>
          <p:cNvSpPr>
            <a:spLocks noGrp="1"/>
          </p:cNvSpPr>
          <p:nvPr>
            <p:ph idx="1"/>
          </p:nvPr>
        </p:nvSpPr>
        <p:spPr>
          <a:xfrm>
            <a:off x="285720" y="2343176"/>
            <a:ext cx="8647968" cy="4800600"/>
          </a:xfrm>
        </p:spPr>
        <p:txBody>
          <a:bodyPr>
            <a:normAutofit/>
          </a:bodyPr>
          <a:lstStyle/>
          <a:p>
            <a:pPr marL="182563" indent="0" algn="just">
              <a:lnSpc>
                <a:spcPct val="90000"/>
              </a:lnSpc>
              <a:buNone/>
            </a:pPr>
            <a:r>
              <a:rPr lang="fa-IR" sz="2900" dirty="0" smtClean="0">
                <a:cs typeface="B Nazanin" pitchFamily="2" charset="-78"/>
              </a:rPr>
              <a:t>مطالعات نشان ميدهد كه بخش عمده سال هاي ازدست رفته عمر در كشور ما به سبب مرگ زود رس و معلوليت ناشي از حوادث، بيماري هاي رواني و اختلالات رفتاري و همچنين بيماري هاي قلبي است</a:t>
            </a:r>
          </a:p>
          <a:p>
            <a:pPr marL="182563" indent="0" algn="just">
              <a:lnSpc>
                <a:spcPct val="90000"/>
              </a:lnSpc>
              <a:buNone/>
            </a:pPr>
            <a:r>
              <a:rPr lang="fa-IR" sz="2900" b="1" dirty="0" smtClean="0">
                <a:cs typeface="B Nazanin" pitchFamily="2" charset="-78"/>
              </a:rPr>
              <a:t>راههاي كاهش بار اين بيماري ها:</a:t>
            </a:r>
          </a:p>
          <a:p>
            <a:pPr marL="182563" indent="0" algn="just">
              <a:lnSpc>
                <a:spcPct val="90000"/>
              </a:lnSpc>
              <a:buNone/>
            </a:pPr>
            <a:r>
              <a:rPr lang="fa-IR" sz="2900" dirty="0" smtClean="0">
                <a:cs typeface="B Nazanin" pitchFamily="2" charset="-78"/>
              </a:rPr>
              <a:t>ارتقا سطح آگاهي مردم جهت تغيير رفتار سلامت در آن ها منابع اطلاعاتي قابل درسترس عموم مردم جهت آگاهي در زمينه هاي مرتبط با سلامت همچون نشريات، تلويزيون و اينترنت</a:t>
            </a:r>
            <a:endParaRPr lang="fa-IR" sz="29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357306"/>
            <a:ext cx="8229600" cy="1143000"/>
          </a:xfrm>
        </p:spPr>
        <p:txBody>
          <a:bodyPr>
            <a:normAutofit/>
          </a:bodyPr>
          <a:lstStyle/>
          <a:p>
            <a:pPr algn="ctr"/>
            <a:r>
              <a:rPr lang="fa-IR" sz="2800" b="1" dirty="0" smtClean="0">
                <a:cs typeface="B Jadid" pitchFamily="2" charset="-78"/>
              </a:rPr>
              <a:t>خود مراقبتي در ناخوشي هاي جزئي</a:t>
            </a:r>
            <a:endParaRPr lang="fa-IR" sz="2800" b="1" dirty="0">
              <a:cs typeface="B Jadid" pitchFamily="2" charset="-78"/>
            </a:endParaRPr>
          </a:p>
        </p:txBody>
      </p:sp>
      <p:sp>
        <p:nvSpPr>
          <p:cNvPr id="3" name="Content Placeholder 2"/>
          <p:cNvSpPr>
            <a:spLocks noGrp="1"/>
          </p:cNvSpPr>
          <p:nvPr>
            <p:ph idx="1"/>
          </p:nvPr>
        </p:nvSpPr>
        <p:spPr>
          <a:xfrm>
            <a:off x="214282" y="2332061"/>
            <a:ext cx="8858312" cy="4525963"/>
          </a:xfrm>
        </p:spPr>
        <p:txBody>
          <a:bodyPr>
            <a:normAutofit/>
          </a:bodyPr>
          <a:lstStyle/>
          <a:p>
            <a:pPr marL="182563" indent="0" algn="just">
              <a:lnSpc>
                <a:spcPct val="90000"/>
              </a:lnSpc>
              <a:buNone/>
            </a:pPr>
            <a:r>
              <a:rPr lang="fa-IR" sz="2900" dirty="0" smtClean="0">
                <a:cs typeface="B Nazanin" pitchFamily="2" charset="-78"/>
              </a:rPr>
              <a:t>بر اساس مطالعه اي در انگلستان ،20درصد مراجعات به پزشكان و مراكز درماني مربوط به همين بيماري جزئي است</a:t>
            </a:r>
          </a:p>
          <a:p>
            <a:pPr marL="182563" indent="0" algn="just">
              <a:lnSpc>
                <a:spcPct val="90000"/>
              </a:lnSpc>
              <a:buNone/>
            </a:pPr>
            <a:r>
              <a:rPr lang="fa-IR" sz="2900" dirty="0" smtClean="0">
                <a:cs typeface="B Nazanin" pitchFamily="2" charset="-78"/>
              </a:rPr>
              <a:t>طبق آمار شبكه سلامت ، نزديك دوسوم مشاوره هاي پزشكان عمومي كه منجر به تجويز دارو مي شود بدون دارو قابل درمان است</a:t>
            </a:r>
          </a:p>
          <a:p>
            <a:pPr marL="182563" indent="0" algn="just">
              <a:lnSpc>
                <a:spcPct val="90000"/>
              </a:lnSpc>
              <a:buNone/>
            </a:pPr>
            <a:r>
              <a:rPr lang="fa-IR" sz="2900" dirty="0" smtClean="0">
                <a:cs typeface="B Nazanin" pitchFamily="2" charset="-78"/>
              </a:rPr>
              <a:t>آموزش همگاني سلامت و ارايه منابع قابل اعتماد براي خود مراقبتي در بيماري هاي جزئي مي تواند دست كم جلوي يك پنجم از مراجعات پزشكي بي مورد را بگيرد</a:t>
            </a:r>
          </a:p>
          <a:p>
            <a:pPr marL="182563" indent="0" algn="just">
              <a:lnSpc>
                <a:spcPct val="90000"/>
              </a:lnSpc>
              <a:buNone/>
            </a:pPr>
            <a:r>
              <a:rPr lang="fa-IR" sz="2900" dirty="0" smtClean="0">
                <a:cs typeface="B Nazanin" pitchFamily="2" charset="-78"/>
              </a:rPr>
              <a:t>در انگلستان مبلغ صرفه جويي شده در نظام سلامت، صرفا از همين منظر سالانه 96 ميليارد دلار است</a:t>
            </a:r>
            <a:endParaRPr lang="fa-IR" sz="29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744"/>
            <a:ext cx="8229600" cy="1143000"/>
          </a:xfrm>
        </p:spPr>
        <p:txBody>
          <a:bodyPr>
            <a:normAutofit/>
          </a:bodyPr>
          <a:lstStyle/>
          <a:p>
            <a:pPr algn="ctr"/>
            <a:r>
              <a:rPr lang="fa-IR" sz="2800" b="1" dirty="0" smtClean="0">
                <a:cs typeface="B Jadid" pitchFamily="2" charset="-78"/>
              </a:rPr>
              <a:t>خود مراقبتي در بيماري هاي مزمن</a:t>
            </a:r>
            <a:endParaRPr lang="fa-IR" sz="2800" b="1" dirty="0">
              <a:cs typeface="B Jadid" pitchFamily="2" charset="-78"/>
            </a:endParaRPr>
          </a:p>
        </p:txBody>
      </p:sp>
      <p:sp>
        <p:nvSpPr>
          <p:cNvPr id="3" name="Content Placeholder 2"/>
          <p:cNvSpPr>
            <a:spLocks noGrp="1"/>
          </p:cNvSpPr>
          <p:nvPr>
            <p:ph idx="1"/>
          </p:nvPr>
        </p:nvSpPr>
        <p:spPr>
          <a:xfrm>
            <a:off x="642910" y="2403499"/>
            <a:ext cx="8229600" cy="4525963"/>
          </a:xfrm>
        </p:spPr>
        <p:txBody>
          <a:bodyPr>
            <a:normAutofit/>
          </a:bodyPr>
          <a:lstStyle/>
          <a:p>
            <a:pPr>
              <a:buNone/>
            </a:pPr>
            <a:r>
              <a:rPr lang="fa-IR" sz="2900" dirty="0" smtClean="0">
                <a:cs typeface="B Nazanin" pitchFamily="2" charset="-78"/>
              </a:rPr>
              <a:t>نتايج حاصل از خود مراقبتي در بيماري هاي مزمن:</a:t>
            </a:r>
          </a:p>
          <a:p>
            <a:r>
              <a:rPr lang="fa-IR" sz="2900" dirty="0" smtClean="0">
                <a:cs typeface="B Nazanin" pitchFamily="2" charset="-78"/>
              </a:rPr>
              <a:t>كاهش 40 در صد از مراجعات به پزشكان عمومي</a:t>
            </a:r>
          </a:p>
          <a:p>
            <a:r>
              <a:rPr lang="fa-IR" sz="2900" dirty="0" smtClean="0">
                <a:cs typeface="B Nazanin" pitchFamily="2" charset="-78"/>
              </a:rPr>
              <a:t>كاهش 17 در صد از مراجعات به پزشكان متخصص</a:t>
            </a:r>
          </a:p>
          <a:p>
            <a:r>
              <a:rPr lang="fa-IR" sz="2900" dirty="0" smtClean="0">
                <a:cs typeface="B Nazanin" pitchFamily="2" charset="-78"/>
              </a:rPr>
              <a:t>كاهش 50 درصد از مراجعات به مراكز اورژانس</a:t>
            </a:r>
          </a:p>
          <a:p>
            <a:r>
              <a:rPr lang="fa-IR" sz="2900" dirty="0" smtClean="0">
                <a:cs typeface="B Nazanin" pitchFamily="2" charset="-78"/>
              </a:rPr>
              <a:t>كاهش 50 درصد از موارد بستري در بيمارستان ها</a:t>
            </a:r>
          </a:p>
          <a:p>
            <a:r>
              <a:rPr lang="fa-IR" sz="2900" dirty="0" smtClean="0">
                <a:cs typeface="B Nazanin" pitchFamily="2" charset="-78"/>
              </a:rPr>
              <a:t>كاهش 50 درصد ازروزه اي غيبت از كار</a:t>
            </a:r>
            <a:endParaRPr lang="fa-IR" sz="29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pic>
        <p:nvPicPr>
          <p:cNvPr id="8" name="Picture 7" descr="81112472-5608921.jpg"/>
          <p:cNvPicPr>
            <a:picLocks noChangeAspect="1"/>
          </p:cNvPicPr>
          <p:nvPr/>
        </p:nvPicPr>
        <p:blipFill>
          <a:blip r:embed="rId3"/>
          <a:stretch>
            <a:fillRect/>
          </a:stretch>
        </p:blipFill>
        <p:spPr>
          <a:xfrm>
            <a:off x="285720" y="2714620"/>
            <a:ext cx="2211233" cy="231933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744"/>
            <a:ext cx="8229600" cy="1143000"/>
          </a:xfrm>
        </p:spPr>
        <p:txBody>
          <a:bodyPr>
            <a:normAutofit/>
          </a:bodyPr>
          <a:lstStyle/>
          <a:p>
            <a:pPr algn="ctr"/>
            <a:r>
              <a:rPr lang="fa-IR" sz="2800" b="1" dirty="0" smtClean="0">
                <a:cs typeface="B Jadid" pitchFamily="2" charset="-78"/>
              </a:rPr>
              <a:t>خود درماني</a:t>
            </a:r>
            <a:endParaRPr lang="fa-IR" sz="2800" b="1" dirty="0">
              <a:cs typeface="B Jadid" pitchFamily="2" charset="-78"/>
            </a:endParaRPr>
          </a:p>
        </p:txBody>
      </p:sp>
      <p:sp>
        <p:nvSpPr>
          <p:cNvPr id="3" name="Content Placeholder 2"/>
          <p:cNvSpPr>
            <a:spLocks noGrp="1"/>
          </p:cNvSpPr>
          <p:nvPr>
            <p:ph idx="1"/>
          </p:nvPr>
        </p:nvSpPr>
        <p:spPr>
          <a:xfrm>
            <a:off x="214282" y="2546375"/>
            <a:ext cx="8715436" cy="3454393"/>
          </a:xfrm>
        </p:spPr>
        <p:txBody>
          <a:bodyPr>
            <a:normAutofit/>
          </a:bodyPr>
          <a:lstStyle/>
          <a:p>
            <a:pPr marL="182563" indent="0" algn="just">
              <a:buNone/>
            </a:pPr>
            <a:r>
              <a:rPr lang="fa-IR" sz="2900" dirty="0" smtClean="0">
                <a:cs typeface="B Nazanin" pitchFamily="2" charset="-78"/>
              </a:rPr>
              <a:t>به </a:t>
            </a:r>
            <a:r>
              <a:rPr lang="fa-IR" sz="2900" dirty="0">
                <a:cs typeface="B Nazanin" pitchFamily="2" charset="-78"/>
              </a:rPr>
              <a:t>مفهوم اقدام به درمان بدون داشتن اطلاعات كافي در زمينه علائم و بيماري ها يا تصميم گيري هاي خود سرانه و غير استاندارد درماني </a:t>
            </a:r>
            <a:r>
              <a:rPr lang="fa-IR" sz="2900" dirty="0" smtClean="0">
                <a:cs typeface="B Nazanin" pitchFamily="2" charset="-78"/>
              </a:rPr>
              <a:t>است.</a:t>
            </a:r>
          </a:p>
          <a:p>
            <a:pPr marL="182563" indent="0" algn="just">
              <a:buNone/>
            </a:pPr>
            <a:r>
              <a:rPr lang="fa-IR" sz="2900" dirty="0" smtClean="0">
                <a:cs typeface="B Nazanin" pitchFamily="2" charset="-78"/>
              </a:rPr>
              <a:t>از </a:t>
            </a:r>
            <a:r>
              <a:rPr lang="fa-IR" sz="2900" dirty="0">
                <a:cs typeface="B Nazanin" pitchFamily="2" charset="-78"/>
              </a:rPr>
              <a:t>جمله رفتارهاي خودسرانه اي كه با استانداردهاي خودمراقبتي تطبيق ندارد استفاده نابجا از دارو مي باشد كه نه تنها موجب درمان بيماري نمي شود بلكه باعث ايجاد عوارض دارويي درطولاني مدت نيز مي گردد</a:t>
            </a:r>
            <a:r>
              <a:rPr lang="en-US" sz="2900" dirty="0">
                <a:cs typeface="B Nazanin" pitchFamily="2" charset="-78"/>
              </a:rPr>
              <a:t>.</a:t>
            </a:r>
          </a:p>
          <a:p>
            <a:pPr>
              <a:buNone/>
            </a:pPr>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357306"/>
            <a:ext cx="8229600" cy="1143000"/>
          </a:xfrm>
        </p:spPr>
        <p:txBody>
          <a:bodyPr>
            <a:normAutofit/>
          </a:bodyPr>
          <a:lstStyle/>
          <a:p>
            <a:pPr algn="ctr"/>
            <a:r>
              <a:rPr lang="fa-IR" sz="2800" b="1" dirty="0" smtClean="0">
                <a:cs typeface="B Jadid" pitchFamily="2" charset="-78"/>
              </a:rPr>
              <a:t>جنبه هاي مختلف خود مراقبتي</a:t>
            </a:r>
          </a:p>
        </p:txBody>
      </p:sp>
      <p:sp>
        <p:nvSpPr>
          <p:cNvPr id="3" name="Content Placeholder 2"/>
          <p:cNvSpPr>
            <a:spLocks noGrp="1"/>
          </p:cNvSpPr>
          <p:nvPr>
            <p:ph idx="1"/>
          </p:nvPr>
        </p:nvSpPr>
        <p:spPr>
          <a:xfrm>
            <a:off x="428596" y="2285992"/>
            <a:ext cx="8358246" cy="4525963"/>
          </a:xfrm>
        </p:spPr>
        <p:txBody>
          <a:bodyPr>
            <a:normAutofit fontScale="62500" lnSpcReduction="20000"/>
          </a:bodyPr>
          <a:lstStyle/>
          <a:p>
            <a:pPr>
              <a:buNone/>
            </a:pPr>
            <a:r>
              <a:rPr lang="en-US" dirty="0" smtClean="0">
                <a:cs typeface="B Nazanin" pitchFamily="2" charset="-78"/>
              </a:rPr>
              <a:t>• </a:t>
            </a:r>
            <a:r>
              <a:rPr lang="fa-IR" dirty="0">
                <a:cs typeface="B Nazanin" pitchFamily="2" charset="-78"/>
              </a:rPr>
              <a:t>توجه به وزن خود و نگه داشتن آن در محدوده </a:t>
            </a:r>
            <a:r>
              <a:rPr lang="fa-IR" dirty="0" smtClean="0">
                <a:cs typeface="B Nazanin" pitchFamily="2" charset="-78"/>
              </a:rPr>
              <a:t>مناسب ( </a:t>
            </a:r>
            <a:r>
              <a:rPr lang="en-US" dirty="0" smtClean="0">
                <a:cs typeface="B Nazanin" pitchFamily="2" charset="-78"/>
              </a:rPr>
              <a:t>( BMI= 18/5- 24/9</a:t>
            </a:r>
            <a:endParaRPr lang="en-US" dirty="0">
              <a:cs typeface="B Nazanin" pitchFamily="2" charset="-78"/>
            </a:endParaRPr>
          </a:p>
          <a:p>
            <a:pPr>
              <a:buNone/>
            </a:pPr>
            <a:r>
              <a:rPr lang="en-US" dirty="0">
                <a:cs typeface="B Nazanin" pitchFamily="2" charset="-78"/>
              </a:rPr>
              <a:t>• </a:t>
            </a:r>
            <a:r>
              <a:rPr lang="fa-IR" dirty="0">
                <a:cs typeface="B Nazanin" pitchFamily="2" charset="-78"/>
              </a:rPr>
              <a:t>آشنايي با تغذيه سالم و پيروي از رژيم غذايي </a:t>
            </a:r>
            <a:r>
              <a:rPr lang="fa-IR" dirty="0" smtClean="0">
                <a:cs typeface="B Nazanin" pitchFamily="2" charset="-78"/>
              </a:rPr>
              <a:t>صحيح</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اهميت فعاليت بدني و نقش آن در سلامت افراد</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مضرات دخانيات و اقدام جهت ترك سيگار</a:t>
            </a:r>
            <a:endParaRPr lang="en-US" dirty="0">
              <a:cs typeface="B Nazanin" pitchFamily="2" charset="-78"/>
            </a:endParaRPr>
          </a:p>
          <a:p>
            <a:pPr>
              <a:buNone/>
            </a:pPr>
            <a:r>
              <a:rPr lang="en-US" dirty="0">
                <a:cs typeface="B Nazanin" pitchFamily="2" charset="-78"/>
              </a:rPr>
              <a:t>• </a:t>
            </a:r>
            <a:r>
              <a:rPr lang="fa-IR" dirty="0">
                <a:cs typeface="B Nazanin" pitchFamily="2" charset="-78"/>
              </a:rPr>
              <a:t>آگاهي از تاثير استرس بر سلامتي و اهميت كنترل آن</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نقش خواب در سلامت جسمي و رواني و آگاهي از بهداشت خواب</a:t>
            </a:r>
            <a:endParaRPr lang="en-US" dirty="0">
              <a:cs typeface="B Nazanin" pitchFamily="2" charset="-78"/>
            </a:endParaRPr>
          </a:p>
          <a:p>
            <a:pPr>
              <a:buNone/>
            </a:pPr>
            <a:r>
              <a:rPr lang="en-US" dirty="0">
                <a:cs typeface="B Nazanin" pitchFamily="2" charset="-78"/>
              </a:rPr>
              <a:t>• </a:t>
            </a:r>
            <a:r>
              <a:rPr lang="fa-IR" dirty="0">
                <a:cs typeface="B Nazanin" pitchFamily="2" charset="-78"/>
              </a:rPr>
              <a:t>آشنايي با علائم و نشانه هاي افسردگي</a:t>
            </a:r>
            <a:endParaRPr lang="en-US" dirty="0">
              <a:cs typeface="B Nazanin" pitchFamily="2" charset="-78"/>
            </a:endParaRPr>
          </a:p>
          <a:p>
            <a:pPr>
              <a:buNone/>
            </a:pPr>
            <a:r>
              <a:rPr lang="en-US" dirty="0">
                <a:cs typeface="B Nazanin" pitchFamily="2" charset="-78"/>
              </a:rPr>
              <a:t>• </a:t>
            </a:r>
            <a:r>
              <a:rPr lang="fa-IR" dirty="0">
                <a:cs typeface="B Nazanin" pitchFamily="2" charset="-78"/>
              </a:rPr>
              <a:t>آشنايي با علائم و نشانه هاي اضطراب</a:t>
            </a:r>
            <a:endParaRPr lang="en-US" dirty="0">
              <a:cs typeface="B Nazanin" pitchFamily="2" charset="-78"/>
            </a:endParaRPr>
          </a:p>
          <a:p>
            <a:pPr>
              <a:buNone/>
            </a:pPr>
            <a:r>
              <a:rPr lang="en-US" dirty="0">
                <a:cs typeface="B Nazanin" pitchFamily="2" charset="-78"/>
              </a:rPr>
              <a:t>• </a:t>
            </a:r>
            <a:r>
              <a:rPr lang="fa-IR" dirty="0">
                <a:cs typeface="B Nazanin" pitchFamily="2" charset="-78"/>
              </a:rPr>
              <a:t>آشنايي با راه هاي تقويت حافظه</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سلامت قلب و عروق و آشنايي با عوامل خطر بيماري هاي قلبي عروقي</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عوامل خطر ابتلا به پوكي استخوان و آشنايي با راه هاي پيشگيري از آن</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عوامل خطر ابتلا به آرتروز و كمر درد و آشنايي با راه هاي پيشگيري از آن</a:t>
            </a:r>
            <a:endParaRPr lang="en-US" dirty="0">
              <a:cs typeface="B Nazanin" pitchFamily="2" charset="-78"/>
            </a:endParaRPr>
          </a:p>
          <a:p>
            <a:pPr>
              <a:buNone/>
            </a:pPr>
            <a:r>
              <a:rPr lang="en-US" dirty="0">
                <a:cs typeface="B Nazanin" pitchFamily="2" charset="-78"/>
              </a:rPr>
              <a:t>• </a:t>
            </a:r>
            <a:r>
              <a:rPr lang="fa-IR" dirty="0">
                <a:cs typeface="B Nazanin" pitchFamily="2" charset="-78"/>
              </a:rPr>
              <a:t>آشنايي با سرطان هاي شايع و عوامل خطر و راه هاي پيشگيري از آن ها</a:t>
            </a:r>
            <a:endParaRPr lang="en-US" dirty="0">
              <a:cs typeface="B Nazanin" pitchFamily="2" charset="-78"/>
            </a:endParaRPr>
          </a:p>
          <a:p>
            <a:pPr>
              <a:buNone/>
            </a:pPr>
            <a:r>
              <a:rPr lang="en-US" dirty="0">
                <a:cs typeface="B Nazanin" pitchFamily="2" charset="-78"/>
              </a:rPr>
              <a:t>• </a:t>
            </a:r>
            <a:r>
              <a:rPr lang="fa-IR" dirty="0">
                <a:cs typeface="B Nazanin" pitchFamily="2" charset="-78"/>
              </a:rPr>
              <a:t>توجه به اهميت ارزيابي هاي پاراكلينيك و انجام به موقع آن</a:t>
            </a:r>
            <a:endParaRPr lang="en-US" dirty="0">
              <a:cs typeface="B Nazanin" pitchFamily="2" charset="-78"/>
            </a:endParaRPr>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1428744"/>
            <a:ext cx="7498080" cy="1143000"/>
          </a:xfrm>
        </p:spPr>
        <p:txBody>
          <a:bodyPr>
            <a:normAutofit/>
          </a:bodyPr>
          <a:lstStyle/>
          <a:p>
            <a:pPr algn="ctr"/>
            <a:r>
              <a:rPr lang="fa-IR" sz="2800" b="1" dirty="0" smtClean="0">
                <a:cs typeface="B Jadid" pitchFamily="2" charset="-78"/>
              </a:rPr>
              <a:t>دلايل استقبال عمومي به خود مراقبتي</a:t>
            </a:r>
            <a:endParaRPr lang="fa-IR" sz="2800" b="1" dirty="0">
              <a:cs typeface="B Jadid" pitchFamily="2" charset="-78"/>
            </a:endParaRPr>
          </a:p>
        </p:txBody>
      </p:sp>
      <p:sp>
        <p:nvSpPr>
          <p:cNvPr id="3" name="Content Placeholder 2"/>
          <p:cNvSpPr>
            <a:spLocks noGrp="1"/>
          </p:cNvSpPr>
          <p:nvPr>
            <p:ph idx="1"/>
          </p:nvPr>
        </p:nvSpPr>
        <p:spPr>
          <a:xfrm>
            <a:off x="214282" y="2332061"/>
            <a:ext cx="8715436" cy="4525963"/>
          </a:xfrm>
        </p:spPr>
        <p:txBody>
          <a:bodyPr>
            <a:normAutofit/>
          </a:bodyPr>
          <a:lstStyle/>
          <a:p>
            <a:pPr algn="just"/>
            <a:r>
              <a:rPr lang="fa-IR" sz="3100" dirty="0" smtClean="0">
                <a:cs typeface="B Nazanin" pitchFamily="2" charset="-78"/>
              </a:rPr>
              <a:t>محدوديت </a:t>
            </a:r>
            <a:r>
              <a:rPr lang="fa-IR" sz="3100" dirty="0">
                <a:cs typeface="B Nazanin" pitchFamily="2" charset="-78"/>
              </a:rPr>
              <a:t>سيستم سلامت تخصصي و نقش پزشكي مدرن </a:t>
            </a:r>
            <a:endParaRPr lang="en-US" sz="3100" dirty="0">
              <a:cs typeface="B Nazanin" pitchFamily="2" charset="-78"/>
            </a:endParaRPr>
          </a:p>
          <a:p>
            <a:pPr algn="just"/>
            <a:r>
              <a:rPr lang="fa-IR" sz="3000" dirty="0" smtClean="0">
                <a:cs typeface="B Nazanin" pitchFamily="2" charset="-78"/>
              </a:rPr>
              <a:t>برخي </a:t>
            </a:r>
            <a:r>
              <a:rPr lang="fa-IR" sz="3000" dirty="0">
                <a:cs typeface="B Nazanin" pitchFamily="2" charset="-78"/>
              </a:rPr>
              <a:t>اثرات منفي مراقبت هاي پزشكي مدرن</a:t>
            </a:r>
            <a:r>
              <a:rPr lang="en-US" sz="3000" dirty="0">
                <a:cs typeface="B Nazanin" pitchFamily="2" charset="-78"/>
              </a:rPr>
              <a:t> :</a:t>
            </a:r>
            <a:r>
              <a:rPr lang="fa-IR" sz="3000" dirty="0">
                <a:cs typeface="B Nazanin" pitchFamily="2" charset="-78"/>
              </a:rPr>
              <a:t>حالت قيم گونه و پدر مابانه مراقبت هاي پزشكي و كمرنگ بودن نقش مردم در پزشكي مدرن</a:t>
            </a:r>
            <a:endParaRPr lang="en-US" sz="3000" dirty="0">
              <a:cs typeface="B Nazanin" pitchFamily="2" charset="-78"/>
            </a:endParaRPr>
          </a:p>
          <a:p>
            <a:pPr algn="just"/>
            <a:r>
              <a:rPr lang="fa-IR" sz="3100" dirty="0" smtClean="0">
                <a:cs typeface="B Nazanin" pitchFamily="2" charset="-78"/>
              </a:rPr>
              <a:t>تغيير </a:t>
            </a:r>
            <a:r>
              <a:rPr lang="fa-IR" sz="3100" dirty="0">
                <a:cs typeface="B Nazanin" pitchFamily="2" charset="-78"/>
              </a:rPr>
              <a:t>الگوي بيماري ها از حاد به مزمن </a:t>
            </a:r>
            <a:endParaRPr lang="en-US" sz="3100" dirty="0">
              <a:cs typeface="B Nazanin" pitchFamily="2" charset="-78"/>
            </a:endParaRPr>
          </a:p>
          <a:p>
            <a:pPr algn="just"/>
            <a:r>
              <a:rPr lang="fa-IR" sz="3100" dirty="0" smtClean="0">
                <a:cs typeface="B Nazanin" pitchFamily="2" charset="-78"/>
              </a:rPr>
              <a:t>تغيير </a:t>
            </a:r>
            <a:r>
              <a:rPr lang="fa-IR" sz="3100" dirty="0">
                <a:cs typeface="B Nazanin" pitchFamily="2" charset="-78"/>
              </a:rPr>
              <a:t>ديدگاه از درمان به مراقبت</a:t>
            </a:r>
            <a:endParaRPr lang="en-US" sz="3100" dirty="0">
              <a:cs typeface="B Nazanin" pitchFamily="2" charset="-78"/>
            </a:endParaRPr>
          </a:p>
          <a:p>
            <a:pPr algn="just"/>
            <a:r>
              <a:rPr lang="fa-IR" sz="3100" dirty="0" smtClean="0">
                <a:cs typeface="B Nazanin" pitchFamily="2" charset="-78"/>
              </a:rPr>
              <a:t>رشد </a:t>
            </a:r>
            <a:r>
              <a:rPr lang="fa-IR" sz="3100" dirty="0">
                <a:cs typeface="B Nazanin" pitchFamily="2" charset="-78"/>
              </a:rPr>
              <a:t>دانش افراد غير متخصص </a:t>
            </a:r>
            <a:endParaRPr lang="en-US" sz="3100" dirty="0">
              <a:cs typeface="B Nazanin" pitchFamily="2" charset="-78"/>
            </a:endParaRPr>
          </a:p>
          <a:p>
            <a:pPr algn="just"/>
            <a:r>
              <a:rPr lang="fa-IR" sz="3100" dirty="0" smtClean="0">
                <a:cs typeface="B Nazanin" pitchFamily="2" charset="-78"/>
              </a:rPr>
              <a:t>تمايل </a:t>
            </a:r>
            <a:r>
              <a:rPr lang="fa-IR" sz="3100" dirty="0">
                <a:cs typeface="B Nazanin" pitchFamily="2" charset="-78"/>
              </a:rPr>
              <a:t>افراد به كنترل شخصي مسائل بهداشتي </a:t>
            </a:r>
            <a:endParaRPr lang="en-US" sz="3100" dirty="0">
              <a:cs typeface="B Nazanin" pitchFamily="2" charset="-78"/>
            </a:endParaRPr>
          </a:p>
          <a:p>
            <a:pPr algn="just"/>
            <a:r>
              <a:rPr lang="fa-IR" sz="3100" dirty="0" smtClean="0">
                <a:cs typeface="B Nazanin" pitchFamily="2" charset="-78"/>
              </a:rPr>
              <a:t>نياز </a:t>
            </a:r>
            <a:r>
              <a:rPr lang="fa-IR" sz="3100" dirty="0">
                <a:cs typeface="B Nazanin" pitchFamily="2" charset="-78"/>
              </a:rPr>
              <a:t>به كنترل هزينه ها ي مراقبت</a:t>
            </a:r>
            <a:endParaRPr lang="en-US" sz="3100" dirty="0">
              <a:cs typeface="B Nazanin" pitchFamily="2" charset="-78"/>
            </a:endParaRPr>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a:xfrm>
            <a:off x="0" y="6492875"/>
            <a:ext cx="2895600" cy="365125"/>
          </a:xfrm>
        </p:spPr>
        <p:txBody>
          <a:bodyPr/>
          <a:lstStyle/>
          <a:p>
            <a:r>
              <a:rPr lang="fa-IR" dirty="0" smtClean="0"/>
              <a:t>معاونت غذا و دارو کاشان</a:t>
            </a:r>
            <a:endParaRPr lang="fa-I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7306"/>
            <a:ext cx="8229600" cy="1143000"/>
          </a:xfrm>
        </p:spPr>
        <p:txBody>
          <a:bodyPr>
            <a:normAutofit/>
          </a:bodyPr>
          <a:lstStyle/>
          <a:p>
            <a:pPr algn="ctr"/>
            <a:r>
              <a:rPr lang="fa-IR" sz="2800" b="1" dirty="0" smtClean="0">
                <a:cs typeface="B Jadid" pitchFamily="2" charset="-78"/>
              </a:rPr>
              <a:t>اهميت خود مراقبتی</a:t>
            </a:r>
            <a:endParaRPr lang="fa-IR" sz="2800" b="1" dirty="0">
              <a:cs typeface="B Jadid" pitchFamily="2" charset="-78"/>
            </a:endParaRPr>
          </a:p>
        </p:txBody>
      </p:sp>
      <p:sp>
        <p:nvSpPr>
          <p:cNvPr id="3" name="Content Placeholder 2"/>
          <p:cNvSpPr>
            <a:spLocks noGrp="1"/>
          </p:cNvSpPr>
          <p:nvPr>
            <p:ph idx="1"/>
          </p:nvPr>
        </p:nvSpPr>
        <p:spPr>
          <a:xfrm>
            <a:off x="0" y="2428868"/>
            <a:ext cx="8858280" cy="4525963"/>
          </a:xfrm>
        </p:spPr>
        <p:txBody>
          <a:bodyPr/>
          <a:lstStyle/>
          <a:p>
            <a:r>
              <a:rPr lang="fa-IR" sz="2900" dirty="0" smtClean="0">
                <a:cs typeface="B Nazanin" pitchFamily="2" charset="-78"/>
              </a:rPr>
              <a:t>بيماري </a:t>
            </a:r>
            <a:r>
              <a:rPr lang="fa-IR" sz="2900" dirty="0">
                <a:cs typeface="B Nazanin" pitchFamily="2" charset="-78"/>
              </a:rPr>
              <a:t>هزينه براست و منابع خانواده و جامعه را مي بلعد </a:t>
            </a:r>
            <a:endParaRPr lang="en-US" sz="2900" dirty="0">
              <a:cs typeface="B Nazanin" pitchFamily="2" charset="-78"/>
            </a:endParaRPr>
          </a:p>
          <a:p>
            <a:r>
              <a:rPr lang="fa-IR" sz="2900" dirty="0" smtClean="0">
                <a:cs typeface="B Nazanin" pitchFamily="2" charset="-78"/>
              </a:rPr>
              <a:t>اميد به زندگي بيشتر</a:t>
            </a:r>
            <a:r>
              <a:rPr lang="en-US" sz="2900" dirty="0" smtClean="0">
                <a:cs typeface="B Nazanin" pitchFamily="2" charset="-78"/>
              </a:rPr>
              <a:t> </a:t>
            </a:r>
          </a:p>
          <a:p>
            <a:r>
              <a:rPr lang="fa-IR" sz="2900" dirty="0" smtClean="0">
                <a:cs typeface="B Nazanin" pitchFamily="2" charset="-78"/>
              </a:rPr>
              <a:t>افزايش </a:t>
            </a:r>
            <a:r>
              <a:rPr lang="fa-IR" sz="2900" dirty="0">
                <a:cs typeface="B Nazanin" pitchFamily="2" charset="-78"/>
              </a:rPr>
              <a:t>ميانگين سن</a:t>
            </a:r>
            <a:endParaRPr lang="en-US" sz="2900" dirty="0">
              <a:cs typeface="B Nazanin" pitchFamily="2" charset="-78"/>
            </a:endParaRPr>
          </a:p>
          <a:p>
            <a:r>
              <a:rPr lang="fa-IR" sz="2600" dirty="0" smtClean="0">
                <a:cs typeface="B Nazanin" pitchFamily="2" charset="-78"/>
              </a:rPr>
              <a:t>بسياري </a:t>
            </a:r>
            <a:r>
              <a:rPr lang="fa-IR" sz="2600" dirty="0">
                <a:cs typeface="B Nazanin" pitchFamily="2" charset="-78"/>
              </a:rPr>
              <a:t>از مشكلات اصلي بهداشتي قابل پيشگيري يا به تعويق انداختن هستند</a:t>
            </a:r>
            <a:endParaRPr lang="en-US" sz="2600" dirty="0">
              <a:cs typeface="B Nazanin" pitchFamily="2" charset="-78"/>
            </a:endParaRPr>
          </a:p>
          <a:p>
            <a:r>
              <a:rPr lang="fa-IR" sz="2900" dirty="0" smtClean="0">
                <a:cs typeface="B Nazanin" pitchFamily="2" charset="-78"/>
              </a:rPr>
              <a:t>بعضي </a:t>
            </a:r>
            <a:r>
              <a:rPr lang="fa-IR" sz="2900" dirty="0">
                <a:cs typeface="B Nazanin" pitchFamily="2" charset="-78"/>
              </a:rPr>
              <a:t>علل مرگ به سهولت قابل</a:t>
            </a:r>
            <a:r>
              <a:rPr lang="en-US" sz="2900" dirty="0">
                <a:cs typeface="B Nazanin" pitchFamily="2" charset="-78"/>
              </a:rPr>
              <a:t>  </a:t>
            </a:r>
            <a:r>
              <a:rPr lang="fa-IR" sz="2900" dirty="0" smtClean="0">
                <a:cs typeface="B Nazanin" pitchFamily="2" charset="-78"/>
              </a:rPr>
              <a:t>رفع(كمربند ايمني)</a:t>
            </a:r>
            <a:endParaRPr lang="en-US" sz="2900" dirty="0">
              <a:cs typeface="B Nazanin" pitchFamily="2" charset="-78"/>
            </a:endParaRPr>
          </a:p>
          <a:p>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dirty="0" smtClean="0"/>
              <a:t>معاونت غذا و دارو کاشان</a:t>
            </a:r>
            <a:endParaRPr lang="fa-IR" dirty="0"/>
          </a:p>
        </p:txBody>
      </p:sp>
      <p:pic>
        <p:nvPicPr>
          <p:cNvPr id="9" name="Picture 8" descr="mardan.jpg"/>
          <p:cNvPicPr>
            <a:picLocks noChangeAspect="1"/>
          </p:cNvPicPr>
          <p:nvPr/>
        </p:nvPicPr>
        <p:blipFill>
          <a:blip r:embed="rId3"/>
          <a:stretch>
            <a:fillRect/>
          </a:stretch>
        </p:blipFill>
        <p:spPr>
          <a:xfrm>
            <a:off x="214282" y="4852082"/>
            <a:ext cx="2286016" cy="163286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4430"/>
            <a:ext cx="8229600" cy="1143000"/>
          </a:xfrm>
        </p:spPr>
        <p:txBody>
          <a:bodyPr>
            <a:normAutofit/>
          </a:bodyPr>
          <a:lstStyle/>
          <a:p>
            <a:pPr algn="ctr"/>
            <a:r>
              <a:rPr lang="fa-IR" sz="2800" b="1" dirty="0" smtClean="0">
                <a:cs typeface="B Jadid" pitchFamily="2" charset="-78"/>
              </a:rPr>
              <a:t>خود مراقبتی در بیماران دیابتی</a:t>
            </a:r>
            <a:endParaRPr lang="fa-IR" sz="2800" b="1" dirty="0">
              <a:cs typeface="B Jadid" pitchFamily="2" charset="-78"/>
            </a:endParaRPr>
          </a:p>
        </p:txBody>
      </p:sp>
      <p:sp>
        <p:nvSpPr>
          <p:cNvPr id="3" name="Content Placeholder 2"/>
          <p:cNvSpPr>
            <a:spLocks noGrp="1"/>
          </p:cNvSpPr>
          <p:nvPr>
            <p:ph idx="1"/>
          </p:nvPr>
        </p:nvSpPr>
        <p:spPr>
          <a:xfrm>
            <a:off x="285720" y="2117747"/>
            <a:ext cx="8643998" cy="4525963"/>
          </a:xfrm>
        </p:spPr>
        <p:txBody>
          <a:bodyPr>
            <a:normAutofit fontScale="77500" lnSpcReduction="20000"/>
          </a:bodyPr>
          <a:lstStyle/>
          <a:p>
            <a:pPr algn="just"/>
            <a:r>
              <a:rPr lang="fa-IR" sz="3700" dirty="0">
                <a:cs typeface="B Nazanin" pitchFamily="2" charset="-78"/>
              </a:rPr>
              <a:t>با توجه به اینکه دیابت نوعی اختلال مادام‌العمر بوده و درمان قطعی ندارد، لذا این بیماری مستلزم رفتارهای خود مراقبتی ویژه در تمام عمر است. تقریباً یک بیمار دیابتی در یک سال3 ساعت با یک متخصص بهداشتی تماس دارد و 8757 ساعت باقیمانده را با مهارت‌هایی که از طریق آموزش دریافت کرده است از خود مراقبت می‌کند. </a:t>
            </a:r>
            <a:endParaRPr lang="en-US" sz="3700" dirty="0">
              <a:cs typeface="B Nazanin" pitchFamily="2" charset="-78"/>
            </a:endParaRPr>
          </a:p>
          <a:p>
            <a:pPr algn="just"/>
            <a:r>
              <a:rPr lang="fa-IR" sz="3700" dirty="0">
                <a:cs typeface="B Nazanin" pitchFamily="2" charset="-78"/>
              </a:rPr>
              <a:t>خود مراقبتی بیماران دیابتی موجب ارتقاء کیفی زندگی شده و در کاهش هزینه‌ها موثر است،با انجام خود مراقبتی از تعداد موارد بستری در بیمارستان کاسته می‌شود و با پیگیری مداوم می‌توان از عوارض حاد و مزمن بیماری پیشگیری کرد و یا بروز عوارض را به تعویق انداخت.</a:t>
            </a:r>
            <a:endParaRPr lang="fa-IR" sz="3700" dirty="0" smtClean="0">
              <a:cs typeface="B Nazanin" pitchFamily="2" charset="-78"/>
            </a:endParaRPr>
          </a:p>
          <a:p>
            <a:pPr algn="just"/>
            <a:r>
              <a:rPr lang="fa-IR" sz="3700" dirty="0" smtClean="0">
                <a:cs typeface="B Nazanin" pitchFamily="2" charset="-78"/>
              </a:rPr>
              <a:t>مهم </a:t>
            </a:r>
            <a:r>
              <a:rPr lang="fa-IR" sz="3700" dirty="0">
                <a:cs typeface="B Nazanin" pitchFamily="2" charset="-78"/>
              </a:rPr>
              <a:t>ترین فرد در تیم دیابت، خود بیمار است که در صورتی که </a:t>
            </a:r>
            <a:r>
              <a:rPr lang="fa-IR" sz="3700" dirty="0" smtClean="0">
                <a:cs typeface="B Nazanin" pitchFamily="2" charset="-78"/>
              </a:rPr>
              <a:t>آموزش کامل </a:t>
            </a:r>
            <a:r>
              <a:rPr lang="fa-IR" sz="3700" dirty="0">
                <a:cs typeface="B Nazanin" pitchFamily="2" charset="-78"/>
              </a:rPr>
              <a:t>و صحیح داشته باشد می تواند در کنترل بیماری و جلوگیری </a:t>
            </a:r>
            <a:r>
              <a:rPr lang="fa-IR" sz="3700" dirty="0" smtClean="0">
                <a:cs typeface="B Nazanin" pitchFamily="2" charset="-78"/>
              </a:rPr>
              <a:t>ازپیشرفت </a:t>
            </a:r>
            <a:r>
              <a:rPr lang="fa-IR" sz="3700" dirty="0">
                <a:cs typeface="B Nazanin" pitchFamily="2" charset="-78"/>
              </a:rPr>
              <a:t>آن و ابتلا به عوارض، نقش مهمی ایفا کند</a:t>
            </a:r>
            <a:r>
              <a:rPr lang="en-US" sz="3700" dirty="0">
                <a:cs typeface="B Nazanin" pitchFamily="2" charset="-78"/>
              </a:rPr>
              <a:t>.</a:t>
            </a:r>
          </a:p>
          <a:p>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868"/>
            <a:ext cx="8229600" cy="1143000"/>
          </a:xfrm>
        </p:spPr>
        <p:txBody>
          <a:bodyPr>
            <a:normAutofit/>
          </a:bodyPr>
          <a:lstStyle/>
          <a:p>
            <a:pPr algn="ctr"/>
            <a:r>
              <a:rPr lang="fa-IR" sz="2800" b="1" dirty="0" smtClean="0">
                <a:cs typeface="B Jadid" pitchFamily="2" charset="-78"/>
              </a:rPr>
              <a:t>آنچه بيمار ديابتي بايد بداند</a:t>
            </a:r>
            <a:endParaRPr lang="fa-IR" sz="2800" b="1" dirty="0">
              <a:cs typeface="B Jadid" pitchFamily="2" charset="-78"/>
            </a:endParaRPr>
          </a:p>
        </p:txBody>
      </p:sp>
      <p:sp>
        <p:nvSpPr>
          <p:cNvPr id="3" name="Content Placeholder 2"/>
          <p:cNvSpPr>
            <a:spLocks noGrp="1"/>
          </p:cNvSpPr>
          <p:nvPr>
            <p:ph idx="1"/>
          </p:nvPr>
        </p:nvSpPr>
        <p:spPr>
          <a:xfrm>
            <a:off x="214282" y="2071678"/>
            <a:ext cx="8719406" cy="4800600"/>
          </a:xfrm>
        </p:spPr>
        <p:txBody>
          <a:bodyPr>
            <a:noAutofit/>
          </a:bodyPr>
          <a:lstStyle/>
          <a:p>
            <a:pPr algn="just">
              <a:buNone/>
            </a:pPr>
            <a:r>
              <a:rPr lang="fa-IR" sz="2500" b="1" dirty="0">
                <a:cs typeface="B Nazanin" pitchFamily="2" charset="-78"/>
              </a:rPr>
              <a:t>علایم کاهش قند خون</a:t>
            </a:r>
            <a:r>
              <a:rPr lang="en-US" sz="2500" b="1" dirty="0">
                <a:cs typeface="B Nazanin" pitchFamily="2" charset="-78"/>
              </a:rPr>
              <a:t>:</a:t>
            </a:r>
            <a:endParaRPr lang="en-US" sz="2500" dirty="0">
              <a:cs typeface="B Nazanin" pitchFamily="2" charset="-78"/>
            </a:endParaRPr>
          </a:p>
          <a:p>
            <a:pPr algn="just"/>
            <a:r>
              <a:rPr lang="fa-IR" sz="2500" dirty="0" smtClean="0">
                <a:cs typeface="B Nazanin" pitchFamily="2" charset="-78"/>
              </a:rPr>
              <a:t>معمولا </a:t>
            </a:r>
            <a:r>
              <a:rPr lang="fa-IR" sz="2500" dirty="0">
                <a:cs typeface="B Nazanin" pitchFamily="2" charset="-78"/>
              </a:rPr>
              <a:t>هنگام پایین آمدن قند خون، فرد دچار تعریق، تپش قلب و لرزش </a:t>
            </a:r>
            <a:r>
              <a:rPr lang="fa-IR" sz="2500" dirty="0" smtClean="0">
                <a:cs typeface="B Nazanin" pitchFamily="2" charset="-78"/>
              </a:rPr>
              <a:t>بدن        می </a:t>
            </a:r>
            <a:r>
              <a:rPr lang="fa-IR" sz="2500" dirty="0">
                <a:cs typeface="B Nazanin" pitchFamily="2" charset="-78"/>
              </a:rPr>
              <a:t>شود</a:t>
            </a:r>
            <a:r>
              <a:rPr lang="en-US" sz="2500" dirty="0">
                <a:cs typeface="B Nazanin" pitchFamily="2" charset="-78"/>
              </a:rPr>
              <a:t>. </a:t>
            </a:r>
            <a:r>
              <a:rPr lang="fa-IR" sz="2500" dirty="0" smtClean="0">
                <a:cs typeface="B Nazanin" pitchFamily="2" charset="-78"/>
              </a:rPr>
              <a:t> همچنین </a:t>
            </a:r>
            <a:r>
              <a:rPr lang="fa-IR" sz="2500" dirty="0">
                <a:cs typeface="B Nazanin" pitchFamily="2" charset="-78"/>
              </a:rPr>
              <a:t>رنگ پریدگی، بی قراری، گزگز لب ها و انگشتان و زبان، گرسنگی و حالت تهوع</a:t>
            </a:r>
            <a:endParaRPr lang="en-US" sz="2500" dirty="0">
              <a:cs typeface="B Nazanin" pitchFamily="2" charset="-78"/>
            </a:endParaRPr>
          </a:p>
          <a:p>
            <a:pPr algn="just"/>
            <a:r>
              <a:rPr lang="fa-IR" sz="2500" dirty="0">
                <a:cs typeface="B Nazanin" pitchFamily="2" charset="-78"/>
              </a:rPr>
              <a:t>از علایم کاهش قند خون است</a:t>
            </a:r>
            <a:r>
              <a:rPr lang="en-US" sz="2500" dirty="0">
                <a:cs typeface="B Nazanin" pitchFamily="2" charset="-78"/>
              </a:rPr>
              <a:t>.</a:t>
            </a:r>
          </a:p>
          <a:p>
            <a:pPr algn="just">
              <a:buNone/>
            </a:pPr>
            <a:r>
              <a:rPr lang="fa-IR" sz="2500" b="1" dirty="0">
                <a:cs typeface="B Nazanin" pitchFamily="2" charset="-78"/>
              </a:rPr>
              <a:t>علت کاهش قند خون</a:t>
            </a:r>
            <a:r>
              <a:rPr lang="en-US" sz="2500" b="1" dirty="0">
                <a:cs typeface="B Nazanin" pitchFamily="2" charset="-78"/>
              </a:rPr>
              <a:t>:</a:t>
            </a:r>
            <a:endParaRPr lang="en-US" sz="2500" dirty="0">
              <a:cs typeface="B Nazanin" pitchFamily="2" charset="-78"/>
            </a:endParaRPr>
          </a:p>
          <a:p>
            <a:pPr algn="just"/>
            <a:r>
              <a:rPr lang="fa-IR" sz="2500" dirty="0">
                <a:cs typeface="B Nazanin" pitchFamily="2" charset="-78"/>
              </a:rPr>
              <a:t>هنگامی که شخص انسولین تزریق کرده و به دلیل مختلف مثل فراموشی، کاهش بیشتر قند خون، </a:t>
            </a:r>
            <a:r>
              <a:rPr lang="fa-IR" sz="2500" dirty="0" smtClean="0">
                <a:cs typeface="B Nazanin" pitchFamily="2" charset="-78"/>
              </a:rPr>
              <a:t>و یا </a:t>
            </a:r>
            <a:r>
              <a:rPr lang="fa-IR" sz="2500" dirty="0">
                <a:cs typeface="B Nazanin" pitchFamily="2" charset="-78"/>
              </a:rPr>
              <a:t>گاهی به خاطر لجبازی با خانواده از خوردن غذا اجتناب می کند دچار کاهش قند خون می شود</a:t>
            </a:r>
            <a:r>
              <a:rPr lang="en-US" sz="2500" dirty="0">
                <a:cs typeface="B Nazanin" pitchFamily="2" charset="-78"/>
              </a:rPr>
              <a:t>.</a:t>
            </a:r>
          </a:p>
          <a:p>
            <a:pPr algn="just"/>
            <a:r>
              <a:rPr lang="fa-IR" sz="2500" dirty="0">
                <a:cs typeface="B Nazanin" pitchFamily="2" charset="-78"/>
              </a:rPr>
              <a:t>همچنین در افرادی که مقدار انسولین خود را هنگام فعالیت بدنی و یا پس از ورزش های </a:t>
            </a:r>
            <a:r>
              <a:rPr lang="fa-IR" sz="2500" dirty="0" smtClean="0">
                <a:cs typeface="B Nazanin" pitchFamily="2" charset="-78"/>
              </a:rPr>
              <a:t>شدید کاهش </a:t>
            </a:r>
            <a:r>
              <a:rPr lang="fa-IR" sz="2500" dirty="0">
                <a:cs typeface="B Nazanin" pitchFamily="2" charset="-78"/>
              </a:rPr>
              <a:t>نداده اند این پدیده مشاهده می شود</a:t>
            </a:r>
            <a:r>
              <a:rPr lang="en-US" sz="2500" dirty="0" smtClean="0">
                <a:cs typeface="B Nazanin" pitchFamily="2" charset="-78"/>
              </a:rPr>
              <a:t>.</a:t>
            </a:r>
            <a:endParaRPr lang="fa-IR" sz="25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357306"/>
            <a:ext cx="7498080" cy="1143000"/>
          </a:xfrm>
        </p:spPr>
        <p:txBody>
          <a:bodyPr>
            <a:normAutofit/>
          </a:bodyPr>
          <a:lstStyle/>
          <a:p>
            <a:pPr algn="ctr"/>
            <a:r>
              <a:rPr lang="fa-IR" sz="2800" b="1" dirty="0" smtClean="0">
                <a:cs typeface="B Jadid" pitchFamily="2" charset="-78"/>
              </a:rPr>
              <a:t>آنچه بيمار ديابتي بايد بداند</a:t>
            </a:r>
            <a:endParaRPr lang="fa-IR" sz="2800" b="1" dirty="0">
              <a:cs typeface="B Jadid" pitchFamily="2" charset="-78"/>
            </a:endParaRPr>
          </a:p>
        </p:txBody>
      </p:sp>
      <p:sp>
        <p:nvSpPr>
          <p:cNvPr id="3" name="Content Placeholder 2"/>
          <p:cNvSpPr>
            <a:spLocks noGrp="1"/>
          </p:cNvSpPr>
          <p:nvPr>
            <p:ph idx="1"/>
          </p:nvPr>
        </p:nvSpPr>
        <p:spPr>
          <a:xfrm>
            <a:off x="214282" y="2143116"/>
            <a:ext cx="8569650" cy="5143536"/>
          </a:xfrm>
        </p:spPr>
        <p:txBody>
          <a:bodyPr>
            <a:noAutofit/>
          </a:bodyPr>
          <a:lstStyle/>
          <a:p>
            <a:pPr algn="just">
              <a:buNone/>
            </a:pPr>
            <a:r>
              <a:rPr lang="fa-IR" sz="2600" b="1" dirty="0">
                <a:cs typeface="B Nazanin" pitchFamily="2" charset="-78"/>
              </a:rPr>
              <a:t>درمان کاهش قند خون</a:t>
            </a:r>
            <a:r>
              <a:rPr lang="en-US" sz="2600" b="1" dirty="0">
                <a:cs typeface="B Nazanin" pitchFamily="2" charset="-78"/>
              </a:rPr>
              <a:t>:</a:t>
            </a:r>
            <a:endParaRPr lang="en-US" sz="2600" dirty="0">
              <a:cs typeface="B Nazanin" pitchFamily="2" charset="-78"/>
            </a:endParaRPr>
          </a:p>
          <a:p>
            <a:pPr marL="92075" indent="-9525" algn="just">
              <a:buNone/>
            </a:pPr>
            <a:r>
              <a:rPr lang="fa-IR" sz="2600" dirty="0">
                <a:cs typeface="B Nazanin" pitchFamily="2" charset="-78"/>
              </a:rPr>
              <a:t>در هنگام بروز علایم فوق شخص باید مقداری شربت قند</a:t>
            </a:r>
            <a:r>
              <a:rPr lang="en-US" sz="2600" dirty="0">
                <a:cs typeface="B Nazanin" pitchFamily="2" charset="-78"/>
              </a:rPr>
              <a:t> )</a:t>
            </a:r>
            <a:r>
              <a:rPr lang="fa-IR" sz="2600" dirty="0">
                <a:cs typeface="B Nazanin" pitchFamily="2" charset="-78"/>
              </a:rPr>
              <a:t>حاوی</a:t>
            </a:r>
            <a:r>
              <a:rPr lang="en-US" sz="2600" dirty="0">
                <a:cs typeface="B Nazanin" pitchFamily="2" charset="-78"/>
              </a:rPr>
              <a:t> 3 </a:t>
            </a:r>
            <a:r>
              <a:rPr lang="fa-IR" sz="2600" dirty="0">
                <a:cs typeface="B Nazanin" pitchFamily="2" charset="-78"/>
              </a:rPr>
              <a:t>تا</a:t>
            </a:r>
            <a:r>
              <a:rPr lang="en-US" sz="2600" dirty="0">
                <a:cs typeface="B Nazanin" pitchFamily="2" charset="-78"/>
              </a:rPr>
              <a:t> 4 </a:t>
            </a:r>
            <a:r>
              <a:rPr lang="fa-IR" sz="2600" dirty="0">
                <a:cs typeface="B Nazanin" pitchFamily="2" charset="-78"/>
              </a:rPr>
              <a:t>حبه قند</a:t>
            </a:r>
            <a:r>
              <a:rPr lang="en-US" sz="2600" dirty="0">
                <a:cs typeface="B Nazanin" pitchFamily="2" charset="-78"/>
              </a:rPr>
              <a:t>( </a:t>
            </a:r>
            <a:r>
              <a:rPr lang="fa-IR" sz="2600" dirty="0">
                <a:cs typeface="B Nazanin" pitchFamily="2" charset="-78"/>
              </a:rPr>
              <a:t>یا نصف لیوان </a:t>
            </a:r>
            <a:r>
              <a:rPr lang="fa-IR" sz="2600" dirty="0" smtClean="0">
                <a:cs typeface="B Nazanin" pitchFamily="2" charset="-78"/>
              </a:rPr>
              <a:t>آب میوه </a:t>
            </a:r>
            <a:r>
              <a:rPr lang="fa-IR" sz="2600" dirty="0">
                <a:cs typeface="B Nazanin" pitchFamily="2" charset="-78"/>
              </a:rPr>
              <a:t>میل نماید</a:t>
            </a:r>
            <a:r>
              <a:rPr lang="en-US" sz="2600" dirty="0">
                <a:cs typeface="B Nazanin" pitchFamily="2" charset="-78"/>
              </a:rPr>
              <a:t>. </a:t>
            </a:r>
            <a:r>
              <a:rPr lang="fa-IR" sz="2600" dirty="0">
                <a:cs typeface="B Nazanin" pitchFamily="2" charset="-78"/>
              </a:rPr>
              <a:t>پس از چند دقیقه مصرف همین مقدار از شربت می تواند در عرض</a:t>
            </a:r>
            <a:r>
              <a:rPr lang="en-US" sz="2600" dirty="0">
                <a:cs typeface="B Nazanin" pitchFamily="2" charset="-78"/>
              </a:rPr>
              <a:t> 5 </a:t>
            </a:r>
            <a:r>
              <a:rPr lang="fa-IR" sz="2600" dirty="0">
                <a:cs typeface="B Nazanin" pitchFamily="2" charset="-78"/>
              </a:rPr>
              <a:t>تا</a:t>
            </a:r>
            <a:r>
              <a:rPr lang="en-US" sz="2600" dirty="0">
                <a:cs typeface="B Nazanin" pitchFamily="2" charset="-78"/>
              </a:rPr>
              <a:t> 6 </a:t>
            </a:r>
            <a:r>
              <a:rPr lang="fa-IR" sz="2600" dirty="0">
                <a:cs typeface="B Nazanin" pitchFamily="2" charset="-78"/>
              </a:rPr>
              <a:t>دقیقه </a:t>
            </a:r>
            <a:r>
              <a:rPr lang="fa-IR" sz="2600" dirty="0" smtClean="0">
                <a:cs typeface="B Nazanin" pitchFamily="2" charset="-78"/>
              </a:rPr>
              <a:t>قندخون </a:t>
            </a:r>
            <a:r>
              <a:rPr lang="fa-IR" sz="2600" dirty="0">
                <a:cs typeface="B Nazanin" pitchFamily="2" charset="-78"/>
              </a:rPr>
              <a:t>را به اندازه ی کافی بال ببرد</a:t>
            </a:r>
            <a:r>
              <a:rPr lang="en-US" sz="2600" dirty="0">
                <a:cs typeface="B Nazanin" pitchFamily="2" charset="-78"/>
              </a:rPr>
              <a:t>. </a:t>
            </a:r>
            <a:r>
              <a:rPr lang="fa-IR" sz="2600" dirty="0">
                <a:cs typeface="B Nazanin" pitchFamily="2" charset="-78"/>
              </a:rPr>
              <a:t>اگر فاصله ی کاهش قند خون تا وعده ی غذایی بعدی بیش </a:t>
            </a:r>
            <a:r>
              <a:rPr lang="fa-IR" sz="2600" dirty="0" smtClean="0">
                <a:cs typeface="B Nazanin" pitchFamily="2" charset="-78"/>
              </a:rPr>
              <a:t>ازیک </a:t>
            </a:r>
            <a:r>
              <a:rPr lang="fa-IR" sz="2600" dirty="0">
                <a:cs typeface="B Nazanin" pitchFamily="2" charset="-78"/>
              </a:rPr>
              <a:t>ساعت باشد، بیمار می تواند پس از مصرف شربت قند از چند لقمه غذا نیز استفاده کند</a:t>
            </a:r>
            <a:r>
              <a:rPr lang="en-US" sz="2600" dirty="0" smtClean="0">
                <a:cs typeface="B Nazanin" pitchFamily="2" charset="-78"/>
              </a:rPr>
              <a:t>.</a:t>
            </a:r>
            <a:endParaRPr lang="fa-IR" sz="2600" dirty="0" smtClean="0">
              <a:cs typeface="B Nazanin" pitchFamily="2" charset="-78"/>
            </a:endParaRPr>
          </a:p>
          <a:p>
            <a:pPr marL="92075" indent="-9525" algn="just">
              <a:buNone/>
            </a:pPr>
            <a:r>
              <a:rPr lang="fa-IR" sz="2600" b="1" dirty="0" smtClean="0">
                <a:cs typeface="B Nazanin" pitchFamily="2" charset="-78"/>
              </a:rPr>
              <a:t>علایم </a:t>
            </a:r>
            <a:r>
              <a:rPr lang="fa-IR" sz="2600" b="1" dirty="0">
                <a:cs typeface="B Nazanin" pitchFamily="2" charset="-78"/>
              </a:rPr>
              <a:t>افزایش قند خون</a:t>
            </a:r>
            <a:r>
              <a:rPr lang="en-US" sz="2600" b="1" dirty="0">
                <a:cs typeface="B Nazanin" pitchFamily="2" charset="-78"/>
              </a:rPr>
              <a:t>:</a:t>
            </a:r>
            <a:endParaRPr lang="en-US" sz="2600" dirty="0">
              <a:cs typeface="B Nazanin" pitchFamily="2" charset="-78"/>
            </a:endParaRPr>
          </a:p>
          <a:p>
            <a:pPr marL="92075" indent="-9525" algn="just">
              <a:buNone/>
            </a:pPr>
            <a:r>
              <a:rPr lang="fa-IR" sz="2600" dirty="0">
                <a:cs typeface="B Nazanin" pitchFamily="2" charset="-78"/>
              </a:rPr>
              <a:t>علایم افزایش قند خون نیز شباهت زیادی به کاهش قند خون دارد</a:t>
            </a:r>
            <a:r>
              <a:rPr lang="en-US" sz="2600" dirty="0">
                <a:cs typeface="B Nazanin" pitchFamily="2" charset="-78"/>
              </a:rPr>
              <a:t>. </a:t>
            </a:r>
            <a:r>
              <a:rPr lang="fa-IR" sz="2600" dirty="0">
                <a:cs typeface="B Nazanin" pitchFamily="2" charset="-78"/>
              </a:rPr>
              <a:t>این علایم شامل خستگی، </a:t>
            </a:r>
            <a:r>
              <a:rPr lang="fa-IR" sz="2600" dirty="0" smtClean="0">
                <a:cs typeface="B Nazanin" pitchFamily="2" charset="-78"/>
              </a:rPr>
              <a:t>دردشکم</a:t>
            </a:r>
            <a:r>
              <a:rPr lang="fa-IR" sz="2600" dirty="0">
                <a:cs typeface="B Nazanin" pitchFamily="2" charset="-78"/>
              </a:rPr>
              <a:t>، حالت تهوع، استفراغ، بوی بد دهان، کاهش سطح هوشیاری و در نهایت بیهوشی</a:t>
            </a:r>
            <a:r>
              <a:rPr lang="en-US" sz="2600" dirty="0">
                <a:cs typeface="B Nazanin" pitchFamily="2" charset="-78"/>
              </a:rPr>
              <a:t> )</a:t>
            </a:r>
            <a:r>
              <a:rPr lang="fa-IR" sz="2600" dirty="0">
                <a:cs typeface="B Nazanin" pitchFamily="2" charset="-78"/>
              </a:rPr>
              <a:t>کما</a:t>
            </a:r>
            <a:r>
              <a:rPr lang="en-US" sz="2600" dirty="0">
                <a:cs typeface="B Nazanin" pitchFamily="2" charset="-78"/>
              </a:rPr>
              <a:t>( </a:t>
            </a:r>
            <a:r>
              <a:rPr lang="fa-IR" sz="2600" dirty="0" smtClean="0">
                <a:cs typeface="B Nazanin" pitchFamily="2" charset="-78"/>
              </a:rPr>
              <a:t>خواهدبود</a:t>
            </a:r>
            <a:r>
              <a:rPr lang="en-US" sz="2600" dirty="0">
                <a:cs typeface="B Nazanin" pitchFamily="2" charset="-78"/>
              </a:rPr>
              <a:t>.</a:t>
            </a:r>
          </a:p>
          <a:p>
            <a:pPr algn="just"/>
            <a:endParaRPr lang="fa-IR" sz="26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laei-ma\Desktop\هفته سلامت 93\بسته آموزشی\DSC_0026.JPG"/>
          <p:cNvPicPr>
            <a:picLocks noChangeAspect="1" noChangeArrowheads="1"/>
          </p:cNvPicPr>
          <p:nvPr/>
        </p:nvPicPr>
        <p:blipFill>
          <a:blip r:embed="rId2"/>
          <a:srcRect b="18750"/>
          <a:stretch>
            <a:fillRect/>
          </a:stretch>
        </p:blipFill>
        <p:spPr bwMode="auto">
          <a:xfrm>
            <a:off x="1000100" y="0"/>
            <a:ext cx="7500990" cy="68580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1285860"/>
            <a:ext cx="7498080" cy="1143000"/>
          </a:xfrm>
        </p:spPr>
        <p:txBody>
          <a:bodyPr>
            <a:normAutofit/>
          </a:bodyPr>
          <a:lstStyle/>
          <a:p>
            <a:pPr algn="ctr"/>
            <a:r>
              <a:rPr lang="fa-IR" sz="2400" b="1" dirty="0">
                <a:cs typeface="B Jadid" pitchFamily="2" charset="-78"/>
              </a:rPr>
              <a:t>نکاتی در خصوص خود </a:t>
            </a:r>
            <a:r>
              <a:rPr lang="fa-IR" sz="2400" b="1" dirty="0" smtClean="0">
                <a:cs typeface="B Jadid" pitchFamily="2" charset="-78"/>
              </a:rPr>
              <a:t>مراقبتی</a:t>
            </a:r>
            <a:r>
              <a:rPr lang="fa-IR" sz="2400" b="1" dirty="0">
                <a:cs typeface="B Jadid" pitchFamily="2" charset="-78"/>
              </a:rPr>
              <a:t> بیماران دیابتی </a:t>
            </a:r>
          </a:p>
        </p:txBody>
      </p:sp>
      <p:sp>
        <p:nvSpPr>
          <p:cNvPr id="3" name="Content Placeholder 2"/>
          <p:cNvSpPr>
            <a:spLocks noGrp="1"/>
          </p:cNvSpPr>
          <p:nvPr>
            <p:ph idx="1"/>
          </p:nvPr>
        </p:nvSpPr>
        <p:spPr>
          <a:xfrm>
            <a:off x="285720" y="2143116"/>
            <a:ext cx="8647968" cy="4786346"/>
          </a:xfrm>
        </p:spPr>
        <p:txBody>
          <a:bodyPr>
            <a:normAutofit fontScale="70000" lnSpcReduction="20000"/>
          </a:bodyPr>
          <a:lstStyle/>
          <a:p>
            <a:pPr>
              <a:buNone/>
            </a:pPr>
            <a:r>
              <a:rPr lang="fa-IR" b="1" dirty="0">
                <a:cs typeface="B Nazanin" pitchFamily="2" charset="-78"/>
              </a:rPr>
              <a:t>ورزش و تحرک بدنی:</a:t>
            </a:r>
            <a:endParaRPr lang="en-US" dirty="0">
              <a:cs typeface="B Nazanin" pitchFamily="2" charset="-78"/>
            </a:endParaRPr>
          </a:p>
          <a:p>
            <a:pPr marL="182563" indent="0" algn="just">
              <a:buNone/>
            </a:pPr>
            <a:r>
              <a:rPr lang="fa-IR" sz="3400" dirty="0">
                <a:cs typeface="B Nazanin" pitchFamily="2" charset="-78"/>
              </a:rPr>
              <a:t> برنامه منظم ورزشی و استراحت کافی می‌تواند به کنترل قند خون و کاهش نیاز به انسولین کمک کند</a:t>
            </a:r>
            <a:endParaRPr lang="en-US" sz="3400" dirty="0">
              <a:cs typeface="B Nazanin" pitchFamily="2" charset="-78"/>
            </a:endParaRPr>
          </a:p>
          <a:p>
            <a:pPr marL="182563" indent="0" algn="just">
              <a:buNone/>
            </a:pPr>
            <a:r>
              <a:rPr lang="fa-IR" sz="3400" dirty="0">
                <a:cs typeface="B Nazanin" pitchFamily="2" charset="-78"/>
              </a:rPr>
              <a:t>به بیماران توصیه می‌شود که از پزشک خود بپرسند که تا چه حد می‌توانند تمرینات بدنی سنگین و فشرده انجام دهند. لازم است بیمار با گرفتن نبض خود (حین و پس از ورزش) میزان ضربان قلب خود را کنترل کند.توصیه می‌شود بیمار تا حدی ورزش کند که شدت آن اعمال را مشاهده نماید، یعنی تا حدی که کم کم به نفس نفس و تعریق بیافتد اما نه آنقدر که نتواند صحبت کند.</a:t>
            </a:r>
            <a:endParaRPr lang="en-US" sz="3400" dirty="0">
              <a:cs typeface="B Nazanin" pitchFamily="2" charset="-78"/>
            </a:endParaRPr>
          </a:p>
          <a:p>
            <a:pPr marL="182563" indent="0" algn="just">
              <a:buNone/>
            </a:pPr>
            <a:r>
              <a:rPr lang="fa-IR" sz="3400" dirty="0">
                <a:cs typeface="B Nazanin" pitchFamily="2" charset="-78"/>
              </a:rPr>
              <a:t>همچنین توصیه می‌شود که هنگام ورزش مواد کربوهیدرات ساده و داروی خود را بهمراه داشته باشند، زیرا احتمال دارد که دچار کاهش قند خون بشوند. به بیماران توصیه می‌شود که هنگام تزریق یا تأثیر انسولین بر بدن و یا قبل از مصرف غذا ورزش نکنند.</a:t>
            </a:r>
            <a:endParaRPr lang="en-US" sz="3400" dirty="0">
              <a:cs typeface="B Nazanin" pitchFamily="2" charset="-78"/>
            </a:endParaRPr>
          </a:p>
          <a:p>
            <a:pPr marL="182563" indent="0" algn="just">
              <a:buNone/>
            </a:pPr>
            <a:r>
              <a:rPr lang="fa-IR" sz="3400" dirty="0">
                <a:cs typeface="B Nazanin" pitchFamily="2" charset="-78"/>
              </a:rPr>
              <a:t>هیچگاه بیماران دیابتی به تنهایی ورزش نکنند و افرادی که دچار عوارض چشمی شدید (رتینوپاتی شدید) هستند باید از انجام ورزش‌های شدید و سنگین خودداری کنند زیرا ممکن است باعث خونریزی شبکیه بشوند.</a:t>
            </a:r>
            <a:endParaRPr lang="en-US" sz="3400" dirty="0">
              <a:cs typeface="B Nazanin" pitchFamily="2" charset="-78"/>
            </a:endParaRPr>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500174"/>
            <a:ext cx="7498080" cy="1143000"/>
          </a:xfrm>
        </p:spPr>
        <p:txBody>
          <a:bodyPr>
            <a:normAutofit/>
          </a:bodyPr>
          <a:lstStyle/>
          <a:p>
            <a:pPr algn="ctr"/>
            <a:r>
              <a:rPr lang="fa-IR" sz="2800" b="1" dirty="0" smtClean="0">
                <a:cs typeface="B Jadid" pitchFamily="2" charset="-78"/>
              </a:rPr>
              <a:t>نکاتی در خصوص خود مراقبتی بیماران دیابتی </a:t>
            </a:r>
          </a:p>
        </p:txBody>
      </p:sp>
      <p:sp>
        <p:nvSpPr>
          <p:cNvPr id="3" name="Content Placeholder 2"/>
          <p:cNvSpPr>
            <a:spLocks noGrp="1"/>
          </p:cNvSpPr>
          <p:nvPr>
            <p:ph idx="1"/>
          </p:nvPr>
        </p:nvSpPr>
        <p:spPr>
          <a:xfrm>
            <a:off x="214282" y="2285992"/>
            <a:ext cx="8576530" cy="4800600"/>
          </a:xfrm>
        </p:spPr>
        <p:txBody>
          <a:bodyPr>
            <a:normAutofit/>
          </a:bodyPr>
          <a:lstStyle/>
          <a:p>
            <a:pPr>
              <a:buNone/>
            </a:pPr>
            <a:r>
              <a:rPr lang="fa-IR" b="1" dirty="0">
                <a:cs typeface="B Nazanin" pitchFamily="2" charset="-78"/>
              </a:rPr>
              <a:t>رژیم غذایی:</a:t>
            </a:r>
            <a:endParaRPr lang="en-US" dirty="0">
              <a:cs typeface="B Nazanin" pitchFamily="2" charset="-78"/>
            </a:endParaRPr>
          </a:p>
          <a:p>
            <a:pPr marL="182563" indent="0" algn="just">
              <a:buNone/>
            </a:pPr>
            <a:r>
              <a:rPr lang="fa-IR" sz="2800" dirty="0">
                <a:cs typeface="B Nazanin" pitchFamily="2" charset="-78"/>
              </a:rPr>
              <a:t>هدف از رژیم غذایی در افراد دیابتی پیشگیری از عوارض کوتاه مدت و بلند مدت دیابت است، از آنجا که دیابت بر متابولیسم بدن تأثیرگذار است رژیم غذایی می‌تواند در بهبود وضعیت بیمار نقش مهمی ایفا کند.</a:t>
            </a:r>
            <a:endParaRPr lang="en-US" sz="2800" dirty="0">
              <a:cs typeface="B Nazanin" pitchFamily="2" charset="-78"/>
            </a:endParaRPr>
          </a:p>
          <a:p>
            <a:pPr marL="182563" indent="0" algn="just">
              <a:buNone/>
            </a:pPr>
            <a:r>
              <a:rPr lang="fa-IR" sz="2800" dirty="0">
                <a:cs typeface="B Nazanin" pitchFamily="2" charset="-78"/>
              </a:rPr>
              <a:t>بین 90-60 درصد افراد مبتلا به دیابت نوع 2 چاق هستند به این افراد توصیه می‌شود که از وزن خود بکاهند زیرا بیماران چاق برای کنترل سطح قند خون خود باید انسولین بیشتری تولید کنند</a:t>
            </a:r>
            <a:r>
              <a:rPr lang="fa-IR" sz="2800" dirty="0" smtClean="0">
                <a:cs typeface="B Nazanin" pitchFamily="2" charset="-78"/>
              </a:rPr>
              <a:t>.</a:t>
            </a:r>
          </a:p>
          <a:p>
            <a:endParaRPr lang="en-US" dirty="0">
              <a:cs typeface="B Nazanin" pitchFamily="2" charset="-78"/>
            </a:endParaRPr>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pic>
        <p:nvPicPr>
          <p:cNvPr id="8" name="Picture 7" descr="ثبیب.jpg"/>
          <p:cNvPicPr>
            <a:picLocks noChangeAspect="1"/>
          </p:cNvPicPr>
          <p:nvPr/>
        </p:nvPicPr>
        <p:blipFill>
          <a:blip r:embed="rId3">
            <a:clrChange>
              <a:clrFrom>
                <a:srgbClr val="FFFFFF"/>
              </a:clrFrom>
              <a:clrTo>
                <a:srgbClr val="FFFFFF">
                  <a:alpha val="0"/>
                </a:srgbClr>
              </a:clrTo>
            </a:clrChange>
          </a:blip>
          <a:stretch>
            <a:fillRect/>
          </a:stretch>
        </p:blipFill>
        <p:spPr>
          <a:xfrm>
            <a:off x="-32" y="4661305"/>
            <a:ext cx="2928958" cy="2196719"/>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357306"/>
            <a:ext cx="7498080" cy="1143000"/>
          </a:xfrm>
        </p:spPr>
        <p:txBody>
          <a:bodyPr>
            <a:normAutofit/>
          </a:bodyPr>
          <a:lstStyle/>
          <a:p>
            <a:pPr algn="ctr"/>
            <a:r>
              <a:rPr lang="fa-IR" sz="2800" b="1" dirty="0" smtClean="0">
                <a:cs typeface="B Jadid" pitchFamily="2" charset="-78"/>
              </a:rPr>
              <a:t>نکاتی در خصوص خود مراقبتی بیماران دیابتی </a:t>
            </a:r>
            <a:endParaRPr lang="fa-IR" sz="2800" b="1" dirty="0">
              <a:cs typeface="B Jadid" pitchFamily="2" charset="-78"/>
            </a:endParaRPr>
          </a:p>
        </p:txBody>
      </p:sp>
      <p:sp>
        <p:nvSpPr>
          <p:cNvPr id="3" name="Content Placeholder 2"/>
          <p:cNvSpPr>
            <a:spLocks noGrp="1"/>
          </p:cNvSpPr>
          <p:nvPr>
            <p:ph idx="1"/>
          </p:nvPr>
        </p:nvSpPr>
        <p:spPr>
          <a:xfrm>
            <a:off x="214282" y="2143116"/>
            <a:ext cx="8719406" cy="4786346"/>
          </a:xfrm>
        </p:spPr>
        <p:txBody>
          <a:bodyPr>
            <a:normAutofit fontScale="70000" lnSpcReduction="20000"/>
          </a:bodyPr>
          <a:lstStyle/>
          <a:p>
            <a:pPr>
              <a:buNone/>
            </a:pPr>
            <a:r>
              <a:rPr lang="fa-IR" b="1" dirty="0">
                <a:cs typeface="B Nazanin" pitchFamily="2" charset="-78"/>
              </a:rPr>
              <a:t>آموزش مصرف دارو :</a:t>
            </a:r>
            <a:endParaRPr lang="en-US" dirty="0">
              <a:cs typeface="B Nazanin" pitchFamily="2" charset="-78"/>
            </a:endParaRPr>
          </a:p>
          <a:p>
            <a:pPr algn="just"/>
            <a:r>
              <a:rPr lang="fa-IR" dirty="0">
                <a:cs typeface="B Nazanin" pitchFamily="2" charset="-78"/>
              </a:rPr>
              <a:t>درمان بیماران دیابتی به دو شیوه استفاده از داروی خوراکی و تزریق انسولین انجام می‌شود.</a:t>
            </a:r>
            <a:endParaRPr lang="en-US" dirty="0">
              <a:cs typeface="B Nazanin" pitchFamily="2" charset="-78"/>
            </a:endParaRPr>
          </a:p>
          <a:p>
            <a:pPr algn="just"/>
            <a:r>
              <a:rPr lang="fa-IR" dirty="0">
                <a:cs typeface="B Nazanin" pitchFamily="2" charset="-78"/>
              </a:rPr>
              <a:t>لازم است که بیماران انواع انسولین را بشناسند:</a:t>
            </a:r>
            <a:endParaRPr lang="en-US" dirty="0">
              <a:cs typeface="B Nazanin" pitchFamily="2" charset="-78"/>
            </a:endParaRPr>
          </a:p>
          <a:p>
            <a:pPr algn="just"/>
            <a:r>
              <a:rPr lang="fa-IR" dirty="0">
                <a:cs typeface="B Nazanin" pitchFamily="2" charset="-78"/>
              </a:rPr>
              <a:t>انسولین شفاف کریستال(سریع- کوتاه اثر)</a:t>
            </a:r>
            <a:endParaRPr lang="en-US" dirty="0">
              <a:cs typeface="B Nazanin" pitchFamily="2" charset="-78"/>
            </a:endParaRPr>
          </a:p>
          <a:p>
            <a:pPr algn="just"/>
            <a:r>
              <a:rPr lang="fa-IR" dirty="0">
                <a:cs typeface="B Nazanin" pitchFamily="2" charset="-78"/>
              </a:rPr>
              <a:t>انسولین کدر شیری رنگ</a:t>
            </a:r>
            <a:r>
              <a:rPr lang="en-US" dirty="0">
                <a:cs typeface="B Nazanin" pitchFamily="2" charset="-78"/>
              </a:rPr>
              <a:t>NPH</a:t>
            </a:r>
            <a:r>
              <a:rPr lang="fa-IR" dirty="0">
                <a:cs typeface="B Nazanin" pitchFamily="2" charset="-78"/>
              </a:rPr>
              <a:t> (متوسط یا طولانی اثر)</a:t>
            </a:r>
            <a:endParaRPr lang="en-US" dirty="0">
              <a:cs typeface="B Nazanin" pitchFamily="2" charset="-78"/>
            </a:endParaRPr>
          </a:p>
          <a:p>
            <a:pPr algn="just"/>
            <a:r>
              <a:rPr lang="fa-IR" dirty="0">
                <a:cs typeface="B Nazanin" pitchFamily="2" charset="-78"/>
              </a:rPr>
              <a:t>همچنین توصیه می‌شود که بدون مشورت با پزشک نوع و مقدار مصرف انسولین را تغییر ندهند و هنگام ترکیب، ابتدا انسولین کریستال و سپس </a:t>
            </a:r>
            <a:r>
              <a:rPr lang="en-US" dirty="0">
                <a:cs typeface="B Nazanin" pitchFamily="2" charset="-78"/>
              </a:rPr>
              <a:t>NPH</a:t>
            </a:r>
            <a:r>
              <a:rPr lang="fa-IR" dirty="0">
                <a:cs typeface="B Nazanin" pitchFamily="2" charset="-78"/>
              </a:rPr>
              <a:t> را درون سرنگ بکشند. انسولین کریستال حتماً باید قبل از غذا تزریق شود ولی </a:t>
            </a:r>
            <a:r>
              <a:rPr lang="en-US" dirty="0">
                <a:cs typeface="B Nazanin" pitchFamily="2" charset="-78"/>
              </a:rPr>
              <a:t>NPH</a:t>
            </a:r>
            <a:r>
              <a:rPr lang="fa-IR" dirty="0">
                <a:cs typeface="B Nazanin" pitchFamily="2" charset="-78"/>
              </a:rPr>
              <a:t> را می‌توان موقع خواب نیز تزریق کرد.</a:t>
            </a:r>
            <a:endParaRPr lang="en-US" dirty="0">
              <a:cs typeface="B Nazanin" pitchFamily="2" charset="-78"/>
            </a:endParaRPr>
          </a:p>
          <a:p>
            <a:pPr algn="just"/>
            <a:r>
              <a:rPr lang="fa-IR" dirty="0">
                <a:cs typeface="B Nazanin" pitchFamily="2" charset="-78"/>
              </a:rPr>
              <a:t>بهترین مکان‌ها برای تزریق :شکم-بالای بازو- جلو و اطراف ران‌ها و نشیمنگاه است. بیماران دیابتی بايد هر بار محل‌های تزریق را تعویض نمایند و شستشو و پاک کردن سوزن تزریق با هر ماده ای و استفاده مجدد ممنوع است.</a:t>
            </a:r>
            <a:endParaRPr lang="en-US" dirty="0">
              <a:cs typeface="B Nazanin" pitchFamily="2" charset="-78"/>
            </a:endParaRPr>
          </a:p>
          <a:p>
            <a:pPr algn="just"/>
            <a:r>
              <a:rPr lang="fa-IR" dirty="0">
                <a:cs typeface="B Nazanin" pitchFamily="2" charset="-78"/>
              </a:rPr>
              <a:t>بیماری که داروی خوراکی کنترل دیابت مصرف می‌کند ، باید بداند که این دارو با افزایش ترشح انسولین در بدن و کاهش مقاومت سلولی ، قند خون را تنظیم می‌کند و به بهتر شدن رژیم درمانی کمک می‌کند اما هرگز جایگزین آن نمی‌شود. </a:t>
            </a:r>
            <a:r>
              <a:rPr lang="fa-IR" dirty="0" smtClean="0">
                <a:cs typeface="B Nazanin" pitchFamily="2" charset="-78"/>
              </a:rPr>
              <a:t>لازم </a:t>
            </a:r>
            <a:r>
              <a:rPr lang="fa-IR" dirty="0">
                <a:cs typeface="B Nazanin" pitchFamily="2" charset="-78"/>
              </a:rPr>
              <a:t>است بیماران هرگز بدون مشورت با پزشک نوع و مقدار دارو را  تغییر ندهند.</a:t>
            </a:r>
            <a:endParaRPr lang="en-US" dirty="0">
              <a:cs typeface="B Nazanin" pitchFamily="2" charset="-78"/>
            </a:endParaRPr>
          </a:p>
          <a:p>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m.jpg"/>
          <p:cNvPicPr>
            <a:picLocks noChangeAspect="1"/>
          </p:cNvPicPr>
          <p:nvPr/>
        </p:nvPicPr>
        <p:blipFill>
          <a:blip r:embed="rId2">
            <a:clrChange>
              <a:clrFrom>
                <a:srgbClr val="FEFEFE"/>
              </a:clrFrom>
              <a:clrTo>
                <a:srgbClr val="FEFEFE">
                  <a:alpha val="0"/>
                </a:srgbClr>
              </a:clrTo>
            </a:clrChange>
            <a:lum bright="10000"/>
          </a:blip>
          <a:stretch>
            <a:fillRect/>
          </a:stretch>
        </p:blipFill>
        <p:spPr>
          <a:xfrm>
            <a:off x="857224" y="3384773"/>
            <a:ext cx="3143272" cy="3473227"/>
          </a:xfrm>
          <a:prstGeom prst="rect">
            <a:avLst/>
          </a:prstGeom>
        </p:spPr>
      </p:pic>
      <p:sp>
        <p:nvSpPr>
          <p:cNvPr id="2" name="Title 1"/>
          <p:cNvSpPr>
            <a:spLocks noGrp="1"/>
          </p:cNvSpPr>
          <p:nvPr>
            <p:ph type="title"/>
          </p:nvPr>
        </p:nvSpPr>
        <p:spPr>
          <a:xfrm>
            <a:off x="857224" y="1357306"/>
            <a:ext cx="7498080" cy="1143000"/>
          </a:xfrm>
        </p:spPr>
        <p:txBody>
          <a:bodyPr>
            <a:normAutofit/>
          </a:bodyPr>
          <a:lstStyle/>
          <a:p>
            <a:pPr algn="ctr"/>
            <a:r>
              <a:rPr lang="fa-IR" sz="2800" b="1" dirty="0" smtClean="0">
                <a:cs typeface="B Jadid" pitchFamily="2" charset="-78"/>
              </a:rPr>
              <a:t>چند توصیه مهم</a:t>
            </a:r>
            <a:endParaRPr lang="fa-IR" sz="2800" b="1" dirty="0">
              <a:cs typeface="B Jadid" pitchFamily="2" charset="-78"/>
            </a:endParaRPr>
          </a:p>
        </p:txBody>
      </p:sp>
      <p:sp>
        <p:nvSpPr>
          <p:cNvPr id="3" name="Content Placeholder 2"/>
          <p:cNvSpPr>
            <a:spLocks noGrp="1"/>
          </p:cNvSpPr>
          <p:nvPr>
            <p:ph idx="1"/>
          </p:nvPr>
        </p:nvSpPr>
        <p:spPr>
          <a:xfrm>
            <a:off x="285720" y="2285992"/>
            <a:ext cx="8647968" cy="4714908"/>
          </a:xfrm>
        </p:spPr>
        <p:txBody>
          <a:bodyPr>
            <a:normAutofit/>
          </a:bodyPr>
          <a:lstStyle/>
          <a:p>
            <a:pPr algn="just">
              <a:lnSpc>
                <a:spcPct val="120000"/>
              </a:lnSpc>
              <a:buNone/>
            </a:pPr>
            <a:r>
              <a:rPr lang="fa-IR" sz="2400" dirty="0" smtClean="0">
                <a:cs typeface="B Nazanin" pitchFamily="2" charset="-78"/>
              </a:rPr>
              <a:t>کنترل </a:t>
            </a:r>
            <a:r>
              <a:rPr lang="fa-IR" sz="2400" dirty="0">
                <a:cs typeface="B Nazanin" pitchFamily="2" charset="-78"/>
              </a:rPr>
              <a:t>روزانه و منظم قند خون بسیار مهم است و لازم است که بیمار و خانواده او طریقه کنترل قند خون را یاد بگیرند.</a:t>
            </a:r>
            <a:endParaRPr lang="en-US" sz="2400" dirty="0">
              <a:cs typeface="B Nazanin" pitchFamily="2" charset="-78"/>
            </a:endParaRPr>
          </a:p>
          <a:p>
            <a:pPr algn="just">
              <a:lnSpc>
                <a:spcPct val="120000"/>
              </a:lnSpc>
              <a:buNone/>
            </a:pPr>
            <a:r>
              <a:rPr lang="fa-IR" sz="2400" dirty="0">
                <a:cs typeface="B Nazanin" pitchFamily="2" charset="-78"/>
              </a:rPr>
              <a:t>جراحات پوستی می‌توانند خطر عفونت را افزایش دهند لازم است که روزانه پوست خود را چک کنید و مطمئن شوید که هیچگونه زخم و خراشی روی آن ایجاد نشده .</a:t>
            </a:r>
            <a:endParaRPr lang="en-US" sz="2400" dirty="0">
              <a:cs typeface="B Nazanin" pitchFamily="2" charset="-78"/>
            </a:endParaRPr>
          </a:p>
          <a:p>
            <a:pPr algn="just">
              <a:lnSpc>
                <a:spcPct val="120000"/>
              </a:lnSpc>
              <a:buNone/>
            </a:pPr>
            <a:r>
              <a:rPr lang="fa-IR" sz="2400" dirty="0">
                <a:cs typeface="B Nazanin" pitchFamily="2" charset="-78"/>
              </a:rPr>
              <a:t>هر روز با آب گرم و صابون حمام کنید و جهت جلوگیری از خشکی پوست پس از استحمام از لوسیون‌های چرب استفاده کنید.</a:t>
            </a:r>
            <a:endParaRPr lang="en-US" sz="2400" dirty="0">
              <a:cs typeface="B Nazanin" pitchFamily="2" charset="-78"/>
            </a:endParaRPr>
          </a:p>
          <a:p>
            <a:pPr algn="just">
              <a:lnSpc>
                <a:spcPct val="120000"/>
              </a:lnSpc>
              <a:buNone/>
            </a:pPr>
            <a:r>
              <a:rPr lang="fa-IR" sz="2400" dirty="0">
                <a:cs typeface="B Nazanin" pitchFamily="2" charset="-78"/>
              </a:rPr>
              <a:t>از انگشتان پا و قسمت‌هایی از بدن که با زمین در </a:t>
            </a:r>
            <a:r>
              <a:rPr lang="fa-IR" sz="2400" dirty="0" smtClean="0">
                <a:cs typeface="B Nazanin" pitchFamily="2" charset="-78"/>
              </a:rPr>
              <a:t>تماس اند </a:t>
            </a:r>
            <a:r>
              <a:rPr lang="fa-IR" sz="2400" dirty="0">
                <a:cs typeface="B Nazanin" pitchFamily="2" charset="-78"/>
              </a:rPr>
              <a:t>مراقبت کنید و از راه رفتن با پای برهنه اجتناب كنيد، همچنین روزانه پاها را از لحاظ عدم وجود هرگونه زخم بررسی كنيد. </a:t>
            </a:r>
          </a:p>
        </p:txBody>
      </p:sp>
      <p:sp>
        <p:nvSpPr>
          <p:cNvPr id="5" name="Rectangle 4"/>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6" name="Picture 2"/>
          <p:cNvPicPr>
            <a:picLocks noChangeAspect="1" noChangeArrowheads="1"/>
          </p:cNvPicPr>
          <p:nvPr/>
        </p:nvPicPr>
        <p:blipFill>
          <a:blip r:embed="rId3" cstate="print"/>
          <a:srcRect/>
          <a:stretch>
            <a:fillRect/>
          </a:stretch>
        </p:blipFill>
        <p:spPr bwMode="auto">
          <a:xfrm>
            <a:off x="0" y="0"/>
            <a:ext cx="1357290" cy="1571612"/>
          </a:xfrm>
          <a:prstGeom prst="rect">
            <a:avLst/>
          </a:prstGeom>
          <a:noFill/>
          <a:ln w="9525">
            <a:noFill/>
            <a:miter lim="800000"/>
            <a:headEnd/>
            <a:tailEnd/>
          </a:ln>
          <a:effectLst/>
        </p:spPr>
      </p:pic>
      <p:sp>
        <p:nvSpPr>
          <p:cNvPr id="7"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8" name="Footer Placeholder 7"/>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1285868"/>
            <a:ext cx="7498080" cy="1143000"/>
          </a:xfrm>
        </p:spPr>
        <p:txBody>
          <a:bodyPr>
            <a:normAutofit/>
          </a:bodyPr>
          <a:lstStyle/>
          <a:p>
            <a:pPr algn="ctr"/>
            <a:r>
              <a:rPr lang="fa-IR" sz="2800" b="1" dirty="0" smtClean="0">
                <a:cs typeface="B Jadid" pitchFamily="2" charset="-78"/>
              </a:rPr>
              <a:t>خود مراقبتی در بیماران قلبی</a:t>
            </a:r>
            <a:endParaRPr lang="fa-IR" sz="2800" b="1" dirty="0">
              <a:cs typeface="B Jadid" pitchFamily="2" charset="-78"/>
            </a:endParaRPr>
          </a:p>
        </p:txBody>
      </p:sp>
      <p:sp>
        <p:nvSpPr>
          <p:cNvPr id="3" name="Content Placeholder 2"/>
          <p:cNvSpPr>
            <a:spLocks noGrp="1"/>
          </p:cNvSpPr>
          <p:nvPr>
            <p:ph idx="1"/>
          </p:nvPr>
        </p:nvSpPr>
        <p:spPr>
          <a:xfrm>
            <a:off x="214282" y="2271738"/>
            <a:ext cx="8719406" cy="4800600"/>
          </a:xfrm>
        </p:spPr>
        <p:txBody>
          <a:bodyPr>
            <a:normAutofit/>
          </a:bodyPr>
          <a:lstStyle/>
          <a:p>
            <a:pPr marL="92075" indent="0" algn="just">
              <a:buNone/>
            </a:pPr>
            <a:r>
              <a:rPr lang="fa-IR" sz="2800" dirty="0" smtClean="0">
                <a:cs typeface="B Nazanin" pitchFamily="2" charset="-78"/>
              </a:rPr>
              <a:t>مطالعات نشان داد هاند که حداقل 50 % بیماران مبتلا به نارسایی قلبی از توصیه هاي درمانی خود تبعیت نمی کنند . و همین امر منجر به بستري شدن مجدد آنها می شود. درنقطه مقابل، خود مراقبتی موثر، عاملی مهم در ارتقاء پیامدهاي مثبت سلامتی و پیشگیري از بستري شدن هاي مکرر می باشد.</a:t>
            </a:r>
          </a:p>
          <a:p>
            <a:pPr>
              <a:buNone/>
            </a:pPr>
            <a:r>
              <a:rPr lang="fa-IR" sz="2800" dirty="0" smtClean="0">
                <a:cs typeface="B Nazanin" pitchFamily="2" charset="-78"/>
              </a:rPr>
              <a:t>خود مراقبتی در نارسایی قلبی بر مواردي چون:</a:t>
            </a:r>
          </a:p>
          <a:p>
            <a:pPr>
              <a:buFont typeface="Wingdings" pitchFamily="2" charset="2"/>
              <a:buChar char="ü"/>
            </a:pPr>
            <a:r>
              <a:rPr lang="fa-IR" sz="2800" dirty="0" smtClean="0">
                <a:cs typeface="B Nazanin" pitchFamily="2" charset="-78"/>
              </a:rPr>
              <a:t>مدیریت رژیم غذایی و دارویی، محدودیت دریافت سدیم ومایعات</a:t>
            </a:r>
          </a:p>
          <a:p>
            <a:pPr>
              <a:buFont typeface="Wingdings" pitchFamily="2" charset="2"/>
              <a:buChar char="ü"/>
            </a:pPr>
            <a:r>
              <a:rPr lang="fa-IR" sz="2800" dirty="0" smtClean="0">
                <a:cs typeface="B Nazanin" pitchFamily="2" charset="-78"/>
              </a:rPr>
              <a:t>توزین روزانه، ورزش منظم</a:t>
            </a:r>
          </a:p>
          <a:p>
            <a:pPr>
              <a:buFont typeface="Wingdings" pitchFamily="2" charset="2"/>
              <a:buChar char="ü"/>
            </a:pPr>
            <a:r>
              <a:rPr lang="fa-IR" sz="2800" dirty="0" smtClean="0">
                <a:cs typeface="B Nazanin" pitchFamily="2" charset="-78"/>
              </a:rPr>
              <a:t> پایش علائم ونشانه هاي تشدید بیماري </a:t>
            </a:r>
          </a:p>
          <a:p>
            <a:pPr>
              <a:buFont typeface="Wingdings" pitchFamily="2" charset="2"/>
              <a:buChar char="ü"/>
            </a:pPr>
            <a:r>
              <a:rPr lang="fa-IR" sz="2800" dirty="0" smtClean="0">
                <a:cs typeface="B Nazanin" pitchFamily="2" charset="-78"/>
              </a:rPr>
              <a:t>تصمیم گیري جهت اقدامات مناسب درمانی دلالت می کند</a:t>
            </a:r>
            <a:endParaRPr lang="fa-IR" sz="28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1285860"/>
            <a:ext cx="7498080" cy="1143000"/>
          </a:xfrm>
        </p:spPr>
        <p:txBody>
          <a:bodyPr>
            <a:normAutofit/>
          </a:bodyPr>
          <a:lstStyle/>
          <a:p>
            <a:pPr algn="ctr"/>
            <a:r>
              <a:rPr lang="fa-IR" sz="2800" b="1" dirty="0">
                <a:cs typeface="B Jadid" pitchFamily="2" charset="-78"/>
              </a:rPr>
              <a:t>خود مراقبتی در </a:t>
            </a:r>
            <a:r>
              <a:rPr lang="fa-IR" sz="2800" b="1" dirty="0" smtClean="0">
                <a:cs typeface="B Jadid" pitchFamily="2" charset="-78"/>
              </a:rPr>
              <a:t>بیماران</a:t>
            </a:r>
            <a:r>
              <a:rPr lang="fa-IR" sz="2800" b="1" dirty="0">
                <a:cs typeface="B Jadid" pitchFamily="2" charset="-78"/>
              </a:rPr>
              <a:t> </a:t>
            </a:r>
            <a:r>
              <a:rPr lang="fa-IR" sz="2800" b="1" dirty="0" smtClean="0">
                <a:cs typeface="B Jadid" pitchFamily="2" charset="-78"/>
              </a:rPr>
              <a:t>قلبی</a:t>
            </a:r>
            <a:endParaRPr lang="fa-IR" sz="2800" b="1" dirty="0">
              <a:cs typeface="B Jadid" pitchFamily="2" charset="-78"/>
            </a:endParaRPr>
          </a:p>
        </p:txBody>
      </p:sp>
      <p:sp>
        <p:nvSpPr>
          <p:cNvPr id="3" name="Content Placeholder 2"/>
          <p:cNvSpPr>
            <a:spLocks noGrp="1"/>
          </p:cNvSpPr>
          <p:nvPr>
            <p:ph idx="1"/>
          </p:nvPr>
        </p:nvSpPr>
        <p:spPr>
          <a:xfrm>
            <a:off x="214282" y="2128862"/>
            <a:ext cx="8719406" cy="4800600"/>
          </a:xfrm>
        </p:spPr>
        <p:txBody>
          <a:bodyPr>
            <a:normAutofit/>
          </a:bodyPr>
          <a:lstStyle/>
          <a:p>
            <a:pPr>
              <a:buNone/>
            </a:pPr>
            <a:r>
              <a:rPr lang="fa-IR" sz="2400" b="1" dirty="0">
                <a:cs typeface="B Nazanin" pitchFamily="2" charset="-78"/>
              </a:rPr>
              <a:t>اصلاح شیوه زندگی</a:t>
            </a:r>
            <a:endParaRPr lang="en-US" sz="2400" dirty="0">
              <a:cs typeface="B Nazanin" pitchFamily="2" charset="-78"/>
            </a:endParaRPr>
          </a:p>
          <a:p>
            <a:pPr algn="just"/>
            <a:r>
              <a:rPr lang="fa-IR" sz="2400" dirty="0">
                <a:cs typeface="B Nazanin" pitchFamily="2" charset="-78"/>
              </a:rPr>
              <a:t>با تغییر برنامه غذایی و توجه به آنچه که مصرف می کنید با کنترل یا کاهش وزن ، ورزش کردن </a:t>
            </a:r>
            <a:r>
              <a:rPr lang="fa-IR" sz="2400" dirty="0" smtClean="0">
                <a:cs typeface="B Nazanin" pitchFamily="2" charset="-78"/>
              </a:rPr>
              <a:t>یا دست </a:t>
            </a:r>
            <a:r>
              <a:rPr lang="fa-IR" sz="2400" dirty="0">
                <a:cs typeface="B Nazanin" pitchFamily="2" charset="-78"/>
              </a:rPr>
              <a:t>کم پیاده روی در اکثر روزها ، ترک دخانیات ، کنترل قند خون ، چربی خون و فشار </a:t>
            </a:r>
            <a:r>
              <a:rPr lang="fa-IR" sz="2400" dirty="0" smtClean="0">
                <a:cs typeface="B Nazanin" pitchFamily="2" charset="-78"/>
              </a:rPr>
              <a:t>خون</a:t>
            </a:r>
          </a:p>
          <a:p>
            <a:pPr algn="just">
              <a:buNone/>
            </a:pPr>
            <a:r>
              <a:rPr lang="fa-IR" sz="2400" b="1" dirty="0">
                <a:cs typeface="B Nazanin" pitchFamily="2" charset="-78"/>
              </a:rPr>
              <a:t>مدت استراحت ، ورزش و فعالیت</a:t>
            </a:r>
            <a:r>
              <a:rPr lang="en-US" sz="2400" b="1" dirty="0">
                <a:cs typeface="B Nazanin" pitchFamily="2" charset="-78"/>
              </a:rPr>
              <a:t> :</a:t>
            </a:r>
            <a:endParaRPr lang="en-US" sz="2400" dirty="0">
              <a:cs typeface="B Nazanin" pitchFamily="2" charset="-78"/>
            </a:endParaRPr>
          </a:p>
          <a:p>
            <a:pPr algn="just"/>
            <a:r>
              <a:rPr lang="fa-IR" sz="2400" dirty="0" smtClean="0">
                <a:cs typeface="B Nazanin" pitchFamily="2" charset="-78"/>
              </a:rPr>
              <a:t>فعالیت </a:t>
            </a:r>
            <a:r>
              <a:rPr lang="fa-IR" sz="2400" dirty="0">
                <a:cs typeface="B Nazanin" pitchFamily="2" charset="-78"/>
              </a:rPr>
              <a:t>خود را به تدریج و آرام افزایش دهید</a:t>
            </a:r>
            <a:r>
              <a:rPr lang="en-US" sz="2400" dirty="0">
                <a:cs typeface="B Nazanin" pitchFamily="2" charset="-78"/>
              </a:rPr>
              <a:t> .</a:t>
            </a:r>
          </a:p>
          <a:p>
            <a:pPr algn="just"/>
            <a:r>
              <a:rPr lang="fa-IR" sz="2400" dirty="0" smtClean="0">
                <a:cs typeface="B Nazanin" pitchFamily="2" charset="-78"/>
              </a:rPr>
              <a:t>برنامه </a:t>
            </a:r>
            <a:r>
              <a:rPr lang="fa-IR" sz="2400" dirty="0">
                <a:cs typeface="B Nazanin" pitchFamily="2" charset="-78"/>
              </a:rPr>
              <a:t>و میزان و سرعت فعالیت های روزانه در </a:t>
            </a:r>
            <a:r>
              <a:rPr lang="fa-IR" sz="2400" dirty="0" smtClean="0">
                <a:cs typeface="B Nazanin" pitchFamily="2" charset="-78"/>
              </a:rPr>
              <a:t>حدی باشد </a:t>
            </a:r>
            <a:r>
              <a:rPr lang="fa-IR" sz="2400" dirty="0">
                <a:cs typeface="B Nazanin" pitchFamily="2" charset="-78"/>
              </a:rPr>
              <a:t>که باعث ناراحتی قلبی یا تنگی نفس یا خستگی نشود</a:t>
            </a:r>
            <a:r>
              <a:rPr lang="en-US" sz="2400" dirty="0">
                <a:cs typeface="B Nazanin" pitchFamily="2" charset="-78"/>
              </a:rPr>
              <a:t> </a:t>
            </a:r>
            <a:r>
              <a:rPr lang="en-US" sz="2400" dirty="0" smtClean="0">
                <a:cs typeface="B Nazanin" pitchFamily="2" charset="-78"/>
              </a:rPr>
              <a:t>.</a:t>
            </a:r>
            <a:r>
              <a:rPr lang="fa-IR" sz="2400" dirty="0" smtClean="0">
                <a:cs typeface="B Nazanin" pitchFamily="2" charset="-78"/>
              </a:rPr>
              <a:t>از </a:t>
            </a:r>
            <a:r>
              <a:rPr lang="fa-IR" sz="2400" dirty="0">
                <a:cs typeface="B Nazanin" pitchFamily="2" charset="-78"/>
              </a:rPr>
              <a:t>فعالیت هایی که سبب درد سینه ، تنگی نفس و </a:t>
            </a:r>
            <a:r>
              <a:rPr lang="fa-IR" sz="2400" dirty="0" smtClean="0">
                <a:cs typeface="B Nazanin" pitchFamily="2" charset="-78"/>
              </a:rPr>
              <a:t>خستگی می </a:t>
            </a:r>
            <a:r>
              <a:rPr lang="fa-IR" sz="2400" dirty="0">
                <a:cs typeface="B Nazanin" pitchFamily="2" charset="-78"/>
              </a:rPr>
              <a:t>شود خودداری کنید</a:t>
            </a:r>
            <a:r>
              <a:rPr lang="en-US" sz="2400" dirty="0">
                <a:cs typeface="B Nazanin" pitchFamily="2" charset="-78"/>
              </a:rPr>
              <a:t> .</a:t>
            </a:r>
          </a:p>
          <a:p>
            <a:r>
              <a:rPr lang="fa-IR" sz="2400" dirty="0" smtClean="0">
                <a:cs typeface="B Nazanin" pitchFamily="2" charset="-78"/>
              </a:rPr>
              <a:t>بین </a:t>
            </a:r>
            <a:r>
              <a:rPr lang="fa-IR" sz="2400" dirty="0">
                <a:cs typeface="B Nazanin" pitchFamily="2" charset="-78"/>
              </a:rPr>
              <a:t>فعالیت ها به استراحت بپردازید</a:t>
            </a:r>
            <a:r>
              <a:rPr lang="en-US" sz="2400" dirty="0">
                <a:cs typeface="B Nazanin" pitchFamily="2" charset="-78"/>
              </a:rPr>
              <a:t> .</a:t>
            </a:r>
          </a:p>
          <a:p>
            <a:r>
              <a:rPr lang="fa-IR" sz="2400" dirty="0" smtClean="0">
                <a:cs typeface="B Nazanin" pitchFamily="2" charset="-78"/>
              </a:rPr>
              <a:t>از </a:t>
            </a:r>
            <a:r>
              <a:rPr lang="fa-IR" sz="2400" dirty="0">
                <a:cs typeface="B Nazanin" pitchFamily="2" charset="-78"/>
              </a:rPr>
              <a:t>انجام حرکات ورزشی یا کار بلافاصله بعد از </a:t>
            </a:r>
            <a:r>
              <a:rPr lang="fa-IR" sz="2400" dirty="0" smtClean="0">
                <a:cs typeface="B Nazanin" pitchFamily="2" charset="-78"/>
              </a:rPr>
              <a:t>غذا پرهیز </a:t>
            </a:r>
            <a:r>
              <a:rPr lang="fa-IR" sz="2400" dirty="0">
                <a:cs typeface="B Nazanin" pitchFamily="2" charset="-78"/>
              </a:rPr>
              <a:t>کنید</a:t>
            </a:r>
            <a:r>
              <a:rPr lang="en-US" sz="2400" dirty="0" smtClean="0">
                <a:cs typeface="B Nazanin" pitchFamily="2" charset="-78"/>
              </a:rPr>
              <a:t>.</a:t>
            </a:r>
            <a:endParaRPr lang="fa-IR" sz="24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1285868"/>
            <a:ext cx="7498080" cy="1143000"/>
          </a:xfrm>
        </p:spPr>
        <p:txBody>
          <a:bodyPr>
            <a:normAutofit/>
          </a:bodyPr>
          <a:lstStyle/>
          <a:p>
            <a:pPr algn="ctr"/>
            <a:r>
              <a:rPr lang="fa-IR" sz="2800" b="1" dirty="0" smtClean="0">
                <a:cs typeface="B Jadid" pitchFamily="2" charset="-78"/>
              </a:rPr>
              <a:t>خود مراقبتی در بیماران قلبی</a:t>
            </a:r>
            <a:endParaRPr lang="fa-IR" sz="2800" b="1" dirty="0">
              <a:cs typeface="B Jadid" pitchFamily="2" charset="-78"/>
            </a:endParaRPr>
          </a:p>
        </p:txBody>
      </p:sp>
      <p:sp>
        <p:nvSpPr>
          <p:cNvPr id="3" name="Content Placeholder 2"/>
          <p:cNvSpPr>
            <a:spLocks noGrp="1"/>
          </p:cNvSpPr>
          <p:nvPr>
            <p:ph idx="1"/>
          </p:nvPr>
        </p:nvSpPr>
        <p:spPr>
          <a:xfrm>
            <a:off x="214282" y="1985986"/>
            <a:ext cx="8719406" cy="4800600"/>
          </a:xfrm>
        </p:spPr>
        <p:txBody>
          <a:bodyPr>
            <a:noAutofit/>
          </a:bodyPr>
          <a:lstStyle/>
          <a:p>
            <a:pPr>
              <a:buNone/>
            </a:pPr>
            <a:r>
              <a:rPr lang="fa-IR" sz="2400" b="1" dirty="0">
                <a:cs typeface="B Nazanin" pitchFamily="2" charset="-78"/>
              </a:rPr>
              <a:t>ناراحتی های روحی</a:t>
            </a:r>
            <a:r>
              <a:rPr lang="en-US" sz="2400" b="1" dirty="0">
                <a:cs typeface="B Nazanin" pitchFamily="2" charset="-78"/>
              </a:rPr>
              <a:t> :</a:t>
            </a:r>
            <a:endParaRPr lang="en-US" sz="2400" dirty="0">
              <a:cs typeface="B Nazanin" pitchFamily="2" charset="-78"/>
            </a:endParaRPr>
          </a:p>
          <a:p>
            <a:r>
              <a:rPr lang="fa-IR" sz="2400" dirty="0">
                <a:cs typeface="B Nazanin" pitchFamily="2" charset="-78"/>
              </a:rPr>
              <a:t>از فشار عصبی و استرس دوری کنید</a:t>
            </a:r>
            <a:r>
              <a:rPr lang="en-US" sz="2400" dirty="0">
                <a:cs typeface="B Nazanin" pitchFamily="2" charset="-78"/>
              </a:rPr>
              <a:t> .</a:t>
            </a:r>
          </a:p>
          <a:p>
            <a:pPr>
              <a:buNone/>
            </a:pPr>
            <a:r>
              <a:rPr lang="fa-IR" sz="2400" b="1" dirty="0">
                <a:cs typeface="B Nazanin" pitchFamily="2" charset="-78"/>
              </a:rPr>
              <a:t>رانندگی</a:t>
            </a:r>
            <a:r>
              <a:rPr lang="en-US" sz="2400" b="1" dirty="0">
                <a:cs typeface="B Nazanin" pitchFamily="2" charset="-78"/>
              </a:rPr>
              <a:t> :</a:t>
            </a:r>
            <a:endParaRPr lang="en-US" sz="2400" dirty="0">
              <a:cs typeface="B Nazanin" pitchFamily="2" charset="-78"/>
            </a:endParaRPr>
          </a:p>
          <a:p>
            <a:r>
              <a:rPr lang="fa-IR" sz="2400" dirty="0">
                <a:cs typeface="B Nazanin" pitchFamily="2" charset="-78"/>
              </a:rPr>
              <a:t>از هفته چهارم پس از حادثه قلبی حاد می توانید رانندگی کنید</a:t>
            </a:r>
            <a:r>
              <a:rPr lang="en-US" sz="2400" dirty="0">
                <a:cs typeface="B Nazanin" pitchFamily="2" charset="-78"/>
              </a:rPr>
              <a:t> .</a:t>
            </a:r>
          </a:p>
          <a:p>
            <a:r>
              <a:rPr lang="fa-IR" sz="2400" dirty="0">
                <a:cs typeface="B Nazanin" pitchFamily="2" charset="-78"/>
              </a:rPr>
              <a:t>از رانندگی مداوم بپرهیزید</a:t>
            </a:r>
            <a:r>
              <a:rPr lang="en-US" sz="2400" dirty="0">
                <a:cs typeface="B Nazanin" pitchFamily="2" charset="-78"/>
              </a:rPr>
              <a:t> .</a:t>
            </a:r>
          </a:p>
          <a:p>
            <a:r>
              <a:rPr lang="fa-IR" sz="2400" dirty="0">
                <a:cs typeface="B Nazanin" pitchFamily="2" charset="-78"/>
              </a:rPr>
              <a:t>در طول رانندگی هر یک ساعت استراحت کرده و قدم بزنید</a:t>
            </a:r>
            <a:r>
              <a:rPr lang="en-US" sz="2400" dirty="0">
                <a:cs typeface="B Nazanin" pitchFamily="2" charset="-78"/>
              </a:rPr>
              <a:t> .</a:t>
            </a:r>
          </a:p>
          <a:p>
            <a:pPr>
              <a:buNone/>
            </a:pPr>
            <a:r>
              <a:rPr lang="fa-IR" sz="2400" b="1" dirty="0" smtClean="0">
                <a:cs typeface="B Nazanin" pitchFamily="2" charset="-78"/>
              </a:rPr>
              <a:t>گروه </a:t>
            </a:r>
            <a:r>
              <a:rPr lang="fa-IR" sz="2400" b="1" dirty="0">
                <a:cs typeface="B Nazanin" pitchFamily="2" charset="-78"/>
              </a:rPr>
              <a:t>های غذایی </a:t>
            </a:r>
            <a:r>
              <a:rPr lang="en-US" sz="2400" dirty="0">
                <a:cs typeface="B Nazanin" pitchFamily="2" charset="-78"/>
              </a:rPr>
              <a:t>:</a:t>
            </a:r>
          </a:p>
          <a:p>
            <a:pPr algn="just"/>
            <a:r>
              <a:rPr lang="fa-IR" sz="2400" dirty="0">
                <a:cs typeface="B Nazanin" pitchFamily="2" charset="-78"/>
              </a:rPr>
              <a:t>از خوردن غذاهای سنگین از نظر مقدار کربوهیدرات یاچربی و همچنین از مصرف غذاهای نفاخ پرهیز نماید</a:t>
            </a:r>
            <a:r>
              <a:rPr lang="en-US" sz="2400" dirty="0">
                <a:cs typeface="B Nazanin" pitchFamily="2" charset="-78"/>
              </a:rPr>
              <a:t> .</a:t>
            </a:r>
          </a:p>
          <a:p>
            <a:r>
              <a:rPr lang="fa-IR" sz="2400" dirty="0">
                <a:cs typeface="B Nazanin" pitchFamily="2" charset="-78"/>
              </a:rPr>
              <a:t>از مصرف خورش های پرچرب و آبگوشت چرب ، جگر، کله پاچه ، دنبه و پوست مرغ خودداری نمایید </a:t>
            </a:r>
            <a:r>
              <a:rPr lang="en-US" sz="2400" dirty="0">
                <a:cs typeface="B Nazanin" pitchFamily="2" charset="-78"/>
              </a:rPr>
              <a:t>.</a:t>
            </a:r>
          </a:p>
          <a:p>
            <a:endParaRPr lang="fa-IR" sz="24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428744"/>
            <a:ext cx="7498080" cy="1143000"/>
          </a:xfrm>
        </p:spPr>
        <p:txBody>
          <a:bodyPr>
            <a:normAutofit/>
          </a:bodyPr>
          <a:lstStyle/>
          <a:p>
            <a:pPr algn="ctr"/>
            <a:r>
              <a:rPr lang="fa-IR" sz="2800" b="1" dirty="0" smtClean="0">
                <a:cs typeface="B Jadid" pitchFamily="2" charset="-78"/>
              </a:rPr>
              <a:t>خود مراقبتی در بیماران قلبی</a:t>
            </a:r>
            <a:endParaRPr lang="fa-IR" sz="2800" b="1" dirty="0">
              <a:cs typeface="B Jadid" pitchFamily="2" charset="-78"/>
            </a:endParaRPr>
          </a:p>
        </p:txBody>
      </p:sp>
      <p:sp>
        <p:nvSpPr>
          <p:cNvPr id="7" name="Content Placeholder 6"/>
          <p:cNvSpPr>
            <a:spLocks noGrp="1"/>
          </p:cNvSpPr>
          <p:nvPr>
            <p:ph idx="1"/>
          </p:nvPr>
        </p:nvSpPr>
        <p:spPr>
          <a:xfrm>
            <a:off x="142844" y="2403499"/>
            <a:ext cx="8715436" cy="4525963"/>
          </a:xfrm>
        </p:spPr>
        <p:txBody>
          <a:bodyPr>
            <a:normAutofit/>
          </a:bodyPr>
          <a:lstStyle/>
          <a:p>
            <a:pPr>
              <a:buNone/>
            </a:pPr>
            <a:r>
              <a:rPr lang="fa-IR" sz="2800" dirty="0" smtClean="0">
                <a:cs typeface="B Nazanin" pitchFamily="2" charset="-78"/>
              </a:rPr>
              <a:t>نحوه مصرف قرص هاي زير زباني نيترو گليسيرين</a:t>
            </a:r>
          </a:p>
          <a:p>
            <a:r>
              <a:rPr lang="fa-IR" sz="2800" dirty="0" smtClean="0">
                <a:cs typeface="B Nazanin" pitchFamily="2" charset="-78"/>
              </a:rPr>
              <a:t>هميشه قرص را همراه خود داشته باشيد.</a:t>
            </a:r>
          </a:p>
          <a:p>
            <a:r>
              <a:rPr lang="fa-IR" sz="2800" dirty="0" smtClean="0">
                <a:cs typeface="B Nazanin" pitchFamily="2" charset="-78"/>
              </a:rPr>
              <a:t> در صورت بروز ناراحتي قلبي فعاليت خود را متوقف كرده و در صورت امكان دراز بكشيد</a:t>
            </a:r>
          </a:p>
          <a:p>
            <a:r>
              <a:rPr lang="fa-IR" sz="2800" dirty="0" smtClean="0">
                <a:cs typeface="B Nazanin" pitchFamily="2" charset="-78"/>
              </a:rPr>
              <a:t>مي توانيد هر 5 يا 10 دقيقه يك قرص زير زباني استفاده كنيد</a:t>
            </a:r>
          </a:p>
          <a:p>
            <a:r>
              <a:rPr lang="fa-IR" sz="2800" dirty="0" smtClean="0">
                <a:cs typeface="B Nazanin" pitchFamily="2" charset="-78"/>
              </a:rPr>
              <a:t>در صورتي كه ناراحتي قلبي بيشتر از 15 دقيقه طول بكشد يا علي رغم مصرف 3 قرص درد همچنان ادامه داشته باشد بايد به پزشك مراجعه كرد</a:t>
            </a:r>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8" name="Footer Placeholder 7"/>
          <p:cNvSpPr>
            <a:spLocks noGrp="1"/>
          </p:cNvSpPr>
          <p:nvPr>
            <p:ph type="ftr" sz="quarter" idx="11"/>
          </p:nvPr>
        </p:nvSpPr>
        <p:spPr/>
        <p:txBody>
          <a:bodyPr/>
          <a:lstStyle/>
          <a:p>
            <a:r>
              <a:rPr lang="fa-IR" smtClean="0"/>
              <a:t>معاونت غذا و دارو کاشان</a:t>
            </a:r>
            <a:endParaRPr lang="fa-IR"/>
          </a:p>
        </p:txBody>
      </p:sp>
      <p:pic>
        <p:nvPicPr>
          <p:cNvPr id="9" name="Picture 8" descr="n00118617-b.jpg"/>
          <p:cNvPicPr>
            <a:picLocks noChangeAspect="1"/>
          </p:cNvPicPr>
          <p:nvPr/>
        </p:nvPicPr>
        <p:blipFill>
          <a:blip r:embed="rId3"/>
          <a:srcRect b="5445"/>
          <a:stretch>
            <a:fillRect/>
          </a:stretch>
        </p:blipFill>
        <p:spPr>
          <a:xfrm>
            <a:off x="285720" y="1857364"/>
            <a:ext cx="1941910" cy="157163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357298"/>
            <a:ext cx="7498080" cy="1143000"/>
          </a:xfrm>
        </p:spPr>
        <p:txBody>
          <a:bodyPr>
            <a:normAutofit/>
          </a:bodyPr>
          <a:lstStyle/>
          <a:p>
            <a:pPr algn="ctr"/>
            <a:r>
              <a:rPr lang="fa-IR" sz="2800" b="1" dirty="0" smtClean="0">
                <a:cs typeface="B Jadid" pitchFamily="2" charset="-78"/>
              </a:rPr>
              <a:t>خود مراقبتی در بیماران قلبی</a:t>
            </a:r>
            <a:endParaRPr lang="fa-IR" sz="2800" b="1" dirty="0">
              <a:cs typeface="B Jadid" pitchFamily="2" charset="-78"/>
            </a:endParaRPr>
          </a:p>
        </p:txBody>
      </p:sp>
      <p:pic>
        <p:nvPicPr>
          <p:cNvPr id="2051" name="Picture 3"/>
          <p:cNvPicPr>
            <a:picLocks noGrp="1" noChangeAspect="1" noChangeArrowheads="1"/>
          </p:cNvPicPr>
          <p:nvPr>
            <p:ph idx="1"/>
          </p:nvPr>
        </p:nvPicPr>
        <p:blipFill>
          <a:blip r:embed="rId2" cstate="print"/>
          <a:stretch>
            <a:fillRect/>
          </a:stretch>
        </p:blipFill>
        <p:spPr bwMode="auto">
          <a:xfrm>
            <a:off x="5143504" y="4000504"/>
            <a:ext cx="1714500" cy="2000250"/>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3" cstate="print"/>
          <a:srcRect/>
          <a:stretch>
            <a:fillRect/>
          </a:stretch>
        </p:blipFill>
        <p:spPr bwMode="auto">
          <a:xfrm>
            <a:off x="1857356" y="3571876"/>
            <a:ext cx="2428892" cy="2714628"/>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571472" y="2428868"/>
            <a:ext cx="8001024" cy="954107"/>
          </a:xfrm>
          <a:prstGeom prst="rect">
            <a:avLst/>
          </a:prstGeom>
        </p:spPr>
        <p:txBody>
          <a:bodyPr wrap="square">
            <a:spAutoFit/>
          </a:bodyPr>
          <a:lstStyle/>
          <a:p>
            <a:pPr algn="just">
              <a:buFont typeface="Arial" pitchFamily="34" charset="0"/>
              <a:buChar char="•"/>
            </a:pPr>
            <a:r>
              <a:rPr lang="fa-IR" sz="2800" dirty="0" smtClean="0">
                <a:cs typeface="B Nazanin" pitchFamily="2" charset="-78"/>
              </a:rPr>
              <a:t>همچنين در صورت بروز تنگي نفس، سنكوپ، ضربان قلب تند يا كند ويا تورم در مچ پا يا بالاتر بايد به پزشك مراجعه نمود</a:t>
            </a:r>
          </a:p>
        </p:txBody>
      </p:sp>
      <p:sp>
        <p:nvSpPr>
          <p:cNvPr id="6" name="Rectangle 5"/>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8" name="Picture 2"/>
          <p:cNvPicPr>
            <a:picLocks noChangeAspect="1" noChangeArrowheads="1"/>
          </p:cNvPicPr>
          <p:nvPr/>
        </p:nvPicPr>
        <p:blipFill>
          <a:blip r:embed="rId4" cstate="print"/>
          <a:srcRect/>
          <a:stretch>
            <a:fillRect/>
          </a:stretch>
        </p:blipFill>
        <p:spPr bwMode="auto">
          <a:xfrm>
            <a:off x="0" y="0"/>
            <a:ext cx="1357290" cy="1571612"/>
          </a:xfrm>
          <a:prstGeom prst="rect">
            <a:avLst/>
          </a:prstGeom>
          <a:noFill/>
          <a:ln w="9525">
            <a:noFill/>
            <a:miter lim="800000"/>
            <a:headEnd/>
            <a:tailEnd/>
          </a:ln>
          <a:effectLst/>
        </p:spPr>
      </p:pic>
      <p:sp>
        <p:nvSpPr>
          <p:cNvPr id="9"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10" name="Footer Placeholder 9"/>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357306"/>
            <a:ext cx="7498080" cy="1143000"/>
          </a:xfrm>
        </p:spPr>
        <p:txBody>
          <a:bodyPr>
            <a:normAutofit/>
          </a:bodyPr>
          <a:lstStyle/>
          <a:p>
            <a:pPr algn="ctr"/>
            <a:r>
              <a:rPr lang="fa-IR" sz="2800" b="1" dirty="0" smtClean="0">
                <a:cs typeface="B Jadid" pitchFamily="2" charset="-78"/>
              </a:rPr>
              <a:t>خود مراقبتی در بیماران قلبی</a:t>
            </a:r>
            <a:endParaRPr lang="fa-IR" sz="2800" b="1" dirty="0">
              <a:cs typeface="B Jadid" pitchFamily="2" charset="-78"/>
            </a:endParaRPr>
          </a:p>
        </p:txBody>
      </p:sp>
      <p:sp>
        <p:nvSpPr>
          <p:cNvPr id="3" name="Content Placeholder 2"/>
          <p:cNvSpPr>
            <a:spLocks noGrp="1"/>
          </p:cNvSpPr>
          <p:nvPr>
            <p:ph idx="1"/>
          </p:nvPr>
        </p:nvSpPr>
        <p:spPr>
          <a:xfrm>
            <a:off x="142844" y="2271738"/>
            <a:ext cx="8929750" cy="4800600"/>
          </a:xfrm>
        </p:spPr>
        <p:txBody>
          <a:bodyPr>
            <a:normAutofit fontScale="92500" lnSpcReduction="10000"/>
          </a:bodyPr>
          <a:lstStyle/>
          <a:p>
            <a:pPr algn="just"/>
            <a:r>
              <a:rPr lang="fa-IR" sz="2800" dirty="0" smtClean="0">
                <a:cs typeface="B Nazanin" pitchFamily="2" charset="-78"/>
              </a:rPr>
              <a:t>بعد از مصرف قرص زير زباني جهت جلوگيري از سرگيجه به مدت 15 الي 20 دقيقه در وضعيت كاملا راحت يا درازكش بمانيد</a:t>
            </a:r>
          </a:p>
          <a:p>
            <a:pPr algn="just"/>
            <a:r>
              <a:rPr lang="fa-IR" sz="2800" dirty="0" smtClean="0">
                <a:cs typeface="B Nazanin" pitchFamily="2" charset="-78"/>
              </a:rPr>
              <a:t>پس از تسكين درد مي توانيد باقي مانده قرص را از دهان خارج كنيد به ويژه اگر در اثر مصرف آن دچار سردرد مي شويد</a:t>
            </a:r>
          </a:p>
          <a:p>
            <a:pPr algn="just"/>
            <a:r>
              <a:rPr lang="fa-IR" sz="2800" dirty="0" smtClean="0">
                <a:cs typeface="B Nazanin" pitchFamily="2" charset="-78"/>
              </a:rPr>
              <a:t>قرص ها پس از 3 الي 6 ماه خاصيت خود را از دست ميدهند</a:t>
            </a:r>
          </a:p>
          <a:p>
            <a:pPr algn="just"/>
            <a:r>
              <a:rPr lang="fa-IR" sz="2800" dirty="0" smtClean="0">
                <a:cs typeface="B Nazanin" pitchFamily="2" charset="-78"/>
              </a:rPr>
              <a:t>شرايط نگه داري قرص هاي زير زباني نيترو گليسيرين:</a:t>
            </a:r>
          </a:p>
          <a:p>
            <a:pPr marL="514350" indent="-514350" algn="just">
              <a:buFont typeface="Wingdings" pitchFamily="2" charset="2"/>
              <a:buChar char="ü"/>
            </a:pPr>
            <a:r>
              <a:rPr lang="fa-IR" sz="2800" dirty="0" smtClean="0">
                <a:cs typeface="B Nazanin" pitchFamily="2" charset="-78"/>
              </a:rPr>
              <a:t>در ظروف شيشه اي تيره رنگ و در جاي خشك و خنك و دور از افتاب</a:t>
            </a:r>
          </a:p>
          <a:p>
            <a:pPr marL="514350" indent="-514350" algn="just">
              <a:buFont typeface="Wingdings" pitchFamily="2" charset="2"/>
              <a:buChar char="ü"/>
            </a:pPr>
            <a:r>
              <a:rPr lang="fa-IR" sz="2800" dirty="0" smtClean="0">
                <a:cs typeface="B Nazanin" pitchFamily="2" charset="-78"/>
              </a:rPr>
              <a:t>از نگه داري قرص در نزديك بدن خودداري نمائيد زيرا گرماي بدن سبب بي خاصيت شدن قرص مي شود</a:t>
            </a:r>
          </a:p>
          <a:p>
            <a:pPr marL="514350" indent="-514350" algn="just">
              <a:buFont typeface="Wingdings" pitchFamily="2" charset="2"/>
              <a:buChar char="ü"/>
            </a:pPr>
            <a:r>
              <a:rPr lang="fa-IR" sz="2800" dirty="0" smtClean="0">
                <a:cs typeface="B Nazanin" pitchFamily="2" charset="-78"/>
              </a:rPr>
              <a:t>از نشانه هاي موثر بودن قرص احساس سوزش خفيف زير زبان هنگام مصرف آن است</a:t>
            </a:r>
            <a:endParaRPr lang="fa-IR" sz="28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rbis-42-46095021.jpg"/>
          <p:cNvPicPr>
            <a:picLocks noChangeAspect="1"/>
          </p:cNvPicPr>
          <p:nvPr/>
        </p:nvPicPr>
        <p:blipFill>
          <a:blip r:embed="rId2"/>
          <a:srcRect l="47143"/>
          <a:stretch>
            <a:fillRect/>
          </a:stretch>
        </p:blipFill>
        <p:spPr>
          <a:xfrm>
            <a:off x="3143240" y="1785926"/>
            <a:ext cx="2869748" cy="4071951"/>
          </a:xfrm>
          <a:prstGeom prst="rect">
            <a:avLst/>
          </a:prstGeom>
          <a:ln>
            <a:noFill/>
          </a:ln>
          <a:effectLst>
            <a:softEdge rad="112500"/>
          </a:effectLst>
        </p:spPr>
      </p:pic>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3"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8" name="Footer Placeholder 7"/>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428744"/>
            <a:ext cx="8229600" cy="1143000"/>
          </a:xfrm>
        </p:spPr>
        <p:txBody>
          <a:bodyPr>
            <a:normAutofit/>
          </a:bodyPr>
          <a:lstStyle/>
          <a:p>
            <a:pPr algn="ctr"/>
            <a:r>
              <a:rPr lang="fa-IR" sz="2800" b="1" dirty="0" smtClean="0">
                <a:cs typeface="B Jadid" pitchFamily="2" charset="-78"/>
              </a:rPr>
              <a:t>خود درماني با استفاده از داروهاي </a:t>
            </a:r>
            <a:r>
              <a:rPr lang="en-US" sz="2800" b="1" dirty="0" smtClean="0">
                <a:cs typeface="B Jadid" pitchFamily="2" charset="-78"/>
              </a:rPr>
              <a:t>OTC</a:t>
            </a:r>
            <a:endParaRPr lang="fa-IR" sz="2800" b="1" dirty="0">
              <a:cs typeface="B Jadid" pitchFamily="2" charset="-78"/>
            </a:endParaRPr>
          </a:p>
        </p:txBody>
      </p:sp>
      <p:sp>
        <p:nvSpPr>
          <p:cNvPr id="3" name="Content Placeholder 2"/>
          <p:cNvSpPr>
            <a:spLocks noGrp="1"/>
          </p:cNvSpPr>
          <p:nvPr>
            <p:ph idx="1"/>
          </p:nvPr>
        </p:nvSpPr>
        <p:spPr>
          <a:xfrm>
            <a:off x="285720" y="2162180"/>
            <a:ext cx="8643966" cy="5124472"/>
          </a:xfrm>
        </p:spPr>
        <p:txBody>
          <a:bodyPr>
            <a:normAutofit/>
          </a:bodyPr>
          <a:lstStyle/>
          <a:p>
            <a:pPr algn="just"/>
            <a:r>
              <a:rPr lang="en-US" sz="2400" dirty="0" smtClean="0">
                <a:cs typeface="B Nazanin" pitchFamily="2" charset="-78"/>
              </a:rPr>
              <a:t>OTC  </a:t>
            </a:r>
            <a:r>
              <a:rPr lang="fa-IR" sz="2400" dirty="0" smtClean="0">
                <a:cs typeface="B Nazanin" pitchFamily="2" charset="-78"/>
              </a:rPr>
              <a:t>به چه معنی است ؟ </a:t>
            </a:r>
            <a:endParaRPr lang="en-US" sz="2400" dirty="0" smtClean="0">
              <a:cs typeface="B Nazanin" pitchFamily="2" charset="-78"/>
            </a:endParaRPr>
          </a:p>
          <a:p>
            <a:pPr marL="92075" indent="-9525" algn="just">
              <a:buNone/>
            </a:pPr>
            <a:r>
              <a:rPr lang="en-US" sz="2400" dirty="0" smtClean="0">
                <a:cs typeface="B Nazanin" pitchFamily="2" charset="-78"/>
              </a:rPr>
              <a:t> </a:t>
            </a:r>
            <a:r>
              <a:rPr lang="fa-IR" sz="2300" dirty="0" smtClean="0">
                <a:cs typeface="B Nazanin" pitchFamily="2" charset="-78"/>
              </a:rPr>
              <a:t>کلمه</a:t>
            </a:r>
            <a:r>
              <a:rPr lang="en-US" sz="2300" dirty="0" smtClean="0">
                <a:cs typeface="B Nazanin" pitchFamily="2" charset="-78"/>
              </a:rPr>
              <a:t>  OTC  </a:t>
            </a:r>
            <a:r>
              <a:rPr lang="fa-IR" sz="2300" dirty="0" smtClean="0">
                <a:cs typeface="B Nazanin" pitchFamily="2" charset="-78"/>
              </a:rPr>
              <a:t>مخفف</a:t>
            </a:r>
            <a:r>
              <a:rPr lang="en-US" sz="2300" dirty="0" smtClean="0">
                <a:cs typeface="B Nazanin" pitchFamily="2" charset="-78"/>
              </a:rPr>
              <a:t>  over-the-counter  </a:t>
            </a:r>
            <a:r>
              <a:rPr lang="fa-IR" sz="2300" dirty="0" smtClean="0">
                <a:cs typeface="B Nazanin" pitchFamily="2" charset="-78"/>
              </a:rPr>
              <a:t>است یعنی فروش دارو بدون نسخه آن چه که واضح و مشخص است نقش مهم داروسازان در مشاوره ی دارويي همه داروها و مهم تر ازهمه، داروهای بدون نسخه می باشد و در واقع آنجاست که داروسازان بعنوان تجويز کننده ی دارو ضمن مشاوره ی کامل و ارائه ی توصيه های لازم به بيماران در خصوص نحوه ی استفاده، دوز مصرفي، دوره ی درمان، فواصل مصرف، تداخل دارو </a:t>
            </a:r>
            <a:r>
              <a:rPr lang="en-US" sz="2300" dirty="0" smtClean="0">
                <a:cs typeface="B Nazanin" pitchFamily="2" charset="-78"/>
              </a:rPr>
              <a:t>- </a:t>
            </a:r>
            <a:r>
              <a:rPr lang="fa-IR" sz="2300" dirty="0" smtClean="0">
                <a:cs typeface="B Nazanin" pitchFamily="2" charset="-78"/>
              </a:rPr>
              <a:t>دارو و دارو</a:t>
            </a:r>
            <a:r>
              <a:rPr lang="en-US" sz="2300" dirty="0" smtClean="0">
                <a:cs typeface="B Nazanin" pitchFamily="2" charset="-78"/>
              </a:rPr>
              <a:t>- </a:t>
            </a:r>
            <a:r>
              <a:rPr lang="fa-IR" sz="2300" dirty="0" smtClean="0">
                <a:cs typeface="B Nazanin" pitchFamily="2" charset="-78"/>
              </a:rPr>
              <a:t>غذا، عوارض دارويي، مسموميت دارويي، شرايط نگهداری و</a:t>
            </a:r>
            <a:r>
              <a:rPr lang="en-US" sz="2300" dirty="0" smtClean="0">
                <a:cs typeface="B Nazanin" pitchFamily="2" charset="-78"/>
              </a:rPr>
              <a:t>... </a:t>
            </a:r>
            <a:r>
              <a:rPr lang="fa-IR" sz="2300" dirty="0" smtClean="0">
                <a:cs typeface="B Nazanin" pitchFamily="2" charset="-78"/>
              </a:rPr>
              <a:t>مسووليت درمان بيماران را بعهده مي گيرند</a:t>
            </a:r>
            <a:r>
              <a:rPr lang="en-US" sz="2300" dirty="0" smtClean="0">
                <a:cs typeface="B Nazanin" pitchFamily="2" charset="-78"/>
              </a:rPr>
              <a:t>.</a:t>
            </a:r>
          </a:p>
          <a:p>
            <a:pPr marL="92075" indent="-9525" algn="just">
              <a:buNone/>
            </a:pPr>
            <a:r>
              <a:rPr lang="fa-IR" sz="2400" dirty="0" smtClean="0">
                <a:cs typeface="B Nazanin" pitchFamily="2" charset="-78"/>
              </a:rPr>
              <a:t> فعالیت کلیدی داروسازان در توصیه ها و تجویزهای دارویی به بیماران، در بیماریهای ساده و کوچک با ارائه داروهای بدون نسخه همراه با مشاوره با آنان است. این موضوع نیازمند مهارت داروساز در شناخت علائم و فراهم کردن اطلاعات موردنیاز جهت انتخاب داروهای مناسب بدون نیاز به نسخه و توانایی ارجاع بیماران خاص به متخصص مناسب است. </a:t>
            </a:r>
            <a:endParaRPr lang="en-US" sz="2400" dirty="0" smtClean="0">
              <a:cs typeface="B Nazanin" pitchFamily="2" charset="-78"/>
            </a:endParaRPr>
          </a:p>
          <a:p>
            <a:endParaRPr lang="fa-IR" sz="20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ARROO-FDOKASHAN.jpg"/>
          <p:cNvPicPr>
            <a:picLocks noChangeAspect="1"/>
          </p:cNvPicPr>
          <p:nvPr/>
        </p:nvPicPr>
        <p:blipFill>
          <a:blip r:embed="rId2">
            <a:clrChange>
              <a:clrFrom>
                <a:srgbClr val="FFFFFF"/>
              </a:clrFrom>
              <a:clrTo>
                <a:srgbClr val="FFFFFF">
                  <a:alpha val="0"/>
                </a:srgbClr>
              </a:clrTo>
            </a:clrChange>
          </a:blip>
          <a:stretch>
            <a:fillRect/>
          </a:stretch>
        </p:blipFill>
        <p:spPr>
          <a:xfrm>
            <a:off x="0" y="1928802"/>
            <a:ext cx="3504678" cy="4500594"/>
          </a:xfrm>
          <a:prstGeom prst="rect">
            <a:avLst/>
          </a:prstGeom>
        </p:spPr>
      </p:pic>
      <p:sp>
        <p:nvSpPr>
          <p:cNvPr id="2" name="Title 1"/>
          <p:cNvSpPr>
            <a:spLocks noGrp="1"/>
          </p:cNvSpPr>
          <p:nvPr>
            <p:ph type="title"/>
          </p:nvPr>
        </p:nvSpPr>
        <p:spPr>
          <a:xfrm>
            <a:off x="457200" y="1357306"/>
            <a:ext cx="8229600" cy="1143000"/>
          </a:xfrm>
        </p:spPr>
        <p:txBody>
          <a:bodyPr>
            <a:normAutofit/>
          </a:bodyPr>
          <a:lstStyle/>
          <a:p>
            <a:pPr algn="ctr"/>
            <a:r>
              <a:rPr lang="fa-IR" sz="2800" b="1" dirty="0" smtClean="0">
                <a:cs typeface="B Jadid" pitchFamily="2" charset="-78"/>
              </a:rPr>
              <a:t>شایعترین داروهای</a:t>
            </a:r>
            <a:r>
              <a:rPr lang="en-US" sz="2800" b="1" dirty="0" smtClean="0">
                <a:cs typeface="B Jadid" pitchFamily="2" charset="-78"/>
              </a:rPr>
              <a:t>   OTC  </a:t>
            </a:r>
            <a:endParaRPr lang="fa-IR" sz="2800" b="1" dirty="0" smtClean="0">
              <a:cs typeface="B Jadid" pitchFamily="2" charset="-78"/>
            </a:endParaRPr>
          </a:p>
        </p:txBody>
      </p:sp>
      <p:sp>
        <p:nvSpPr>
          <p:cNvPr id="3" name="Content Placeholder 2"/>
          <p:cNvSpPr>
            <a:spLocks noGrp="1"/>
          </p:cNvSpPr>
          <p:nvPr>
            <p:ph idx="1"/>
          </p:nvPr>
        </p:nvSpPr>
        <p:spPr>
          <a:xfrm>
            <a:off x="214282" y="2414614"/>
            <a:ext cx="8719406" cy="4800600"/>
          </a:xfrm>
        </p:spPr>
        <p:txBody>
          <a:bodyPr/>
          <a:lstStyle/>
          <a:p>
            <a:pPr algn="just"/>
            <a:r>
              <a:rPr lang="en-US" b="1" dirty="0" smtClean="0">
                <a:cs typeface="B Nazanin" pitchFamily="2" charset="-78"/>
              </a:rPr>
              <a:t>Pain relievers  </a:t>
            </a:r>
            <a:r>
              <a:rPr lang="fa-IR" b="1" dirty="0" smtClean="0">
                <a:cs typeface="B Nazanin" pitchFamily="2" charset="-78"/>
              </a:rPr>
              <a:t> :مسکن ها </a:t>
            </a:r>
            <a:endParaRPr lang="en-US" b="1" dirty="0" smtClean="0">
              <a:cs typeface="B Nazanin" pitchFamily="2" charset="-78"/>
            </a:endParaRPr>
          </a:p>
          <a:p>
            <a:pPr algn="just"/>
            <a:r>
              <a:rPr lang="en-US" b="1" dirty="0" smtClean="0">
                <a:cs typeface="B Nazanin" pitchFamily="2" charset="-78"/>
              </a:rPr>
              <a:t>Antihistamines  </a:t>
            </a:r>
            <a:r>
              <a:rPr lang="fa-IR" b="1" dirty="0" smtClean="0">
                <a:cs typeface="B Nazanin" pitchFamily="2" charset="-78"/>
              </a:rPr>
              <a:t> :آنتی هیستامین - ضد حساسیت ها </a:t>
            </a:r>
            <a:endParaRPr lang="en-US" b="1" dirty="0" smtClean="0">
              <a:cs typeface="B Nazanin" pitchFamily="2" charset="-78"/>
            </a:endParaRPr>
          </a:p>
          <a:p>
            <a:pPr algn="just"/>
            <a:r>
              <a:rPr lang="en-US" b="1" dirty="0" smtClean="0">
                <a:cs typeface="B Nazanin" pitchFamily="2" charset="-78"/>
              </a:rPr>
              <a:t>Decongestants  </a:t>
            </a:r>
            <a:r>
              <a:rPr lang="fa-IR" b="1" dirty="0" smtClean="0">
                <a:cs typeface="B Nazanin" pitchFamily="2" charset="-78"/>
              </a:rPr>
              <a:t> :دکونژستانها - ضد احتقانها </a:t>
            </a:r>
            <a:endParaRPr lang="en-US" b="1" dirty="0" smtClean="0">
              <a:cs typeface="B Nazanin" pitchFamily="2" charset="-78"/>
            </a:endParaRPr>
          </a:p>
          <a:p>
            <a:pPr algn="just"/>
            <a:r>
              <a:rPr lang="en-US" b="1" dirty="0" smtClean="0">
                <a:cs typeface="B Nazanin" pitchFamily="2" charset="-78"/>
              </a:rPr>
              <a:t>Cough medicines  </a:t>
            </a:r>
            <a:r>
              <a:rPr lang="fa-IR" b="1" dirty="0" smtClean="0">
                <a:cs typeface="B Nazanin" pitchFamily="2" charset="-78"/>
              </a:rPr>
              <a:t>:داروهای ضد سرفه </a:t>
            </a:r>
            <a:endParaRPr lang="en-US" b="1" dirty="0" smtClean="0">
              <a:cs typeface="B Nazanin" pitchFamily="2" charset="-78"/>
            </a:endParaRPr>
          </a:p>
          <a:p>
            <a:endParaRPr lang="fa-IR" b="1"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3"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1214422"/>
            <a:ext cx="7498080" cy="1143000"/>
          </a:xfrm>
        </p:spPr>
        <p:txBody>
          <a:bodyPr>
            <a:normAutofit/>
          </a:bodyPr>
          <a:lstStyle/>
          <a:p>
            <a:pPr algn="ctr"/>
            <a:r>
              <a:rPr lang="fa-IR" sz="2800" b="1" dirty="0" smtClean="0">
                <a:cs typeface="B Jadid" pitchFamily="2" charset="-78"/>
              </a:rPr>
              <a:t>شایعترین داروهای</a:t>
            </a:r>
            <a:r>
              <a:rPr lang="en-US" sz="2800" b="1" dirty="0" smtClean="0">
                <a:cs typeface="B Jadid" pitchFamily="2" charset="-78"/>
              </a:rPr>
              <a:t>   OTC  </a:t>
            </a:r>
            <a:endParaRPr lang="fa-IR" sz="2800" b="1" dirty="0" smtClean="0">
              <a:cs typeface="B Jadid" pitchFamily="2" charset="-78"/>
            </a:endParaRPr>
          </a:p>
        </p:txBody>
      </p:sp>
      <p:sp>
        <p:nvSpPr>
          <p:cNvPr id="3" name="Content Placeholder 2"/>
          <p:cNvSpPr>
            <a:spLocks noGrp="1"/>
          </p:cNvSpPr>
          <p:nvPr>
            <p:ph idx="1"/>
          </p:nvPr>
        </p:nvSpPr>
        <p:spPr>
          <a:xfrm>
            <a:off x="71438" y="1885952"/>
            <a:ext cx="8929718" cy="4972072"/>
          </a:xfrm>
        </p:spPr>
        <p:txBody>
          <a:bodyPr>
            <a:noAutofit/>
          </a:bodyPr>
          <a:lstStyle/>
          <a:p>
            <a:pPr algn="just">
              <a:buNone/>
            </a:pPr>
            <a:r>
              <a:rPr lang="fa-IR" sz="2400" b="1" dirty="0" smtClean="0">
                <a:cs typeface="B Nazanin" pitchFamily="2" charset="-78"/>
              </a:rPr>
              <a:t>مسکن ها </a:t>
            </a:r>
            <a:endParaRPr lang="en-US" sz="2400" b="1" dirty="0" smtClean="0">
              <a:cs typeface="B Nazanin" pitchFamily="2" charset="-78"/>
            </a:endParaRPr>
          </a:p>
          <a:p>
            <a:pPr marL="182563" indent="-182563" algn="just"/>
            <a:r>
              <a:rPr lang="fa-IR" sz="2300" dirty="0" smtClean="0">
                <a:cs typeface="B Nazanin" pitchFamily="2" charset="-78"/>
              </a:rPr>
              <a:t>این دسته از داروها  برای  برطرف کردن سردرد و تب  یا دردهای عضلانی و استخوانی بکار می روند .</a:t>
            </a:r>
            <a:r>
              <a:rPr lang="en-US" sz="2300" dirty="0" smtClean="0">
                <a:cs typeface="B Nazanin" pitchFamily="2" charset="-78"/>
              </a:rPr>
              <a:t> </a:t>
            </a:r>
            <a:r>
              <a:rPr lang="en-US" sz="2400" dirty="0" smtClean="0">
                <a:cs typeface="B Nazanin" pitchFamily="2" charset="-78"/>
              </a:rPr>
              <a:t> </a:t>
            </a:r>
          </a:p>
          <a:p>
            <a:pPr algn="just">
              <a:buNone/>
            </a:pPr>
            <a:r>
              <a:rPr lang="fa-IR" sz="2400" b="1" dirty="0" smtClean="0">
                <a:cs typeface="B Nazanin" pitchFamily="2" charset="-78"/>
              </a:rPr>
              <a:t>استامینوفن </a:t>
            </a:r>
            <a:endParaRPr lang="en-US" sz="2400" b="1" dirty="0" smtClean="0">
              <a:cs typeface="B Nazanin" pitchFamily="2" charset="-78"/>
            </a:endParaRPr>
          </a:p>
          <a:p>
            <a:pPr algn="just"/>
            <a:r>
              <a:rPr lang="fa-IR" sz="2400" dirty="0" smtClean="0">
                <a:cs typeface="B Nazanin" pitchFamily="2" charset="-78"/>
              </a:rPr>
              <a:t>استامینوفن  با  مهار حس درد در مغز و نخاع سبب کاهش درد می شود</a:t>
            </a:r>
            <a:r>
              <a:rPr lang="en-US" sz="2400" dirty="0" smtClean="0">
                <a:cs typeface="B Nazanin" pitchFamily="2" charset="-78"/>
              </a:rPr>
              <a:t> . </a:t>
            </a:r>
          </a:p>
          <a:p>
            <a:pPr algn="just">
              <a:buNone/>
            </a:pPr>
            <a:r>
              <a:rPr lang="en-US" sz="2400" dirty="0" smtClean="0">
                <a:cs typeface="B Nazanin" pitchFamily="2" charset="-78"/>
              </a:rPr>
              <a:t> </a:t>
            </a:r>
            <a:r>
              <a:rPr lang="fa-IR" sz="2400" b="1" dirty="0" smtClean="0">
                <a:cs typeface="B Nazanin" pitchFamily="2" charset="-78"/>
              </a:rPr>
              <a:t>آنتی هیستامین ها </a:t>
            </a:r>
            <a:endParaRPr lang="en-US" sz="2400" b="1" dirty="0" smtClean="0">
              <a:cs typeface="B Nazanin" pitchFamily="2" charset="-78"/>
            </a:endParaRPr>
          </a:p>
          <a:p>
            <a:pPr algn="just"/>
            <a:r>
              <a:rPr lang="fa-IR" sz="2400" dirty="0" smtClean="0">
                <a:cs typeface="B Nazanin" pitchFamily="2" charset="-78"/>
              </a:rPr>
              <a:t>داروهایی هستند که با مها ر گیرنده های مربوط به خارش - تحرکات بینی  - ترشح خلط  و عطسه سبب کنترل آنها می شوند - این داروها عموما بعنوان ضد حساسیت در بین مردم شناخته می شوند</a:t>
            </a:r>
          </a:p>
          <a:p>
            <a:pPr algn="just"/>
            <a:r>
              <a:rPr lang="fa-IR" sz="2400" dirty="0" smtClean="0">
                <a:cs typeface="B Nazanin" pitchFamily="2" charset="-78"/>
              </a:rPr>
              <a:t>از مهمترین آنها می توان از داروهای زیر نام برد</a:t>
            </a:r>
            <a:r>
              <a:rPr lang="en-US" sz="2400" dirty="0" smtClean="0">
                <a:cs typeface="B Nazanin" pitchFamily="2" charset="-78"/>
              </a:rPr>
              <a:t>: </a:t>
            </a:r>
          </a:p>
          <a:p>
            <a:pPr algn="just">
              <a:buNone/>
            </a:pPr>
            <a:r>
              <a:rPr lang="fa-IR" sz="1800" dirty="0" smtClean="0">
                <a:cs typeface="B Nazanin" pitchFamily="2" charset="-78"/>
              </a:rPr>
              <a:t>دیفن هیدرامین -  کلرفنیرامین -  کلماستین - هیدروکسی زین</a:t>
            </a:r>
            <a:r>
              <a:rPr lang="en-US" sz="1800" dirty="0" smtClean="0">
                <a:cs typeface="B Nazanin" pitchFamily="2" charset="-78"/>
              </a:rPr>
              <a:t> - </a:t>
            </a:r>
            <a:r>
              <a:rPr lang="fa-IR" sz="1800" dirty="0" smtClean="0">
                <a:cs typeface="B Nazanin" pitchFamily="2" charset="-78"/>
              </a:rPr>
              <a:t>پرومتازین - لوراتادین -  زادتین - سیتیریزین - و</a:t>
            </a:r>
            <a:r>
              <a:rPr lang="en-US" sz="1800" dirty="0" smtClean="0">
                <a:cs typeface="B Nazanin" pitchFamily="2" charset="-78"/>
              </a:rPr>
              <a:t> ... </a:t>
            </a:r>
          </a:p>
          <a:p>
            <a:pPr algn="just"/>
            <a:endParaRPr lang="fa-IR" sz="20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428736"/>
            <a:ext cx="7498080" cy="1143000"/>
          </a:xfrm>
        </p:spPr>
        <p:txBody>
          <a:bodyPr>
            <a:normAutofit/>
          </a:bodyPr>
          <a:lstStyle/>
          <a:p>
            <a:pPr algn="ctr"/>
            <a:r>
              <a:rPr lang="fa-IR" sz="2800" b="1" dirty="0" smtClean="0">
                <a:cs typeface="B Jadid" pitchFamily="2" charset="-78"/>
              </a:rPr>
              <a:t>شایعترین داروهای</a:t>
            </a:r>
            <a:r>
              <a:rPr lang="en-US" sz="2800" b="1" dirty="0" smtClean="0">
                <a:cs typeface="B Jadid" pitchFamily="2" charset="-78"/>
              </a:rPr>
              <a:t>   OTC  </a:t>
            </a:r>
            <a:endParaRPr lang="fa-IR" sz="2800" b="1" dirty="0" smtClean="0">
              <a:cs typeface="B Jadid" pitchFamily="2" charset="-78"/>
            </a:endParaRPr>
          </a:p>
        </p:txBody>
      </p:sp>
      <p:sp>
        <p:nvSpPr>
          <p:cNvPr id="3" name="Content Placeholder 2"/>
          <p:cNvSpPr>
            <a:spLocks noGrp="1"/>
          </p:cNvSpPr>
          <p:nvPr>
            <p:ph idx="1"/>
          </p:nvPr>
        </p:nvSpPr>
        <p:spPr>
          <a:xfrm>
            <a:off x="214282" y="2071678"/>
            <a:ext cx="8790844" cy="5429288"/>
          </a:xfrm>
        </p:spPr>
        <p:txBody>
          <a:bodyPr>
            <a:noAutofit/>
          </a:bodyPr>
          <a:lstStyle/>
          <a:p>
            <a:pPr algn="just">
              <a:lnSpc>
                <a:spcPct val="120000"/>
              </a:lnSpc>
            </a:pPr>
            <a:r>
              <a:rPr lang="fa-IR" sz="2000" b="1" dirty="0" smtClean="0">
                <a:cs typeface="B Nazanin" pitchFamily="2" charset="-78"/>
              </a:rPr>
              <a:t>دکونژستانها</a:t>
            </a:r>
            <a:endParaRPr lang="en-US" sz="2000" b="1" dirty="0" smtClean="0">
              <a:cs typeface="B Nazanin" pitchFamily="2" charset="-78"/>
            </a:endParaRPr>
          </a:p>
          <a:p>
            <a:pPr marL="92075" indent="-9525" algn="just">
              <a:lnSpc>
                <a:spcPct val="120000"/>
              </a:lnSpc>
              <a:buNone/>
            </a:pPr>
            <a:r>
              <a:rPr lang="fa-IR" sz="2000" dirty="0" smtClean="0">
                <a:cs typeface="B Nazanin" pitchFamily="2" charset="-78"/>
              </a:rPr>
              <a:t>دکونژستانها داروهایی هستند که باعث تنگی رگهای مخاط بینی شده و سبب فروکش کردن التهاب و ورم و احتقان  در این ناحیه می شوند از داروهای  ضد احتقان  بدون نسخه  می توان ازپزودو افدرین و فنیل افرین نام برد. که فنیل افرین در بازار دارویی ایران درترکیب قرص آنتی هیستامین دکونژستان وجود دارد</a:t>
            </a:r>
            <a:r>
              <a:rPr lang="en-US" sz="2000" dirty="0" smtClean="0">
                <a:cs typeface="B Nazanin" pitchFamily="2" charset="-78"/>
              </a:rPr>
              <a:t> . </a:t>
            </a:r>
          </a:p>
          <a:p>
            <a:pPr algn="just">
              <a:lnSpc>
                <a:spcPct val="120000"/>
              </a:lnSpc>
            </a:pPr>
            <a:r>
              <a:rPr lang="fa-IR" sz="2000" b="1" dirty="0" smtClean="0">
                <a:cs typeface="B Nazanin" pitchFamily="2" charset="-78"/>
              </a:rPr>
              <a:t>داروهای ضد سرفه</a:t>
            </a:r>
            <a:r>
              <a:rPr lang="en-US" sz="2000" b="1" dirty="0" smtClean="0">
                <a:cs typeface="B Nazanin" pitchFamily="2" charset="-78"/>
              </a:rPr>
              <a:t> </a:t>
            </a:r>
            <a:r>
              <a:rPr lang="en-US" sz="2000" dirty="0" smtClean="0">
                <a:cs typeface="B Nazanin" pitchFamily="2" charset="-78"/>
              </a:rPr>
              <a:t>  </a:t>
            </a:r>
          </a:p>
          <a:p>
            <a:pPr marL="92075" indent="-9525" algn="just">
              <a:lnSpc>
                <a:spcPct val="120000"/>
              </a:lnSpc>
              <a:buNone/>
            </a:pPr>
            <a:r>
              <a:rPr lang="en-US" sz="2000" dirty="0" smtClean="0">
                <a:cs typeface="B Nazanin" pitchFamily="2" charset="-78"/>
              </a:rPr>
              <a:t> </a:t>
            </a:r>
            <a:r>
              <a:rPr lang="fa-IR" sz="2000" dirty="0" smtClean="0">
                <a:cs typeface="B Nazanin" pitchFamily="2" charset="-78"/>
              </a:rPr>
              <a:t>داروهایی که برای سرفه تجویز می شود دو دسته هستند : یکی</a:t>
            </a:r>
            <a:r>
              <a:rPr lang="en-US" sz="2000" dirty="0" smtClean="0">
                <a:cs typeface="B Nazanin" pitchFamily="2" charset="-78"/>
              </a:rPr>
              <a:t>  </a:t>
            </a:r>
            <a:r>
              <a:rPr lang="fa-IR" sz="2000" dirty="0" smtClean="0">
                <a:cs typeface="B Nazanin" pitchFamily="2" charset="-78"/>
              </a:rPr>
              <a:t>داروهای ضد سرفه</a:t>
            </a:r>
            <a:r>
              <a:rPr lang="en-US" sz="2000" dirty="0" smtClean="0">
                <a:cs typeface="B Nazanin" pitchFamily="2" charset="-78"/>
              </a:rPr>
              <a:t> </a:t>
            </a:r>
            <a:r>
              <a:rPr lang="fa-IR" sz="2000" dirty="0" smtClean="0">
                <a:cs typeface="B Nazanin" pitchFamily="2" charset="-78"/>
              </a:rPr>
              <a:t>و دیگری اکسپکتورانت ها  -  داروهای ضد سرفه  سبب مهار رفلکس سرفه می شوند که از جمله آنها می توان از دکسترومتورفان و کلوبوتینول نام برد .  گروه دیگر این داروها اکسپکتورانت ها هستند که سبب رقیق شدن خلط شده وبدین وسیله باعث می شوند که با هر بار سرفه مجاری تنفسی از خلط و ترشح پاک شود. که در این گروه گایافنزین قرار دارد که هم بصورت مجزا و هم درتركیب اكسپكتورانت ساده و كدئین وجود دارد </a:t>
            </a:r>
            <a:endParaRPr lang="fa-IR" sz="20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85860"/>
            <a:ext cx="8933688" cy="1143000"/>
          </a:xfrm>
        </p:spPr>
        <p:txBody>
          <a:bodyPr>
            <a:normAutofit/>
          </a:bodyPr>
          <a:lstStyle/>
          <a:p>
            <a:pPr algn="ctr"/>
            <a:r>
              <a:rPr lang="fa-IR" sz="2600" b="1" dirty="0" smtClean="0">
                <a:cs typeface="B Jadid" pitchFamily="2" charset="-78"/>
              </a:rPr>
              <a:t>چگونگی  استفاده كردن از مطالب برشور داروها ی بدون نسخه</a:t>
            </a:r>
            <a:r>
              <a:rPr lang="en-US" sz="2600" b="1" dirty="0" smtClean="0">
                <a:cs typeface="B Jadid" pitchFamily="2" charset="-78"/>
              </a:rPr>
              <a:t> OTC </a:t>
            </a:r>
            <a:endParaRPr lang="fa-IR" sz="2600" b="1" dirty="0" smtClean="0">
              <a:cs typeface="B Jadid" pitchFamily="2" charset="-78"/>
            </a:endParaRPr>
          </a:p>
        </p:txBody>
      </p:sp>
      <p:sp>
        <p:nvSpPr>
          <p:cNvPr id="3" name="Content Placeholder 2"/>
          <p:cNvSpPr>
            <a:spLocks noGrp="1"/>
          </p:cNvSpPr>
          <p:nvPr>
            <p:ph idx="1"/>
          </p:nvPr>
        </p:nvSpPr>
        <p:spPr>
          <a:xfrm>
            <a:off x="214282" y="2200300"/>
            <a:ext cx="8858312" cy="4800600"/>
          </a:xfrm>
        </p:spPr>
        <p:txBody>
          <a:bodyPr>
            <a:normAutofit/>
          </a:bodyPr>
          <a:lstStyle/>
          <a:p>
            <a:pPr marL="182563" indent="0" algn="just"/>
            <a:r>
              <a:rPr lang="fa-IR" sz="2800" dirty="0" smtClean="0">
                <a:cs typeface="B Nazanin" pitchFamily="2" charset="-78"/>
              </a:rPr>
              <a:t>هرچند برای تهیه و خرید داروهای بدون نسخه نیازی به تجویز پزشك نیست اما این داروها نیز می تواند سبب بروز عوارض جانبی ناخواسته  و گاهی بسیار جدی در استفاده كنندگان گردد . </a:t>
            </a:r>
            <a:endParaRPr lang="en-US" sz="2800" dirty="0" smtClean="0">
              <a:cs typeface="B Nazanin" pitchFamily="2" charset="-78"/>
            </a:endParaRPr>
          </a:p>
          <a:p>
            <a:pPr marL="182563" indent="0" algn="just">
              <a:buFont typeface="Wingdings" pitchFamily="2" charset="2"/>
              <a:buChar char="ü"/>
            </a:pPr>
            <a:r>
              <a:rPr lang="fa-IR" sz="2800" dirty="0" smtClean="0">
                <a:cs typeface="B Nazanin" pitchFamily="2" charset="-78"/>
              </a:rPr>
              <a:t>تركیبات دارویی : شامل ماده موثر موجود در دارو است كه سبب كاهش علائم در شما می گردد</a:t>
            </a:r>
          </a:p>
          <a:p>
            <a:pPr marL="182563" indent="0">
              <a:buFont typeface="Wingdings" pitchFamily="2" charset="2"/>
              <a:buChar char="ü"/>
            </a:pPr>
            <a:r>
              <a:rPr lang="en-US" sz="2800" b="1" dirty="0" smtClean="0">
                <a:cs typeface="B Nazanin" pitchFamily="2" charset="-78"/>
              </a:rPr>
              <a:t> </a:t>
            </a:r>
            <a:r>
              <a:rPr lang="fa-IR" sz="2800" dirty="0" smtClean="0">
                <a:cs typeface="B Nazanin" pitchFamily="2" charset="-78"/>
              </a:rPr>
              <a:t>اندیكاسیونها یا موارد مصرف دارو كه مصرف آن سبب بهبودی آنها در بیمار می گردد </a:t>
            </a:r>
            <a:endParaRPr lang="en-US" sz="2800" dirty="0" smtClean="0">
              <a:cs typeface="B Nazanin" pitchFamily="2" charset="-78"/>
            </a:endParaRPr>
          </a:p>
          <a:p>
            <a:pPr marL="182563" lvl="0" indent="0" algn="just">
              <a:buFont typeface="Wingdings" pitchFamily="2" charset="2"/>
              <a:buChar char="ü"/>
            </a:pPr>
            <a:r>
              <a:rPr lang="fa-IR" sz="2800" dirty="0" smtClean="0">
                <a:cs typeface="B Nazanin" pitchFamily="2" charset="-78"/>
              </a:rPr>
              <a:t> هشدارها كه شما هنگامی كه این دارو را استفاده می كنید باید بدانید شرایط استفاده از غذاهای همراه-دارو ها و یا رانندگی همراه با  استفاده از آنها چیست؟ </a:t>
            </a:r>
            <a:endParaRPr lang="en-US" sz="2800" dirty="0" smtClean="0">
              <a:cs typeface="B Nazanin" pitchFamily="2" charset="-78"/>
            </a:endParaRPr>
          </a:p>
          <a:p>
            <a:pPr marL="514350" indent="-514350" algn="just">
              <a:buFont typeface="Wingdings" pitchFamily="2" charset="2"/>
              <a:buChar char="ü"/>
            </a:pPr>
            <a:endParaRPr lang="fa-IR" sz="28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357306"/>
            <a:ext cx="8433654" cy="1143000"/>
          </a:xfrm>
        </p:spPr>
        <p:txBody>
          <a:bodyPr>
            <a:normAutofit/>
          </a:bodyPr>
          <a:lstStyle/>
          <a:p>
            <a:pPr algn="ctr"/>
            <a:r>
              <a:rPr lang="fa-IR" sz="2500" b="1" dirty="0" smtClean="0">
                <a:cs typeface="B Jadid" pitchFamily="2" charset="-78"/>
              </a:rPr>
              <a:t>چگونگی  استفاده كردن از مطالب برشور داروها ی بدون نسخه</a:t>
            </a:r>
            <a:r>
              <a:rPr lang="en-US" sz="2500" b="1" dirty="0" smtClean="0">
                <a:cs typeface="B Jadid" pitchFamily="2" charset="-78"/>
              </a:rPr>
              <a:t> OTC </a:t>
            </a:r>
            <a:endParaRPr lang="fa-IR" sz="2500" b="1" dirty="0" smtClean="0">
              <a:cs typeface="B Jadid" pitchFamily="2" charset="-78"/>
            </a:endParaRPr>
          </a:p>
        </p:txBody>
      </p:sp>
      <p:sp>
        <p:nvSpPr>
          <p:cNvPr id="3" name="Content Placeholder 2"/>
          <p:cNvSpPr>
            <a:spLocks noGrp="1"/>
          </p:cNvSpPr>
          <p:nvPr>
            <p:ph idx="1"/>
          </p:nvPr>
        </p:nvSpPr>
        <p:spPr>
          <a:xfrm>
            <a:off x="71406" y="2343176"/>
            <a:ext cx="8929750" cy="4800600"/>
          </a:xfrm>
        </p:spPr>
        <p:txBody>
          <a:bodyPr>
            <a:normAutofit/>
          </a:bodyPr>
          <a:lstStyle/>
          <a:p>
            <a:pPr lvl="0">
              <a:buFont typeface="Wingdings" pitchFamily="2" charset="2"/>
              <a:buChar char="ü"/>
            </a:pPr>
            <a:r>
              <a:rPr lang="fa-IR" dirty="0" smtClean="0">
                <a:cs typeface="B Nazanin" pitchFamily="2" charset="-78"/>
              </a:rPr>
              <a:t>چگونگی مصرف كه در چه زمانی مصرف آنها بهتر است</a:t>
            </a:r>
            <a:r>
              <a:rPr lang="en-US" dirty="0" smtClean="0">
                <a:cs typeface="B Nazanin" pitchFamily="2" charset="-78"/>
              </a:rPr>
              <a:t> . </a:t>
            </a:r>
          </a:p>
          <a:p>
            <a:pPr lvl="0" algn="just">
              <a:buFont typeface="Wingdings" pitchFamily="2" charset="2"/>
              <a:buChar char="ü"/>
            </a:pPr>
            <a:r>
              <a:rPr lang="fa-IR" dirty="0" smtClean="0">
                <a:cs typeface="B Nazanin" pitchFamily="2" charset="-78"/>
              </a:rPr>
              <a:t>سایر اطلاعات مهمی كه ممكن است لازم باشد بدانید( همانند روش نگهداری و</a:t>
            </a:r>
            <a:r>
              <a:rPr lang="en-US" dirty="0" smtClean="0">
                <a:cs typeface="B Nazanin" pitchFamily="2" charset="-78"/>
              </a:rPr>
              <a:t> (… </a:t>
            </a:r>
          </a:p>
          <a:p>
            <a:pPr lvl="0" algn="just">
              <a:buFont typeface="Wingdings" pitchFamily="2" charset="2"/>
              <a:buChar char="ü"/>
            </a:pPr>
            <a:r>
              <a:rPr lang="fa-IR" dirty="0" smtClean="0">
                <a:cs typeface="B Nazanin" pitchFamily="2" charset="-78"/>
              </a:rPr>
              <a:t>مواد نگهدارنده و رنگهای خوراكی و سایر مواد شیمیایی كه همراه دارو وجود دارد - دانستن این نكات بخصوص برای افرادی مهم است كه به  ماده یا رنگ خاصی حساسیت دارند</a:t>
            </a:r>
            <a:r>
              <a:rPr lang="en-US" dirty="0" smtClean="0">
                <a:cs typeface="B Nazanin" pitchFamily="2" charset="-78"/>
              </a:rPr>
              <a:t>. </a:t>
            </a:r>
          </a:p>
          <a:p>
            <a:pPr lvl="0" algn="just">
              <a:buFont typeface="Wingdings" pitchFamily="2" charset="2"/>
              <a:buChar char="ü"/>
            </a:pPr>
            <a:r>
              <a:rPr lang="fa-IR" dirty="0" smtClean="0">
                <a:cs typeface="B Nazanin" pitchFamily="2" charset="-78"/>
              </a:rPr>
              <a:t>آدرس یا تلفن سازندگان آن كه اگر نیاز به اطلاعات بیشتری داشتید باآنها تماس بگیرید</a:t>
            </a:r>
            <a:r>
              <a:rPr lang="en-US" dirty="0" smtClean="0">
                <a:cs typeface="B Nazanin" pitchFamily="2" charset="-78"/>
              </a:rPr>
              <a:t> . </a:t>
            </a:r>
          </a:p>
          <a:p>
            <a:pPr>
              <a:buFont typeface="Wingdings" pitchFamily="2" charset="2"/>
              <a:buChar char="ü"/>
            </a:pPr>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1500174"/>
            <a:ext cx="7719274" cy="1143000"/>
          </a:xfrm>
        </p:spPr>
        <p:txBody>
          <a:bodyPr>
            <a:noAutofit/>
          </a:bodyPr>
          <a:lstStyle/>
          <a:p>
            <a:pPr algn="ctr"/>
            <a:r>
              <a:rPr lang="fa-IR" sz="2800" b="1" dirty="0" smtClean="0">
                <a:cs typeface="B Jadid" pitchFamily="2" charset="-78"/>
              </a:rPr>
              <a:t>چگونه ازدرمان با این داروها بهترین نتیجه را بگیریم ؟ </a:t>
            </a:r>
            <a:r>
              <a:rPr lang="en-US" sz="2800" b="1" dirty="0" smtClean="0">
                <a:cs typeface="B Jadid" pitchFamily="2" charset="-78"/>
              </a:rPr>
              <a:t/>
            </a:r>
            <a:br>
              <a:rPr lang="en-US" sz="2800" b="1" dirty="0" smtClean="0">
                <a:cs typeface="B Jadid" pitchFamily="2" charset="-78"/>
              </a:rPr>
            </a:br>
            <a:endParaRPr lang="fa-IR" sz="2800" b="1" dirty="0">
              <a:cs typeface="B Jadid" pitchFamily="2" charset="-78"/>
            </a:endParaRPr>
          </a:p>
        </p:txBody>
      </p:sp>
      <p:sp>
        <p:nvSpPr>
          <p:cNvPr id="3" name="Content Placeholder 2"/>
          <p:cNvSpPr>
            <a:spLocks noGrp="1"/>
          </p:cNvSpPr>
          <p:nvPr>
            <p:ph idx="1"/>
          </p:nvPr>
        </p:nvSpPr>
        <p:spPr>
          <a:xfrm>
            <a:off x="285720" y="2200300"/>
            <a:ext cx="8647968" cy="4800600"/>
          </a:xfrm>
        </p:spPr>
        <p:txBody>
          <a:bodyPr>
            <a:normAutofit fontScale="92500" lnSpcReduction="20000"/>
          </a:bodyPr>
          <a:lstStyle/>
          <a:p>
            <a:pPr algn="just">
              <a:buNone/>
            </a:pPr>
            <a:r>
              <a:rPr lang="fa-IR" dirty="0" smtClean="0">
                <a:cs typeface="B Nazanin" pitchFamily="2" charset="-78"/>
              </a:rPr>
              <a:t>    همانطور كه داروهای  بدون نسخه ممكن است در بسیاری از موارد مفید باشد در مواردی نیز ممكن است مضراتی داشته باشد برای استفاد صحیح از این دارها به این راهنمایی ها توجه كنید</a:t>
            </a:r>
            <a:r>
              <a:rPr lang="en-US" dirty="0" smtClean="0">
                <a:cs typeface="B Nazanin" pitchFamily="2" charset="-78"/>
              </a:rPr>
              <a:t>: </a:t>
            </a:r>
          </a:p>
          <a:p>
            <a:pPr algn="just"/>
            <a:r>
              <a:rPr lang="fa-IR" dirty="0" smtClean="0">
                <a:cs typeface="B Nazanin" pitchFamily="2" charset="-78"/>
              </a:rPr>
              <a:t>با پزشك مشورت كنید </a:t>
            </a:r>
            <a:endParaRPr lang="en-US" dirty="0" smtClean="0">
              <a:cs typeface="B Nazanin" pitchFamily="2" charset="-78"/>
            </a:endParaRPr>
          </a:p>
          <a:p>
            <a:pPr algn="just"/>
            <a:r>
              <a:rPr lang="fa-IR" dirty="0" smtClean="0">
                <a:cs typeface="B Nazanin" pitchFamily="2" charset="-78"/>
              </a:rPr>
              <a:t>در زمانی كه روش استفاده یا تاثیر یك دارو را بدرستی نمی دانید از پزشك یا داروساز داروخانه ای كه دارو را از آنجا تهیه می كنید همه این اطلاعات را سوال كنید </a:t>
            </a:r>
            <a:endParaRPr lang="en-US" dirty="0" smtClean="0">
              <a:cs typeface="B Nazanin" pitchFamily="2" charset="-78"/>
            </a:endParaRPr>
          </a:p>
          <a:p>
            <a:pPr algn="just"/>
            <a:r>
              <a:rPr lang="fa-IR" dirty="0" smtClean="0">
                <a:cs typeface="B Nazanin" pitchFamily="2" charset="-78"/>
              </a:rPr>
              <a:t>اگر بیش از یك دارو مصرف می كنید از پزشك یا داروساز بخواهید كه تاثیرات متقابل آنها را بر همدیگر به روشنی برای شما توضیح دهند تا شما هم از واكنشهای متقابل داروهایی كه مصرف می كنید آگاهی یابید</a:t>
            </a:r>
            <a:r>
              <a:rPr lang="en-US" dirty="0" smtClean="0">
                <a:cs typeface="B Nazanin" pitchFamily="2" charset="-78"/>
              </a:rPr>
              <a:t>. </a:t>
            </a:r>
          </a:p>
          <a:p>
            <a:pPr algn="just"/>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357298"/>
            <a:ext cx="8929718" cy="1143000"/>
          </a:xfrm>
        </p:spPr>
        <p:txBody>
          <a:bodyPr>
            <a:noAutofit/>
          </a:bodyPr>
          <a:lstStyle/>
          <a:p>
            <a:pPr algn="ctr"/>
            <a:r>
              <a:rPr lang="fa-IR" sz="2400" b="1" dirty="0" smtClean="0">
                <a:cs typeface="B Jadid" pitchFamily="2" charset="-78"/>
              </a:rPr>
              <a:t>مواردي كه بايد به بيمار هنگام دريافت داروي بدون نسخه توضيح داد:</a:t>
            </a:r>
            <a:endParaRPr lang="fa-IR" sz="2400" b="1" dirty="0">
              <a:cs typeface="B Jadid" pitchFamily="2" charset="-78"/>
            </a:endParaRPr>
          </a:p>
        </p:txBody>
      </p:sp>
      <p:sp>
        <p:nvSpPr>
          <p:cNvPr id="3" name="Content Placeholder 2"/>
          <p:cNvSpPr>
            <a:spLocks noGrp="1"/>
          </p:cNvSpPr>
          <p:nvPr>
            <p:ph idx="1"/>
          </p:nvPr>
        </p:nvSpPr>
        <p:spPr>
          <a:xfrm>
            <a:off x="281782" y="2343176"/>
            <a:ext cx="8719374" cy="4800600"/>
          </a:xfrm>
        </p:spPr>
        <p:txBody>
          <a:bodyPr>
            <a:normAutofit/>
          </a:bodyPr>
          <a:lstStyle/>
          <a:p>
            <a:r>
              <a:rPr lang="fa-IR" sz="2800" dirty="0" smtClean="0">
                <a:cs typeface="B Nazanin" pitchFamily="2" charset="-78"/>
              </a:rPr>
              <a:t>این دارو چه كاری انجام می دهد؟ </a:t>
            </a:r>
            <a:endParaRPr lang="en-US" sz="2800" dirty="0" smtClean="0">
              <a:cs typeface="B Nazanin" pitchFamily="2" charset="-78"/>
            </a:endParaRPr>
          </a:p>
          <a:p>
            <a:r>
              <a:rPr lang="fa-IR" sz="2800" dirty="0" smtClean="0">
                <a:cs typeface="B Nazanin" pitchFamily="2" charset="-78"/>
              </a:rPr>
              <a:t>این دارو را چه موقع باید مصرف كنید ؟ </a:t>
            </a:r>
            <a:endParaRPr lang="en-US" sz="2800" dirty="0" smtClean="0">
              <a:cs typeface="B Nazanin" pitchFamily="2" charset="-78"/>
            </a:endParaRPr>
          </a:p>
          <a:p>
            <a:pPr algn="just"/>
            <a:r>
              <a:rPr lang="fa-IR" sz="2800" dirty="0" smtClean="0">
                <a:cs typeface="B Nazanin" pitchFamily="2" charset="-78"/>
              </a:rPr>
              <a:t>اثرات جانبی و واكنشهای ناخواسته این دارو در بدن چه چیزهایی می تواند باشد ؟ </a:t>
            </a:r>
            <a:endParaRPr lang="en-US" sz="2800" dirty="0" smtClean="0">
              <a:cs typeface="B Nazanin" pitchFamily="2" charset="-78"/>
            </a:endParaRPr>
          </a:p>
          <a:p>
            <a:pPr algn="just"/>
            <a:r>
              <a:rPr lang="fa-IR" sz="2800" dirty="0" smtClean="0">
                <a:cs typeface="B Nazanin" pitchFamily="2" charset="-78"/>
              </a:rPr>
              <a:t>این دارو با چه غذاها یا نوشیدنی هایی تداخل دارد؟ </a:t>
            </a:r>
            <a:endParaRPr lang="en-US" sz="2800" dirty="0" smtClean="0">
              <a:cs typeface="B Nazanin" pitchFamily="2" charset="-78"/>
            </a:endParaRPr>
          </a:p>
          <a:p>
            <a:pPr algn="just"/>
            <a:r>
              <a:rPr lang="fa-IR" sz="2800" dirty="0" smtClean="0">
                <a:cs typeface="B Nazanin" pitchFamily="2" charset="-78"/>
              </a:rPr>
              <a:t>در زمان مصرف دارو چه نوع فعالیتهایی باید كم شود یا با احتیاط انجام شود؟ </a:t>
            </a:r>
            <a:endParaRPr lang="en-US" sz="2800" dirty="0" smtClean="0">
              <a:cs typeface="B Nazanin" pitchFamily="2" charset="-78"/>
            </a:endParaRPr>
          </a:p>
          <a:p>
            <a:r>
              <a:rPr lang="fa-IR" sz="2800" dirty="0" smtClean="0">
                <a:cs typeface="B Nazanin" pitchFamily="2" charset="-78"/>
              </a:rPr>
              <a:t>چگونه می توانیم بفهمیم كه دارو اثر كرده است ؟ </a:t>
            </a:r>
            <a:endParaRPr lang="en-US" sz="2800" dirty="0" smtClean="0">
              <a:cs typeface="B Nazanin" pitchFamily="2" charset="-78"/>
            </a:endParaRPr>
          </a:p>
          <a:p>
            <a:endParaRPr lang="fa-IR"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500166"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736"/>
            <a:ext cx="8229600" cy="1143000"/>
          </a:xfrm>
        </p:spPr>
        <p:txBody>
          <a:bodyPr>
            <a:noAutofit/>
          </a:bodyPr>
          <a:lstStyle/>
          <a:p>
            <a:pPr algn="ctr"/>
            <a:r>
              <a:rPr lang="fa-IR" sz="2400" b="1" dirty="0" smtClean="0">
                <a:cs typeface="B Jadid" pitchFamily="2" charset="-78"/>
              </a:rPr>
              <a:t>نام ژنریك و تجارتی چیست و شما چه وظیفه ای در قبال آن دارید؟ </a:t>
            </a:r>
            <a:endParaRPr lang="fa-IR" sz="2400" b="1" dirty="0">
              <a:cs typeface="B Jadid" pitchFamily="2" charset="-78"/>
            </a:endParaRPr>
          </a:p>
        </p:txBody>
      </p:sp>
      <p:sp>
        <p:nvSpPr>
          <p:cNvPr id="3" name="Content Placeholder 2"/>
          <p:cNvSpPr>
            <a:spLocks noGrp="1"/>
          </p:cNvSpPr>
          <p:nvPr>
            <p:ph idx="1"/>
          </p:nvPr>
        </p:nvSpPr>
        <p:spPr>
          <a:xfrm>
            <a:off x="285720" y="2414614"/>
            <a:ext cx="8643998" cy="4800600"/>
          </a:xfrm>
        </p:spPr>
        <p:txBody>
          <a:bodyPr>
            <a:normAutofit/>
          </a:bodyPr>
          <a:lstStyle/>
          <a:p>
            <a:pPr algn="just"/>
            <a:r>
              <a:rPr lang="fa-IR" sz="2800" dirty="0" smtClean="0">
                <a:cs typeface="B Nazanin" pitchFamily="2" charset="-78"/>
              </a:rPr>
              <a:t>نام ژنریك دارو همان نام ماده موثره موجود در دارو است </a:t>
            </a:r>
          </a:p>
          <a:p>
            <a:pPr algn="just"/>
            <a:r>
              <a:rPr lang="fa-IR" sz="2800" dirty="0" smtClean="0">
                <a:cs typeface="B Nazanin" pitchFamily="2" charset="-78"/>
              </a:rPr>
              <a:t>نام تجارتی نامی است كه ممكن است هر كارخانه سازنده ای برای یك دارو یك نام خاص استفاده نماید كه البته در بازار دارویی ایران این نامها حذف شده ولی از ابتدای سال   </a:t>
            </a:r>
            <a:r>
              <a:rPr lang="en-US" sz="2800" dirty="0" smtClean="0">
                <a:cs typeface="B Nazanin" pitchFamily="2" charset="-78"/>
              </a:rPr>
              <a:t>1380</a:t>
            </a:r>
            <a:r>
              <a:rPr lang="fa-IR" sz="2800" dirty="0" smtClean="0">
                <a:cs typeface="B Nazanin" pitchFamily="2" charset="-78"/>
              </a:rPr>
              <a:t>مجددا این نامها بتدریج در حال وارد شدن به بازار دارویی ایران است </a:t>
            </a:r>
          </a:p>
          <a:p>
            <a:pPr algn="just"/>
            <a:r>
              <a:rPr lang="fa-IR" sz="2800" dirty="0" smtClean="0">
                <a:cs typeface="B Nazanin" pitchFamily="2" charset="-78"/>
              </a:rPr>
              <a:t>  اگر نام دارو همان نام ژنریك دارو است كه می توانید بدون دغدغه آن را مصرف كنید ولی اگر دارویی با نام تجارتی تهیه نموده اید قبل از مصرف باید حتما مطمئن شوید كه این دقیقا همان داروئی است كه مورد نظر شماست</a:t>
            </a:r>
            <a:r>
              <a:rPr lang="en-US" sz="2800" dirty="0" smtClean="0">
                <a:cs typeface="B Nazanin" pitchFamily="2" charset="-78"/>
              </a:rPr>
              <a:t> .</a:t>
            </a:r>
            <a:endParaRPr lang="fa-IR" sz="24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28" y="1428736"/>
            <a:ext cx="8229600" cy="1143000"/>
          </a:xfrm>
        </p:spPr>
        <p:txBody>
          <a:bodyPr>
            <a:normAutofit/>
          </a:bodyPr>
          <a:lstStyle/>
          <a:p>
            <a:pPr algn="ctr"/>
            <a:r>
              <a:rPr lang="fa-IR" sz="2400" b="1" dirty="0" smtClean="0">
                <a:cs typeface="B Jadid" pitchFamily="2" charset="-78"/>
              </a:rPr>
              <a:t>وضعیت بحرانی مصرف خودسرانه دارو در ايران!</a:t>
            </a:r>
            <a:br>
              <a:rPr lang="fa-IR" sz="2400" b="1" dirty="0" smtClean="0">
                <a:cs typeface="B Jadid" pitchFamily="2" charset="-78"/>
              </a:rPr>
            </a:br>
            <a:r>
              <a:rPr lang="fa-IR" sz="2400" b="1" dirty="0" smtClean="0">
                <a:cs typeface="B Jadid" pitchFamily="2" charset="-78"/>
              </a:rPr>
              <a:t>    علت چيست؟.....</a:t>
            </a:r>
            <a:endParaRPr lang="fa-IR" sz="2400" b="1" dirty="0">
              <a:cs typeface="B Jadid" pitchFamily="2" charset="-78"/>
            </a:endParaRPr>
          </a:p>
        </p:txBody>
      </p:sp>
      <p:sp>
        <p:nvSpPr>
          <p:cNvPr id="3" name="Content Placeholder 2"/>
          <p:cNvSpPr>
            <a:spLocks noGrp="1"/>
          </p:cNvSpPr>
          <p:nvPr>
            <p:ph idx="1"/>
          </p:nvPr>
        </p:nvSpPr>
        <p:spPr>
          <a:xfrm>
            <a:off x="567502" y="2357430"/>
            <a:ext cx="8647968" cy="4800600"/>
          </a:xfrm>
        </p:spPr>
        <p:txBody>
          <a:bodyPr/>
          <a:lstStyle/>
          <a:p>
            <a:r>
              <a:rPr lang="fa-IR" sz="2800" b="1" dirty="0" smtClean="0">
                <a:solidFill>
                  <a:schemeClr val="tx1">
                    <a:lumMod val="85000"/>
                    <a:lumOff val="15000"/>
                  </a:schemeClr>
                </a:solidFill>
                <a:cs typeface="B Nazanin" pitchFamily="2" charset="-78"/>
              </a:rPr>
              <a:t>علت بروز مصرف غیر منطقی دارو در کشور:</a:t>
            </a:r>
            <a:endParaRPr lang="fa-IR" b="1" dirty="0" smtClean="0">
              <a:solidFill>
                <a:schemeClr val="tx1">
                  <a:lumMod val="85000"/>
                  <a:lumOff val="15000"/>
                </a:schemeClr>
              </a:solidFill>
              <a:cs typeface="B Nazanin" pitchFamily="2" charset="-78"/>
            </a:endParaRPr>
          </a:p>
          <a:p>
            <a:pPr lvl="1"/>
            <a:r>
              <a:rPr lang="fa-IR" dirty="0" smtClean="0">
                <a:solidFill>
                  <a:schemeClr val="tx1">
                    <a:lumMod val="85000"/>
                    <a:lumOff val="15000"/>
                  </a:schemeClr>
                </a:solidFill>
                <a:cs typeface="B Nazanin" pitchFamily="2" charset="-78"/>
              </a:rPr>
              <a:t>دسترسی آسان مردم به دارو </a:t>
            </a:r>
          </a:p>
          <a:p>
            <a:pPr lvl="1"/>
            <a:r>
              <a:rPr lang="fa-IR" dirty="0" smtClean="0">
                <a:solidFill>
                  <a:schemeClr val="tx1">
                    <a:lumMod val="85000"/>
                    <a:lumOff val="15000"/>
                  </a:schemeClr>
                </a:solidFill>
                <a:cs typeface="B Nazanin" pitchFamily="2" charset="-78"/>
              </a:rPr>
              <a:t>همچنین تهیه بدون نسخه برخی اقلام دارویی</a:t>
            </a:r>
          </a:p>
          <a:p>
            <a:pPr lvl="1">
              <a:buSzPct val="86000"/>
              <a:buNone/>
            </a:pPr>
            <a:r>
              <a:rPr lang="fa-IR" dirty="0" smtClean="0">
                <a:solidFill>
                  <a:schemeClr val="tx1">
                    <a:lumMod val="85000"/>
                    <a:lumOff val="15000"/>
                  </a:schemeClr>
                </a:solidFill>
                <a:cs typeface="B Nazanin" pitchFamily="2" charset="-78"/>
              </a:rPr>
              <a:t>- میزان بالاي مراجعات مردم به پزشکان در کشورمان</a:t>
            </a:r>
          </a:p>
          <a:p>
            <a:pPr lvl="1"/>
            <a:r>
              <a:rPr lang="fa-IR" dirty="0" smtClean="0">
                <a:solidFill>
                  <a:schemeClr val="tx1">
                    <a:lumMod val="85000"/>
                    <a:lumOff val="15000"/>
                  </a:schemeClr>
                </a:solidFill>
                <a:cs typeface="B Nazanin" pitchFamily="2" charset="-78"/>
              </a:rPr>
              <a:t>مسائل اقتصادي</a:t>
            </a:r>
          </a:p>
          <a:p>
            <a:pPr lvl="1"/>
            <a:r>
              <a:rPr lang="fa-IR" dirty="0" smtClean="0">
                <a:solidFill>
                  <a:schemeClr val="tx1">
                    <a:lumMod val="85000"/>
                    <a:lumOff val="15000"/>
                  </a:schemeClr>
                </a:solidFill>
                <a:cs typeface="B Nazanin" pitchFamily="2" charset="-78"/>
              </a:rPr>
              <a:t> فرهنگ عمومي جامعه </a:t>
            </a:r>
          </a:p>
          <a:p>
            <a:pPr lvl="1"/>
            <a:r>
              <a:rPr lang="fa-IR" dirty="0" smtClean="0">
                <a:solidFill>
                  <a:schemeClr val="tx1">
                    <a:lumMod val="85000"/>
                    <a:lumOff val="15000"/>
                  </a:schemeClr>
                </a:solidFill>
                <a:cs typeface="B Nazanin" pitchFamily="2" charset="-78"/>
              </a:rPr>
              <a:t>باورهاي غلط افراد جامعه که مصرف آنتي بيوتيک هاي قوي تاثير بهتري در روند درمان آنها خواهد داشت! </a:t>
            </a:r>
          </a:p>
          <a:p>
            <a:endParaRPr lang="fa-IR" dirty="0">
              <a:solidFill>
                <a:schemeClr val="tx1">
                  <a:lumMod val="85000"/>
                  <a:lumOff val="15000"/>
                </a:schemeClr>
              </a:solidFill>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pic>
        <p:nvPicPr>
          <p:cNvPr id="9" name="Picture 8" descr="darugors.jpg"/>
          <p:cNvPicPr>
            <a:picLocks noChangeAspect="1"/>
          </p:cNvPicPr>
          <p:nvPr/>
        </p:nvPicPr>
        <p:blipFill>
          <a:blip r:embed="rId3"/>
          <a:stretch>
            <a:fillRect/>
          </a:stretch>
        </p:blipFill>
        <p:spPr>
          <a:xfrm>
            <a:off x="214282" y="2143116"/>
            <a:ext cx="2388070" cy="18573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736"/>
            <a:ext cx="8229600" cy="1143000"/>
          </a:xfrm>
        </p:spPr>
        <p:txBody>
          <a:bodyPr>
            <a:normAutofit/>
          </a:bodyPr>
          <a:lstStyle/>
          <a:p>
            <a:pPr algn="ctr"/>
            <a:r>
              <a:rPr lang="en-US" sz="2800" b="1" dirty="0" smtClean="0">
                <a:cs typeface="B Jadid" pitchFamily="2" charset="-78"/>
              </a:rPr>
              <a:t>“ Self care “ </a:t>
            </a:r>
            <a:r>
              <a:rPr lang="fa-IR" sz="2800" b="1" dirty="0" smtClean="0">
                <a:cs typeface="B Jadid" pitchFamily="2" charset="-78"/>
              </a:rPr>
              <a:t>خود مراقبتي</a:t>
            </a:r>
            <a:endParaRPr lang="fa-IR" sz="2800" dirty="0">
              <a:cs typeface="B Jadid" pitchFamily="2" charset="-78"/>
            </a:endParaRPr>
          </a:p>
        </p:txBody>
      </p:sp>
      <p:sp>
        <p:nvSpPr>
          <p:cNvPr id="3" name="Content Placeholder 2"/>
          <p:cNvSpPr>
            <a:spLocks noGrp="1"/>
          </p:cNvSpPr>
          <p:nvPr>
            <p:ph idx="1"/>
          </p:nvPr>
        </p:nvSpPr>
        <p:spPr>
          <a:xfrm>
            <a:off x="357158" y="2332061"/>
            <a:ext cx="8501122" cy="4525963"/>
          </a:xfrm>
        </p:spPr>
        <p:txBody>
          <a:bodyPr>
            <a:normAutofit/>
          </a:bodyPr>
          <a:lstStyle/>
          <a:p>
            <a:pPr algn="just"/>
            <a:r>
              <a:rPr lang="fa-IR" dirty="0" smtClean="0">
                <a:cs typeface="B Nazanin" pitchFamily="2" charset="-78"/>
              </a:rPr>
              <a:t>برخي </a:t>
            </a:r>
            <a:r>
              <a:rPr lang="fa-IR" dirty="0">
                <a:cs typeface="B Nazanin" pitchFamily="2" charset="-78"/>
              </a:rPr>
              <a:t>افراد به ضرورت ارزيابي سلامت خود اعتقاد ندارند و تا زماني كه بيماري به سراغشان نيامده از انجام هرگونه بررسي وضعيت سلامت خود اجتناب مي كنند و برخي حتي ترجيح مي دهند از بيماري خود اطلاع نداشته </a:t>
            </a:r>
            <a:r>
              <a:rPr lang="fa-IR" dirty="0" smtClean="0">
                <a:cs typeface="B Nazanin" pitchFamily="2" charset="-78"/>
              </a:rPr>
              <a:t>باشند.</a:t>
            </a:r>
          </a:p>
          <a:p>
            <a:pPr algn="just"/>
            <a:r>
              <a:rPr lang="fa-IR" dirty="0" smtClean="0">
                <a:cs typeface="B Nazanin" pitchFamily="2" charset="-78"/>
              </a:rPr>
              <a:t> </a:t>
            </a:r>
            <a:r>
              <a:rPr lang="fa-IR" dirty="0">
                <a:cs typeface="B Nazanin" pitchFamily="2" charset="-78"/>
              </a:rPr>
              <a:t>زنان و </a:t>
            </a:r>
            <a:r>
              <a:rPr lang="fa-IR" dirty="0" smtClean="0">
                <a:cs typeface="B Nazanin" pitchFamily="2" charset="-78"/>
              </a:rPr>
              <a:t>مردان</a:t>
            </a:r>
            <a:r>
              <a:rPr lang="en-US" dirty="0" smtClean="0">
                <a:cs typeface="B Nazanin" pitchFamily="2" charset="-78"/>
              </a:rPr>
              <a:t>25-60</a:t>
            </a:r>
            <a:r>
              <a:rPr lang="fa-IR" dirty="0" smtClean="0">
                <a:cs typeface="B Nazanin" pitchFamily="2" charset="-78"/>
              </a:rPr>
              <a:t>سال </a:t>
            </a:r>
            <a:r>
              <a:rPr lang="fa-IR" dirty="0">
                <a:cs typeface="B Nazanin" pitchFamily="2" charset="-78"/>
              </a:rPr>
              <a:t>، اغلب نقش والدين را برعهده دارند و سرپرست خانواده</a:t>
            </a:r>
            <a:r>
              <a:rPr lang="en-US" dirty="0">
                <a:cs typeface="B Nazanin" pitchFamily="2" charset="-78"/>
              </a:rPr>
              <a:t> </a:t>
            </a:r>
            <a:r>
              <a:rPr lang="fa-IR" dirty="0" smtClean="0">
                <a:cs typeface="B Nazanin" pitchFamily="2" charset="-78"/>
              </a:rPr>
              <a:t>هستند </a:t>
            </a:r>
            <a:r>
              <a:rPr lang="fa-IR" dirty="0">
                <a:cs typeface="B Nazanin" pitchFamily="2" charset="-78"/>
              </a:rPr>
              <a:t>و سلامت آنان محورسلامت خانواده و جامعه است </a:t>
            </a:r>
            <a:r>
              <a:rPr lang="fa-IR" dirty="0" smtClean="0">
                <a:cs typeface="B Nazanin" pitchFamily="2" charset="-78"/>
              </a:rPr>
              <a:t>واغلب </a:t>
            </a:r>
            <a:r>
              <a:rPr lang="fa-IR" dirty="0">
                <a:cs typeface="B Nazanin" pitchFamily="2" charset="-78"/>
              </a:rPr>
              <a:t>زماني به پزشك  مراجعه مي كنند كه بسيار دير است </a:t>
            </a: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500174"/>
            <a:ext cx="8229600" cy="1143000"/>
          </a:xfrm>
        </p:spPr>
        <p:txBody>
          <a:bodyPr>
            <a:normAutofit/>
          </a:bodyPr>
          <a:lstStyle/>
          <a:p>
            <a:pPr algn="ctr"/>
            <a:r>
              <a:rPr lang="fa-IR" sz="2800" b="1" dirty="0" smtClean="0">
                <a:cs typeface="B Jadid" pitchFamily="2" charset="-78"/>
              </a:rPr>
              <a:t>مصرف بي رويه آنتي بيوتيک ها در ايران!</a:t>
            </a:r>
            <a:endParaRPr lang="fa-IR" sz="2800" b="1" dirty="0">
              <a:cs typeface="B Jadid" pitchFamily="2" charset="-78"/>
            </a:endParaRPr>
          </a:p>
        </p:txBody>
      </p:sp>
      <p:sp>
        <p:nvSpPr>
          <p:cNvPr id="4" name="Title 1"/>
          <p:cNvSpPr>
            <a:spLocks noGrp="1"/>
          </p:cNvSpPr>
          <p:nvPr>
            <p:ph idx="1"/>
          </p:nvPr>
        </p:nvSpPr>
        <p:spPr>
          <a:xfrm>
            <a:off x="357158" y="2557490"/>
            <a:ext cx="8576530" cy="2228832"/>
          </a:xfrm>
        </p:spPr>
        <p:txBody>
          <a:bodyPr rtlCol="1">
            <a:normAutofit fontScale="97500"/>
          </a:bodyPr>
          <a:lstStyle/>
          <a:p>
            <a:pPr algn="just">
              <a:defRPr/>
            </a:pPr>
            <a:r>
              <a:rPr lang="fa-IR" sz="2900" dirty="0" smtClean="0">
                <a:cs typeface="B Nazanin" pitchFamily="2" charset="-78"/>
              </a:rPr>
              <a:t>نیمي از بيماران مراجعه کننده به پزشکان عمومي حداقل يک نوع آنتي بيوتيک دريافت مي کنند!</a:t>
            </a:r>
          </a:p>
          <a:p>
            <a:pPr marL="342900" lvl="1" indent="-342900" algn="just">
              <a:buFont typeface="Arial" pitchFamily="34" charset="0"/>
              <a:buChar char="•"/>
              <a:defRPr/>
            </a:pPr>
            <a:r>
              <a:rPr lang="fa-IR" sz="2900" dirty="0" smtClean="0">
                <a:cs typeface="B Nazanin" pitchFamily="2" charset="-78"/>
              </a:rPr>
              <a:t>خطر مقاومت ميکروبي اصلي ترين عارضه مصرف بيش از </a:t>
            </a:r>
            <a:r>
              <a:rPr lang="fa-IR" sz="2700" dirty="0" smtClean="0">
                <a:cs typeface="B Nazanin" pitchFamily="2" charset="-78"/>
              </a:rPr>
              <a:t>حد آنتي بيوتيک ها</a:t>
            </a:r>
            <a:endParaRPr lang="en-US" sz="2700" dirty="0" smtClean="0">
              <a:cs typeface="B Nazanin" pitchFamily="2" charset="-78"/>
            </a:endParaRPr>
          </a:p>
          <a:p>
            <a:pPr>
              <a:defRPr/>
            </a:pPr>
            <a:endParaRPr lang="en-US" sz="2900" dirty="0" smtClean="0">
              <a:cs typeface="B Nazanin" pitchFamily="2" charset="-78"/>
            </a:endParaRPr>
          </a:p>
          <a:p>
            <a:pPr algn="r" fontAlgn="auto">
              <a:spcAft>
                <a:spcPts val="0"/>
              </a:spcAft>
              <a:defRPr/>
            </a:pPr>
            <a:endParaRPr lang="fa-IR" sz="4000" b="1" u="sng" dirty="0">
              <a:solidFill>
                <a:srgbClr val="FFFF00"/>
              </a:solidFill>
              <a:cs typeface="B Titr" pitchFamily="2" charset="-78"/>
            </a:endParaRPr>
          </a:p>
        </p:txBody>
      </p:sp>
      <p:sp>
        <p:nvSpPr>
          <p:cNvPr id="5" name="Rectangle 4"/>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6"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7"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8" name="Footer Placeholder 7"/>
          <p:cNvSpPr>
            <a:spLocks noGrp="1"/>
          </p:cNvSpPr>
          <p:nvPr>
            <p:ph type="ftr" sz="quarter" idx="11"/>
          </p:nvPr>
        </p:nvSpPr>
        <p:spPr/>
        <p:txBody>
          <a:bodyPr/>
          <a:lstStyle/>
          <a:p>
            <a:r>
              <a:rPr lang="fa-IR" smtClean="0"/>
              <a:t>معاونت غذا و دارو کاشان</a:t>
            </a:r>
            <a:endParaRPr lang="fa-IR"/>
          </a:p>
        </p:txBody>
      </p:sp>
      <p:pic>
        <p:nvPicPr>
          <p:cNvPr id="9" name="Picture 8" descr="لزا.jpg"/>
          <p:cNvPicPr>
            <a:picLocks noChangeAspect="1"/>
          </p:cNvPicPr>
          <p:nvPr/>
        </p:nvPicPr>
        <p:blipFill>
          <a:blip r:embed="rId3">
            <a:clrChange>
              <a:clrFrom>
                <a:srgbClr val="FFFFFF"/>
              </a:clrFrom>
              <a:clrTo>
                <a:srgbClr val="FFFFFF">
                  <a:alpha val="0"/>
                </a:srgbClr>
              </a:clrTo>
            </a:clrChange>
          </a:blip>
          <a:stretch>
            <a:fillRect/>
          </a:stretch>
        </p:blipFill>
        <p:spPr>
          <a:xfrm>
            <a:off x="0" y="4390541"/>
            <a:ext cx="3714744" cy="246745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357306"/>
            <a:ext cx="8229600" cy="1143000"/>
          </a:xfrm>
        </p:spPr>
        <p:txBody>
          <a:bodyPr>
            <a:normAutofit/>
          </a:bodyPr>
          <a:lstStyle/>
          <a:p>
            <a:pPr algn="ctr"/>
            <a:r>
              <a:rPr lang="fa-IR" sz="2800" b="1" dirty="0" smtClean="0">
                <a:cs typeface="B Jadid" pitchFamily="2" charset="-78"/>
              </a:rPr>
              <a:t>علل مصرف نابجای آنتی بيوتيک ها</a:t>
            </a:r>
            <a:endParaRPr lang="fa-IR" sz="2800" b="1" dirty="0">
              <a:cs typeface="B Jadid" pitchFamily="2" charset="-78"/>
            </a:endParaRPr>
          </a:p>
        </p:txBody>
      </p:sp>
      <p:sp>
        <p:nvSpPr>
          <p:cNvPr id="3" name="Content Placeholder 2"/>
          <p:cNvSpPr>
            <a:spLocks noGrp="1"/>
          </p:cNvSpPr>
          <p:nvPr>
            <p:ph idx="1"/>
          </p:nvPr>
        </p:nvSpPr>
        <p:spPr>
          <a:xfrm>
            <a:off x="214282" y="2128862"/>
            <a:ext cx="8719406" cy="4800600"/>
          </a:xfrm>
        </p:spPr>
        <p:txBody>
          <a:bodyPr>
            <a:noAutofit/>
          </a:bodyPr>
          <a:lstStyle/>
          <a:p>
            <a:r>
              <a:rPr lang="fa-IR" sz="2600" dirty="0" smtClean="0">
                <a:cs typeface="B Nazanin" pitchFamily="2" charset="-78"/>
              </a:rPr>
              <a:t>جایگاه نامناسب مصرف عدم کنترل و مصرف زیاد</a:t>
            </a:r>
          </a:p>
          <a:p>
            <a:pPr algn="just"/>
            <a:r>
              <a:rPr lang="fa-IR" sz="2600" dirty="0" smtClean="0">
                <a:cs typeface="B Nazanin" pitchFamily="2" charset="-78"/>
              </a:rPr>
              <a:t>آنتی بيوتيک ها بيش از نياز بطور مثال استفاده از آنتی بيوتيک برای عفونت ویروسی</a:t>
            </a:r>
          </a:p>
          <a:p>
            <a:r>
              <a:rPr lang="fa-IR" sz="2600" dirty="0" smtClean="0">
                <a:cs typeface="B Nazanin" pitchFamily="2" charset="-78"/>
              </a:rPr>
              <a:t>توقف و قطع مصرف آنتی بيوتيک قبل از اتمام دوره درمانی</a:t>
            </a:r>
          </a:p>
          <a:p>
            <a:r>
              <a:rPr lang="fa-IR" sz="2600" dirty="0" smtClean="0">
                <a:cs typeface="B Nazanin" pitchFamily="2" charset="-78"/>
              </a:rPr>
              <a:t>استفاده از باقی مانده آنتی بيوتيکی که از نسخه های قبل به جای مانده است  </a:t>
            </a:r>
          </a:p>
          <a:p>
            <a:r>
              <a:rPr lang="fa-IR" sz="2600" dirty="0" smtClean="0">
                <a:cs typeface="B Nazanin" pitchFamily="2" charset="-78"/>
              </a:rPr>
              <a:t>تکرارمجدد نسخه پزشک بدون اجازه وی </a:t>
            </a:r>
          </a:p>
          <a:p>
            <a:r>
              <a:rPr lang="fa-IR" sz="2600" dirty="0" smtClean="0">
                <a:cs typeface="B Nazanin" pitchFamily="2" charset="-78"/>
              </a:rPr>
              <a:t> سهل انگاری و یا عدم توجه به مقادیر تجویزی، و به ميل خود دوز</a:t>
            </a:r>
          </a:p>
          <a:p>
            <a:r>
              <a:rPr lang="fa-IR" sz="2600" dirty="0" smtClean="0">
                <a:cs typeface="B Nazanin" pitchFamily="2" charset="-78"/>
              </a:rPr>
              <a:t>دارو را تغيير دادن</a:t>
            </a:r>
          </a:p>
          <a:p>
            <a:r>
              <a:rPr lang="fa-IR" sz="2600" dirty="0" smtClean="0">
                <a:cs typeface="B Nazanin" pitchFamily="2" charset="-78"/>
              </a:rPr>
              <a:t>درمان خودسرانه بيمار یا مصرف آنتی بيوتيک ها جهت تسریع در رشد و کاهش بيماری دام و طيور </a:t>
            </a:r>
            <a:endParaRPr lang="fa-IR" sz="26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428728"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dirty="0" smtClean="0"/>
              <a:t>معاونت غذا و دارو کاشان</a:t>
            </a:r>
            <a:endParaRPr lang="fa-I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428744"/>
            <a:ext cx="8358246" cy="1143000"/>
          </a:xfrm>
        </p:spPr>
        <p:txBody>
          <a:bodyPr>
            <a:noAutofit/>
          </a:bodyPr>
          <a:lstStyle/>
          <a:p>
            <a:pPr algn="just"/>
            <a:r>
              <a:rPr lang="fa-IR" sz="2600" b="1" dirty="0" smtClean="0">
                <a:cs typeface="B Jadid" pitchFamily="2" charset="-78"/>
              </a:rPr>
              <a:t>نکاتی که در مصرف آنتی بيوتيک ها باید مورد توجه قرارگيرد:</a:t>
            </a:r>
            <a:endParaRPr lang="fa-IR" sz="2600" b="1" dirty="0">
              <a:cs typeface="B Jadid" pitchFamily="2" charset="-78"/>
            </a:endParaRPr>
          </a:p>
        </p:txBody>
      </p:sp>
      <p:sp>
        <p:nvSpPr>
          <p:cNvPr id="3" name="Content Placeholder 2"/>
          <p:cNvSpPr>
            <a:spLocks noGrp="1"/>
          </p:cNvSpPr>
          <p:nvPr>
            <p:ph idx="1"/>
          </p:nvPr>
        </p:nvSpPr>
        <p:spPr>
          <a:xfrm>
            <a:off x="214282" y="2285992"/>
            <a:ext cx="8858312" cy="4800600"/>
          </a:xfrm>
        </p:spPr>
        <p:txBody>
          <a:bodyPr>
            <a:normAutofit/>
          </a:bodyPr>
          <a:lstStyle/>
          <a:p>
            <a:pPr algn="just"/>
            <a:r>
              <a:rPr lang="fa-IR" sz="2800" dirty="0" smtClean="0">
                <a:cs typeface="B Nazanin" pitchFamily="2" charset="-78"/>
              </a:rPr>
              <a:t>الف- تمام داروهای تجویز شده در نسخه باید توسط بيمار دریافت شود و مقدار و مدت آن که بسته نوع وشدت عفونت توسط پزشک دستور داده شده دقيقا" رعایت گردد تا عفونت کاملا" ریشه کن گردد.</a:t>
            </a:r>
          </a:p>
          <a:p>
            <a:pPr algn="just"/>
            <a:r>
              <a:rPr lang="fa-IR" sz="2800" dirty="0" smtClean="0">
                <a:cs typeface="B Nazanin" pitchFamily="2" charset="-78"/>
              </a:rPr>
              <a:t>ب- راهنمائی های روی برچسب دارو مورد توجه کامل قرار گيرد و دارو سر ساعت مصرف گردد. برخی آنتی بيوتيکها باید قبل از غذا و با معده خالی ، برخی همراه غذا و برخی که بصورت محلول یا سوسپانسيون هستند و باید قبل از مصرف شيشه تکان داده شوند تا مقدار لازم از آنتی بيوتيک به بدن بيمار ، برسد، آنتی بيوتيکها باید در یخچال نگهداری شوند تا از تجزیه آن ها جلوگيری بعمل آید.</a:t>
            </a:r>
            <a:endParaRPr lang="fa-IR" sz="28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643058"/>
            <a:ext cx="8229600" cy="1143000"/>
          </a:xfrm>
        </p:spPr>
        <p:txBody>
          <a:bodyPr>
            <a:noAutofit/>
          </a:bodyPr>
          <a:lstStyle/>
          <a:p>
            <a:pPr algn="ctr"/>
            <a:r>
              <a:rPr lang="fa-IR" sz="2800" b="1" dirty="0" smtClean="0">
                <a:cs typeface="B Jadid" pitchFamily="2" charset="-78"/>
              </a:rPr>
              <a:t>سفارش های لازم برای بيماران جهت احتراز از مصرف نابجای آنتی بيوتيکها</a:t>
            </a:r>
            <a:endParaRPr lang="fa-IR" sz="2800" b="1" dirty="0">
              <a:cs typeface="B Jadid" pitchFamily="2" charset="-78"/>
            </a:endParaRPr>
          </a:p>
        </p:txBody>
      </p:sp>
      <p:sp>
        <p:nvSpPr>
          <p:cNvPr id="3" name="Content Placeholder 2"/>
          <p:cNvSpPr>
            <a:spLocks noGrp="1"/>
          </p:cNvSpPr>
          <p:nvPr>
            <p:ph idx="1"/>
          </p:nvPr>
        </p:nvSpPr>
        <p:spPr>
          <a:xfrm>
            <a:off x="357158" y="2700366"/>
            <a:ext cx="8576530" cy="4800600"/>
          </a:xfrm>
        </p:spPr>
        <p:txBody>
          <a:bodyPr>
            <a:normAutofit/>
          </a:bodyPr>
          <a:lstStyle/>
          <a:p>
            <a:pPr algn="just"/>
            <a:r>
              <a:rPr lang="fa-IR" sz="2600" dirty="0" smtClean="0">
                <a:cs typeface="B Nazanin" pitchFamily="2" charset="-78"/>
              </a:rPr>
              <a:t>هرگز آنتی بيوتيکی را که برای شخص دیگری تجویز شده است، مصرف نکنيد.</a:t>
            </a:r>
          </a:p>
          <a:p>
            <a:pPr algn="just"/>
            <a:r>
              <a:rPr lang="fa-IR" sz="2600" dirty="0" smtClean="0">
                <a:cs typeface="B Nazanin" pitchFamily="2" charset="-78"/>
              </a:rPr>
              <a:t>باید راهنمائی برای طریقه مصرف و مقدار دارو را بطور دقيق رعایت کند.</a:t>
            </a:r>
          </a:p>
          <a:p>
            <a:pPr algn="just"/>
            <a:r>
              <a:rPr lang="fa-IR" sz="2600" dirty="0" smtClean="0">
                <a:cs typeface="B Nazanin" pitchFamily="2" charset="-78"/>
              </a:rPr>
              <a:t>به محض اینکه احساس بهبودی کرد نباید مصرف دارو را قطع و متوقف نموده و باید حتما" دوره درمان را تا آخر ادامه دهد.</a:t>
            </a:r>
          </a:p>
          <a:p>
            <a:pPr algn="just"/>
            <a:r>
              <a:rPr lang="fa-IR" sz="2600" dirty="0" smtClean="0">
                <a:cs typeface="B Nazanin" pitchFamily="2" charset="-78"/>
              </a:rPr>
              <a:t>از اصرار کردن به پزشک برای نوشتن آنتی بيوتيکی که حتی پزشک فکر ميکند ، تجویز آن لزومی ندارد پرهيز کند و یا خودسرانه آن را تهيه کند.</a:t>
            </a:r>
          </a:p>
          <a:p>
            <a:pPr algn="just"/>
            <a:r>
              <a:rPr lang="fa-IR" sz="2600" dirty="0" smtClean="0">
                <a:cs typeface="B Nazanin" pitchFamily="2" charset="-78"/>
              </a:rPr>
              <a:t>از مصرف آنتی بيوتيک های تاریخ گذشته خودداری کند. زیرا برخی از آنها ممکن است زیان آورباشند.</a:t>
            </a:r>
            <a:endParaRPr lang="fa-IR" sz="26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1928794"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a-IR" smtClean="0"/>
              <a:t>معاونت غذا و دارو کاشان</a:t>
            </a:r>
            <a:endParaRPr lang="fa-IR"/>
          </a:p>
        </p:txBody>
      </p:sp>
      <p:pic>
        <p:nvPicPr>
          <p:cNvPr id="5" name="Picture 2" descr="C:\Documents and Settings\alaei-ma\Desktop\هفته سلامت 93\بسته آموزشی\DSC_0026.JPG"/>
          <p:cNvPicPr>
            <a:picLocks noChangeAspect="1" noChangeArrowheads="1"/>
          </p:cNvPicPr>
          <p:nvPr/>
        </p:nvPicPr>
        <p:blipFill>
          <a:blip r:embed="rId2"/>
          <a:srcRect/>
          <a:stretch>
            <a:fillRect/>
          </a:stretch>
        </p:blipFill>
        <p:spPr bwMode="auto">
          <a:xfrm>
            <a:off x="2428860" y="357166"/>
            <a:ext cx="4649438" cy="62865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68" y="1771672"/>
            <a:ext cx="8498212" cy="4800600"/>
          </a:xfrm>
        </p:spPr>
        <p:txBody>
          <a:bodyPr>
            <a:noAutofit/>
          </a:bodyPr>
          <a:lstStyle/>
          <a:p>
            <a:pPr algn="just"/>
            <a:r>
              <a:rPr lang="fa-IR" b="1" dirty="0">
                <a:cs typeface="B Nazanin" pitchFamily="2" charset="-78"/>
              </a:rPr>
              <a:t>سلامتي</a:t>
            </a:r>
            <a:r>
              <a:rPr lang="en-US" b="1" dirty="0">
                <a:cs typeface="B Nazanin" pitchFamily="2" charset="-78"/>
              </a:rPr>
              <a:t> : </a:t>
            </a:r>
            <a:r>
              <a:rPr lang="fa-IR" dirty="0">
                <a:cs typeface="B Nazanin" pitchFamily="2" charset="-78"/>
              </a:rPr>
              <a:t>يعني برخورداري از وضعيت مطلوب جسمي ، روحي و رواني و اجتماعي نه فقط نبود بيماري و ناتواني</a:t>
            </a:r>
            <a:r>
              <a:rPr lang="en-US" dirty="0">
                <a:cs typeface="B Nazanin" pitchFamily="2" charset="-78"/>
              </a:rPr>
              <a:t> . </a:t>
            </a:r>
            <a:r>
              <a:rPr lang="fa-IR" dirty="0">
                <a:cs typeface="B Nazanin" pitchFamily="2" charset="-78"/>
              </a:rPr>
              <a:t>انسان سالم ، انساني است كه از نظر جسمي سالم، از نظر فكري بي عيب ، از لحاظ رواني شاد ، از لحاظ اجتماعي فعال ، از نظراقتصادي مولد و از نظر فرهنگي مسئول باشد</a:t>
            </a:r>
            <a:r>
              <a:rPr lang="en-US" dirty="0">
                <a:cs typeface="B Nazanin" pitchFamily="2" charset="-78"/>
              </a:rPr>
              <a:t>.</a:t>
            </a:r>
          </a:p>
          <a:p>
            <a:pPr algn="just"/>
            <a:r>
              <a:rPr lang="fa-IR" b="1" dirty="0">
                <a:cs typeface="B Nazanin" pitchFamily="2" charset="-78"/>
              </a:rPr>
              <a:t>شيوه زندگي سالم</a:t>
            </a:r>
            <a:r>
              <a:rPr lang="en-US" b="1" dirty="0">
                <a:cs typeface="B Nazanin" pitchFamily="2" charset="-78"/>
              </a:rPr>
              <a:t> : </a:t>
            </a:r>
            <a:r>
              <a:rPr lang="fa-IR" dirty="0">
                <a:cs typeface="B Nazanin" pitchFamily="2" charset="-78"/>
              </a:rPr>
              <a:t>يعني تمرين عادات خوب و سالم و بكار بستن آن ها در تمام مراحل زندگي و همچنين دوري جستن از عادات زيان بار و غير سالم</a:t>
            </a:r>
            <a:r>
              <a:rPr lang="en-US" dirty="0">
                <a:cs typeface="B Nazanin" pitchFamily="2" charset="-78"/>
              </a:rPr>
              <a:t> . </a:t>
            </a:r>
            <a:r>
              <a:rPr lang="fa-IR" dirty="0">
                <a:cs typeface="B Nazanin" pitchFamily="2" charset="-78"/>
              </a:rPr>
              <a:t>انتخاب شيوه زندگي سالم عامل مهمي در تامين ، حفظ و ارتقاي سلامتي است</a:t>
            </a:r>
            <a:r>
              <a:rPr lang="en-US" dirty="0">
                <a:cs typeface="B Nazanin" pitchFamily="2" charset="-78"/>
              </a:rPr>
              <a:t> </a:t>
            </a:r>
            <a:r>
              <a:rPr lang="en-US" dirty="0" smtClean="0">
                <a:cs typeface="B Nazanin" pitchFamily="2" charset="-78"/>
              </a:rPr>
              <a:t>.</a:t>
            </a:r>
            <a:endParaRPr lang="en-US" dirty="0">
              <a:cs typeface="B Nazanin" pitchFamily="2" charset="-78"/>
            </a:endParaRPr>
          </a:p>
        </p:txBody>
      </p:sp>
      <p:sp>
        <p:nvSpPr>
          <p:cNvPr id="4" name="Rectangle 3"/>
          <p:cNvSpPr/>
          <p:nvPr/>
        </p:nvSpPr>
        <p:spPr>
          <a:xfrm>
            <a:off x="32" y="857232"/>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dirty="0" smtClean="0"/>
              <a:t>معاونت غذا و دارو کاشان</a:t>
            </a:r>
            <a:endParaRPr lang="fa-I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1357306"/>
            <a:ext cx="7498080" cy="1143000"/>
          </a:xfrm>
        </p:spPr>
        <p:txBody>
          <a:bodyPr>
            <a:normAutofit/>
          </a:bodyPr>
          <a:lstStyle/>
          <a:p>
            <a:pPr algn="ctr"/>
            <a:r>
              <a:rPr lang="fa-IR" sz="2800" b="1" dirty="0" smtClean="0">
                <a:cs typeface="B Jadid" pitchFamily="2" charset="-78"/>
              </a:rPr>
              <a:t>پيشگيري</a:t>
            </a:r>
          </a:p>
        </p:txBody>
      </p:sp>
      <p:sp>
        <p:nvSpPr>
          <p:cNvPr id="3" name="Content Placeholder 2"/>
          <p:cNvSpPr>
            <a:spLocks noGrp="1"/>
          </p:cNvSpPr>
          <p:nvPr>
            <p:ph idx="1"/>
          </p:nvPr>
        </p:nvSpPr>
        <p:spPr>
          <a:xfrm>
            <a:off x="214282" y="2286016"/>
            <a:ext cx="8719406" cy="4357694"/>
          </a:xfrm>
        </p:spPr>
        <p:txBody>
          <a:bodyPr>
            <a:noAutofit/>
          </a:bodyPr>
          <a:lstStyle/>
          <a:p>
            <a:pPr>
              <a:buNone/>
            </a:pPr>
            <a:r>
              <a:rPr lang="fa-IR" sz="2400" b="1" dirty="0" smtClean="0">
                <a:cs typeface="B Nazanin" pitchFamily="2" charset="-78"/>
              </a:rPr>
              <a:t>يعني مقابله با شرايط مضر سلامتي</a:t>
            </a:r>
            <a:r>
              <a:rPr lang="en-US" sz="2400" b="1" dirty="0" smtClean="0">
                <a:cs typeface="B Nazanin" pitchFamily="2" charset="-78"/>
              </a:rPr>
              <a:t> . </a:t>
            </a:r>
            <a:r>
              <a:rPr lang="fa-IR" sz="2400" b="1" dirty="0" smtClean="0">
                <a:cs typeface="B Nazanin" pitchFamily="2" charset="-78"/>
              </a:rPr>
              <a:t>پيشگيري مي تواند شامل اقداماتي باشد كه</a:t>
            </a:r>
            <a:r>
              <a:rPr lang="en-US" sz="2400" b="1" dirty="0" smtClean="0">
                <a:cs typeface="B Nazanin" pitchFamily="2" charset="-78"/>
              </a:rPr>
              <a:t>:</a:t>
            </a:r>
          </a:p>
          <a:p>
            <a:pPr marL="182563" indent="0" algn="just">
              <a:buNone/>
              <a:tabLst>
                <a:tab pos="441325" algn="l"/>
              </a:tabLst>
            </a:pPr>
            <a:r>
              <a:rPr lang="fa-IR" sz="2400" dirty="0" smtClean="0">
                <a:cs typeface="B Nazanin" pitchFamily="2" charset="-78"/>
              </a:rPr>
              <a:t>1- قبل از ايجاد بيماري يا اختلال صورت مي گيرد، مثل واكسيناسيون</a:t>
            </a:r>
            <a:r>
              <a:rPr lang="fa-IR" sz="2000" dirty="0" smtClean="0">
                <a:cs typeface="B Nazanin" pitchFamily="2" charset="-78"/>
              </a:rPr>
              <a:t>(پيشگيري سطح اول)</a:t>
            </a:r>
          </a:p>
          <a:p>
            <a:pPr marL="182563" indent="0" algn="just">
              <a:buNone/>
              <a:tabLst>
                <a:tab pos="441325" algn="l"/>
              </a:tabLst>
            </a:pPr>
            <a:r>
              <a:rPr lang="fa-IR" sz="2400" dirty="0" smtClean="0">
                <a:cs typeface="B Nazanin" pitchFamily="2" charset="-78"/>
              </a:rPr>
              <a:t>2- </a:t>
            </a:r>
            <a:r>
              <a:rPr lang="en-US" sz="2400" dirty="0" smtClean="0">
                <a:cs typeface="B Nazanin" pitchFamily="2" charset="-78"/>
              </a:rPr>
              <a:t> </a:t>
            </a:r>
            <a:r>
              <a:rPr lang="fa-IR" sz="2400" dirty="0" smtClean="0">
                <a:cs typeface="B Nazanin" pitchFamily="2" charset="-78"/>
              </a:rPr>
              <a:t>براي تشخيص بيماري در مراحل اوليه آن صورت مي گيرد تا درمان هرچه زودتر انجام شود، مثل ماموگرافي براي تشخيص سرطان سينه در مراحل اول آن </a:t>
            </a:r>
            <a:r>
              <a:rPr lang="en-US" sz="2400" dirty="0" smtClean="0">
                <a:cs typeface="B Nazanin" pitchFamily="2" charset="-78"/>
              </a:rPr>
              <a:t> </a:t>
            </a:r>
            <a:r>
              <a:rPr lang="en-US" sz="2000" dirty="0" smtClean="0">
                <a:cs typeface="B Nazanin" pitchFamily="2" charset="-78"/>
              </a:rPr>
              <a:t>)</a:t>
            </a:r>
            <a:r>
              <a:rPr lang="fa-IR" sz="2000" dirty="0" smtClean="0">
                <a:cs typeface="B Nazanin" pitchFamily="2" charset="-78"/>
              </a:rPr>
              <a:t>پيشگيري سطح دوم</a:t>
            </a:r>
            <a:r>
              <a:rPr lang="en-US" sz="2000" dirty="0" smtClean="0">
                <a:cs typeface="B Nazanin" pitchFamily="2" charset="-78"/>
              </a:rPr>
              <a:t> (</a:t>
            </a:r>
          </a:p>
          <a:p>
            <a:pPr marL="182563" indent="0" algn="just">
              <a:buNone/>
              <a:tabLst>
                <a:tab pos="441325" algn="l"/>
              </a:tabLst>
            </a:pPr>
            <a:r>
              <a:rPr lang="fa-IR" sz="2400" dirty="0" smtClean="0">
                <a:cs typeface="B Nazanin" pitchFamily="2" charset="-78"/>
              </a:rPr>
              <a:t>3- براي توانبخشي پس از بيماري و كاستن از ناتواني و عوارض بيماري انجام مي شود تا كيفيت زندگي افزايش يابد </a:t>
            </a:r>
            <a:r>
              <a:rPr lang="en-US" sz="2400" dirty="0" smtClean="0">
                <a:cs typeface="B Nazanin" pitchFamily="2" charset="-78"/>
              </a:rPr>
              <a:t> </a:t>
            </a:r>
            <a:r>
              <a:rPr lang="en-US" sz="2000" dirty="0" smtClean="0">
                <a:cs typeface="B Nazanin" pitchFamily="2" charset="-78"/>
              </a:rPr>
              <a:t>)</a:t>
            </a:r>
            <a:r>
              <a:rPr lang="fa-IR" sz="2000" dirty="0" smtClean="0">
                <a:cs typeface="B Nazanin" pitchFamily="2" charset="-78"/>
              </a:rPr>
              <a:t>پيشگيري سطح سوم</a:t>
            </a:r>
            <a:r>
              <a:rPr lang="en-US" sz="2000" dirty="0" smtClean="0">
                <a:cs typeface="B Nazanin" pitchFamily="2" charset="-78"/>
              </a:rPr>
              <a:t> (</a:t>
            </a:r>
          </a:p>
          <a:p>
            <a:pPr marL="93663" indent="30163" algn="just">
              <a:buNone/>
            </a:pPr>
            <a:r>
              <a:rPr lang="fa-IR" sz="2400" dirty="0" smtClean="0">
                <a:cs typeface="B Nazanin" pitchFamily="2" charset="-78"/>
              </a:rPr>
              <a:t>براي انجام اقدامات پيشگيرانه يا افراد بايد به مراكز ارائه خدمت مراجعه نمايند و يا اين كه خود فرد با توجه به عوامل خطر و علائم بيماري براي تشخيص زود هنگام اقدام نمايد</a:t>
            </a:r>
            <a:r>
              <a:rPr lang="en-US" sz="2800" dirty="0" smtClean="0">
                <a:cs typeface="B Nazanin" pitchFamily="2" charset="-78"/>
              </a:rPr>
              <a:t> </a:t>
            </a: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285868"/>
            <a:ext cx="8229600" cy="1143000"/>
          </a:xfrm>
        </p:spPr>
        <p:txBody>
          <a:bodyPr>
            <a:normAutofit/>
          </a:bodyPr>
          <a:lstStyle/>
          <a:p>
            <a:pPr algn="ctr"/>
            <a:r>
              <a:rPr lang="fa-IR" sz="2800" b="1" dirty="0" smtClean="0">
                <a:cs typeface="B Jadid" pitchFamily="2" charset="-78"/>
              </a:rPr>
              <a:t>خود مراقبتي</a:t>
            </a:r>
          </a:p>
        </p:txBody>
      </p:sp>
      <p:sp>
        <p:nvSpPr>
          <p:cNvPr id="3" name="Content Placeholder 2"/>
          <p:cNvSpPr>
            <a:spLocks noGrp="1"/>
          </p:cNvSpPr>
          <p:nvPr>
            <p:ph idx="1"/>
          </p:nvPr>
        </p:nvSpPr>
        <p:spPr>
          <a:xfrm>
            <a:off x="214282" y="2090742"/>
            <a:ext cx="8719406" cy="5124472"/>
          </a:xfrm>
        </p:spPr>
        <p:txBody>
          <a:bodyPr>
            <a:noAutofit/>
          </a:bodyPr>
          <a:lstStyle/>
          <a:p>
            <a:pPr marL="98425" indent="22225" algn="just">
              <a:buNone/>
            </a:pPr>
            <a:r>
              <a:rPr lang="fa-IR" sz="2600" dirty="0" smtClean="0">
                <a:cs typeface="B Nazanin" pitchFamily="2" charset="-78"/>
              </a:rPr>
              <a:t>يعني </a:t>
            </a:r>
            <a:r>
              <a:rPr lang="fa-IR" sz="2600" dirty="0">
                <a:cs typeface="B Nazanin" pitchFamily="2" charset="-78"/>
              </a:rPr>
              <a:t>اقدامات و فعاليت هاي آگاهانه ، آموخته شده و هدفداري كه فرد به منظور حفظ حيات و تامين </a:t>
            </a:r>
            <a:r>
              <a:rPr lang="fa-IR" sz="2600" dirty="0" smtClean="0">
                <a:cs typeface="B Nazanin" pitchFamily="2" charset="-78"/>
              </a:rPr>
              <a:t>،حفظ </a:t>
            </a:r>
            <a:r>
              <a:rPr lang="fa-IR" sz="2600" dirty="0">
                <a:cs typeface="B Nazanin" pitchFamily="2" charset="-78"/>
              </a:rPr>
              <a:t>و ارتقاي سلامت خود و خانواده اش انجام مي </a:t>
            </a:r>
            <a:r>
              <a:rPr lang="fa-IR" sz="2600" dirty="0" smtClean="0">
                <a:cs typeface="B Nazanin" pitchFamily="2" charset="-78"/>
              </a:rPr>
              <a:t>دهد.</a:t>
            </a:r>
          </a:p>
          <a:p>
            <a:pPr marL="98425" indent="22225" algn="just">
              <a:buNone/>
            </a:pPr>
            <a:r>
              <a:rPr lang="fa-IR" sz="2600" dirty="0" smtClean="0">
                <a:cs typeface="B Nazanin" pitchFamily="2" charset="-78"/>
              </a:rPr>
              <a:t>در </a:t>
            </a:r>
            <a:r>
              <a:rPr lang="fa-IR" sz="2600" dirty="0">
                <a:cs typeface="B Nazanin" pitchFamily="2" charset="-78"/>
              </a:rPr>
              <a:t>واقع خود مراقبتي شامل اعمالي است كه مردم انجام مي دهند تا تندرست </a:t>
            </a:r>
            <a:r>
              <a:rPr lang="fa-IR" sz="2600" dirty="0" smtClean="0">
                <a:cs typeface="B Nazanin" pitchFamily="2" charset="-78"/>
              </a:rPr>
              <a:t>بمانند، </a:t>
            </a:r>
            <a:r>
              <a:rPr lang="fa-IR" sz="2600" dirty="0">
                <a:cs typeface="B Nazanin" pitchFamily="2" charset="-78"/>
              </a:rPr>
              <a:t>از سلامت جسمي خود نگه داري </a:t>
            </a:r>
            <a:r>
              <a:rPr lang="fa-IR" sz="2600" dirty="0" smtClean="0">
                <a:cs typeface="B Nazanin" pitchFamily="2" charset="-78"/>
              </a:rPr>
              <a:t>كنند، </a:t>
            </a:r>
            <a:r>
              <a:rPr lang="fa-IR" sz="2600" dirty="0">
                <a:cs typeface="B Nazanin" pitchFamily="2" charset="-78"/>
              </a:rPr>
              <a:t>نيازهاي اجتماعي ورواني خود را برآورده سازند ، از بيماري ها يا حوادث پيشگيري كنند ، ناخوشي ها و وضعيت هاي مزمن را بهبود بخشند و نيز از سلامت خود بعد از بيماري حاد ويا ترخيص از بيمارستان حفاظت كنند</a:t>
            </a:r>
            <a:r>
              <a:rPr lang="en-US" sz="2600" dirty="0" smtClean="0">
                <a:cs typeface="B Nazanin" pitchFamily="2" charset="-78"/>
              </a:rPr>
              <a:t>.</a:t>
            </a:r>
            <a:endParaRPr lang="fa-IR" sz="2600" dirty="0" smtClean="0">
              <a:cs typeface="B Nazanin" pitchFamily="2" charset="-78"/>
            </a:endParaRPr>
          </a:p>
          <a:p>
            <a:pPr marL="98425" indent="22225"/>
            <a:r>
              <a:rPr lang="fa-IR" sz="2600" dirty="0">
                <a:cs typeface="B Nazanin" pitchFamily="2" charset="-78"/>
              </a:rPr>
              <a:t>خودمراقبتي باعث كاهش مراجعات پزشكي ، و جلب مشاركت افراد در برنامه ريزي و تصميم گيري براي اقدامات</a:t>
            </a:r>
            <a:endParaRPr lang="en-US" sz="2600" dirty="0">
              <a:cs typeface="B Nazanin" pitchFamily="2" charset="-78"/>
            </a:endParaRPr>
          </a:p>
          <a:p>
            <a:pPr marL="98425" indent="22225"/>
            <a:r>
              <a:rPr lang="fa-IR" sz="2600" dirty="0">
                <a:cs typeface="B Nazanin" pitchFamily="2" charset="-78"/>
              </a:rPr>
              <a:t>سلامتي خود ، مي شود</a:t>
            </a:r>
            <a:r>
              <a:rPr lang="en-US" sz="2600" dirty="0">
                <a:cs typeface="B Nazanin" pitchFamily="2" charset="-78"/>
              </a:rPr>
              <a:t>. </a:t>
            </a:r>
            <a:r>
              <a:rPr lang="fa-IR" sz="2600" dirty="0">
                <a:cs typeface="B Nazanin" pitchFamily="2" charset="-78"/>
              </a:rPr>
              <a:t>گاهي اوقات از مفهوم خودمراقبتي برداشت غلطي صورت مي گيرد و با خود درماني اشتباه مي شود</a:t>
            </a:r>
            <a:endParaRPr lang="en-US" sz="2600" dirty="0">
              <a:cs typeface="B Nazanin" pitchFamily="2" charset="-78"/>
            </a:endParaRPr>
          </a:p>
          <a:p>
            <a:pPr>
              <a:buNone/>
            </a:pPr>
            <a:endParaRPr lang="fa-IR" sz="2600" dirty="0">
              <a:cs typeface="B Nazanin" pitchFamily="2" charset="-78"/>
            </a:endParaRPr>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a:xfrm>
            <a:off x="214282" y="6492875"/>
            <a:ext cx="2895600" cy="365125"/>
          </a:xfrm>
        </p:spPr>
        <p:txBody>
          <a:bodyPr/>
          <a:lstStyle/>
          <a:p>
            <a:r>
              <a:rPr lang="fa-IR" dirty="0" smtClean="0"/>
              <a:t>معاونت غذا و دارو کاشان</a:t>
            </a:r>
            <a:endParaRPr lang="fa-I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214430"/>
            <a:ext cx="7498080" cy="1143000"/>
          </a:xfrm>
        </p:spPr>
        <p:txBody>
          <a:bodyPr>
            <a:normAutofit/>
          </a:bodyPr>
          <a:lstStyle/>
          <a:p>
            <a:pPr algn="ctr"/>
            <a:r>
              <a:rPr lang="fa-IR" sz="2800" b="1" dirty="0" smtClean="0">
                <a:cs typeface="B Jadid" pitchFamily="2" charset="-78"/>
              </a:rPr>
              <a:t>خود مراقبتي</a:t>
            </a:r>
          </a:p>
        </p:txBody>
      </p:sp>
      <p:sp>
        <p:nvSpPr>
          <p:cNvPr id="3" name="Content Placeholder 2"/>
          <p:cNvSpPr>
            <a:spLocks noGrp="1"/>
          </p:cNvSpPr>
          <p:nvPr>
            <p:ph idx="1"/>
          </p:nvPr>
        </p:nvSpPr>
        <p:spPr>
          <a:xfrm>
            <a:off x="285720" y="2057424"/>
            <a:ext cx="8647968" cy="4800600"/>
          </a:xfrm>
        </p:spPr>
        <p:txBody>
          <a:bodyPr>
            <a:normAutofit fontScale="92500" lnSpcReduction="10000"/>
          </a:bodyPr>
          <a:lstStyle/>
          <a:p>
            <a:pPr marL="92075" indent="0" algn="just">
              <a:buNone/>
            </a:pPr>
            <a:r>
              <a:rPr lang="fa-IR" sz="3100" dirty="0" smtClean="0">
                <a:cs typeface="B Nazanin" pitchFamily="2" charset="-78"/>
              </a:rPr>
              <a:t>خود مراقبتي گام اول سلامت است. گام اول سلامت، همين است كه ما يادبگيريم خودمان از خودمان مراقبت كنيم.بين 65 تا 85 درصد از مراقبت هايي كه به سلامت ما منجر مي شود، محصول همين خوئد مراقبتي است.</a:t>
            </a:r>
          </a:p>
          <a:p>
            <a:pPr algn="just"/>
            <a:r>
              <a:rPr lang="fa-IR" sz="3100" dirty="0" smtClean="0">
                <a:cs typeface="B Nazanin" pitchFamily="2" charset="-78"/>
              </a:rPr>
              <a:t>پنج ويژگي مستتر در تعريف خود مراقبتي:</a:t>
            </a:r>
          </a:p>
          <a:p>
            <a:pPr marL="514350" indent="-514350" algn="just">
              <a:buFont typeface="+mj-lt"/>
              <a:buAutoNum type="arabicPeriod"/>
            </a:pPr>
            <a:r>
              <a:rPr lang="fa-IR" sz="3100" dirty="0" smtClean="0">
                <a:cs typeface="B Nazanin" pitchFamily="2" charset="-78"/>
              </a:rPr>
              <a:t>رفتاري است داوطلبانه</a:t>
            </a:r>
          </a:p>
          <a:p>
            <a:pPr marL="514350" indent="-514350" algn="just">
              <a:buFont typeface="+mj-lt"/>
              <a:buAutoNum type="arabicPeriod"/>
            </a:pPr>
            <a:r>
              <a:rPr lang="fa-IR" sz="3100" dirty="0">
                <a:cs typeface="B Nazanin" pitchFamily="2" charset="-78"/>
              </a:rPr>
              <a:t> </a:t>
            </a:r>
            <a:r>
              <a:rPr lang="fa-IR" sz="3100" dirty="0" smtClean="0">
                <a:cs typeface="B Nazanin" pitchFamily="2" charset="-78"/>
              </a:rPr>
              <a:t>فعاليتي است آموخته شده</a:t>
            </a:r>
          </a:p>
          <a:p>
            <a:pPr marL="514350" indent="-514350" algn="just">
              <a:buFont typeface="+mj-lt"/>
              <a:buAutoNum type="arabicPeriod"/>
            </a:pPr>
            <a:r>
              <a:rPr lang="fa-IR" sz="3100" dirty="0" smtClean="0">
                <a:cs typeface="B Nazanin" pitchFamily="2" charset="-78"/>
              </a:rPr>
              <a:t>حق و مسئوليتي است همگاني براي حفظ سلامت خود، خانواده و نزديكان </a:t>
            </a:r>
          </a:p>
          <a:p>
            <a:pPr marL="514350" indent="-514350" algn="just">
              <a:buFont typeface="+mj-lt"/>
              <a:buAutoNum type="arabicPeriod"/>
            </a:pPr>
            <a:r>
              <a:rPr lang="fa-IR" sz="3100" dirty="0" smtClean="0">
                <a:cs typeface="B Nazanin" pitchFamily="2" charset="-78"/>
              </a:rPr>
              <a:t>بخش است از مراقبت هاي نوزادان، كودكان و نوجوانان و</a:t>
            </a:r>
          </a:p>
          <a:p>
            <a:pPr marL="514350" indent="-514350" algn="just">
              <a:buFont typeface="+mj-lt"/>
              <a:buAutoNum type="arabicPeriod"/>
            </a:pPr>
            <a:r>
              <a:rPr lang="fa-IR" sz="3100" dirty="0" smtClean="0">
                <a:cs typeface="B Nazanin" pitchFamily="2" charset="-78"/>
              </a:rPr>
              <a:t>سالمندان كه قادر به مراقبت از خود نيستند</a:t>
            </a:r>
          </a:p>
          <a:p>
            <a:pPr>
              <a:buNone/>
            </a:pPr>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500166"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a:xfrm>
            <a:off x="0" y="6492875"/>
            <a:ext cx="2895600" cy="365125"/>
          </a:xfrm>
        </p:spPr>
        <p:txBody>
          <a:bodyPr/>
          <a:lstStyle/>
          <a:p>
            <a:r>
              <a:rPr lang="fa-IR" dirty="0" smtClean="0"/>
              <a:t>معاونت غذا و دارو کاشان</a:t>
            </a:r>
            <a:endParaRPr lang="fa-I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7306"/>
            <a:ext cx="8229600" cy="1143000"/>
          </a:xfrm>
        </p:spPr>
        <p:txBody>
          <a:bodyPr>
            <a:normAutofit/>
          </a:bodyPr>
          <a:lstStyle/>
          <a:p>
            <a:pPr algn="ctr"/>
            <a:r>
              <a:rPr lang="fa-IR" sz="2800" b="1" dirty="0" smtClean="0">
                <a:cs typeface="B Jadid" pitchFamily="2" charset="-78"/>
              </a:rPr>
              <a:t>انواع خود مراقبتي</a:t>
            </a:r>
            <a:endParaRPr lang="fa-IR" sz="2800" b="1" dirty="0">
              <a:cs typeface="B Jadid" pitchFamily="2" charset="-78"/>
            </a:endParaRPr>
          </a:p>
        </p:txBody>
      </p:sp>
      <p:sp>
        <p:nvSpPr>
          <p:cNvPr id="3" name="Content Placeholder 2"/>
          <p:cNvSpPr>
            <a:spLocks noGrp="1"/>
          </p:cNvSpPr>
          <p:nvPr>
            <p:ph idx="1"/>
          </p:nvPr>
        </p:nvSpPr>
        <p:spPr>
          <a:xfrm>
            <a:off x="457200" y="2260623"/>
            <a:ext cx="8229600" cy="4525963"/>
          </a:xfrm>
        </p:spPr>
        <p:txBody>
          <a:bodyPr/>
          <a:lstStyle/>
          <a:p>
            <a:r>
              <a:rPr lang="fa-IR" dirty="0" smtClean="0">
                <a:cs typeface="B Nazanin" pitchFamily="2" charset="-78"/>
              </a:rPr>
              <a:t>خود مراقبتي براي حفظ سلامت</a:t>
            </a:r>
          </a:p>
          <a:p>
            <a:r>
              <a:rPr lang="fa-IR" dirty="0" smtClean="0">
                <a:cs typeface="B Nazanin" pitchFamily="2" charset="-78"/>
              </a:rPr>
              <a:t>خود مراقبتي در ناخوشي هاي جزئي</a:t>
            </a:r>
          </a:p>
          <a:p>
            <a:r>
              <a:rPr lang="fa-IR" dirty="0" smtClean="0">
                <a:cs typeface="B Nazanin" pitchFamily="2" charset="-78"/>
              </a:rPr>
              <a:t>خود مراقبتي در بيماري هاي مزمن</a:t>
            </a:r>
          </a:p>
          <a:p>
            <a:r>
              <a:rPr lang="fa-IR" dirty="0" smtClean="0">
                <a:cs typeface="B Nazanin" pitchFamily="2" charset="-78"/>
              </a:rPr>
              <a:t>خود مراقبتي در بيماري هاي حاد</a:t>
            </a:r>
          </a:p>
          <a:p>
            <a:endParaRPr lang="fa-IR" dirty="0" smtClean="0"/>
          </a:p>
          <a:p>
            <a:endParaRPr lang="fa-IR" dirty="0"/>
          </a:p>
        </p:txBody>
      </p:sp>
      <p:sp>
        <p:nvSpPr>
          <p:cNvPr id="4" name="Rectangle 3"/>
          <p:cNvSpPr/>
          <p:nvPr/>
        </p:nvSpPr>
        <p:spPr>
          <a:xfrm>
            <a:off x="0" y="928670"/>
            <a:ext cx="9144000" cy="642942"/>
          </a:xfrm>
          <a:prstGeom prst="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endParaRPr lang="fa-IR"/>
          </a:p>
        </p:txBody>
      </p:sp>
      <p:pic>
        <p:nvPicPr>
          <p:cNvPr id="5" name="Picture 2"/>
          <p:cNvPicPr>
            <a:picLocks noChangeAspect="1" noChangeArrowheads="1"/>
          </p:cNvPicPr>
          <p:nvPr/>
        </p:nvPicPr>
        <p:blipFill>
          <a:blip r:embed="rId2" cstate="print"/>
          <a:srcRect/>
          <a:stretch>
            <a:fillRect/>
          </a:stretch>
        </p:blipFill>
        <p:spPr bwMode="auto">
          <a:xfrm>
            <a:off x="0" y="0"/>
            <a:ext cx="1357290" cy="1571612"/>
          </a:xfrm>
          <a:prstGeom prst="rect">
            <a:avLst/>
          </a:prstGeom>
          <a:noFill/>
          <a:ln w="9525">
            <a:noFill/>
            <a:miter lim="800000"/>
            <a:headEnd/>
            <a:tailEnd/>
          </a:ln>
          <a:effectLst/>
        </p:spPr>
      </p:pic>
      <p:sp>
        <p:nvSpPr>
          <p:cNvPr id="6" name="Title 1"/>
          <p:cNvSpPr txBox="1">
            <a:spLocks/>
          </p:cNvSpPr>
          <p:nvPr/>
        </p:nvSpPr>
        <p:spPr>
          <a:xfrm>
            <a:off x="2000232" y="201599"/>
            <a:ext cx="5843606" cy="798509"/>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IranNastaliq" pitchFamily="18" charset="0"/>
                <a:ea typeface="+mj-ea"/>
                <a:cs typeface="IranNastaliq" pitchFamily="18" charset="0"/>
              </a:rPr>
              <a:t>یک عمر سلامت، با خود مراقبتی</a:t>
            </a:r>
          </a:p>
        </p:txBody>
      </p:sp>
      <p:sp>
        <p:nvSpPr>
          <p:cNvPr id="7" name="Footer Placeholder 6"/>
          <p:cNvSpPr>
            <a:spLocks noGrp="1"/>
          </p:cNvSpPr>
          <p:nvPr>
            <p:ph type="ftr" sz="quarter" idx="11"/>
          </p:nvPr>
        </p:nvSpPr>
        <p:spPr/>
        <p:txBody>
          <a:bodyPr/>
          <a:lstStyle/>
          <a:p>
            <a:r>
              <a:rPr lang="fa-IR" smtClean="0"/>
              <a:t>معاونت غذا و دارو کاشان</a:t>
            </a:r>
            <a:endParaRPr lang="fa-IR"/>
          </a:p>
        </p:txBody>
      </p:sp>
      <p:pic>
        <p:nvPicPr>
          <p:cNvPr id="8" name="Picture 7" descr="image_13921212687024.jpg"/>
          <p:cNvPicPr>
            <a:picLocks noChangeAspect="1"/>
          </p:cNvPicPr>
          <p:nvPr/>
        </p:nvPicPr>
        <p:blipFill>
          <a:blip r:embed="rId3"/>
          <a:stretch>
            <a:fillRect/>
          </a:stretch>
        </p:blipFill>
        <p:spPr>
          <a:xfrm>
            <a:off x="571472" y="2285992"/>
            <a:ext cx="2143140"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hafte-salamat 9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hafte-salamat 93</Template>
  <TotalTime>742</TotalTime>
  <Words>3372</Words>
  <Application>Microsoft Office PowerPoint</Application>
  <PresentationFormat>On-screen Show (4:3)</PresentationFormat>
  <Paragraphs>314</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hafte-salamat 93</vt:lpstr>
      <vt:lpstr>Slide 1</vt:lpstr>
      <vt:lpstr>Slide 2</vt:lpstr>
      <vt:lpstr>Slide 3</vt:lpstr>
      <vt:lpstr>“ Self care “ خود مراقبتي</vt:lpstr>
      <vt:lpstr>Slide 5</vt:lpstr>
      <vt:lpstr>پيشگيري</vt:lpstr>
      <vt:lpstr>خود مراقبتي</vt:lpstr>
      <vt:lpstr>خود مراقبتي</vt:lpstr>
      <vt:lpstr>انواع خود مراقبتي</vt:lpstr>
      <vt:lpstr>خود مراقبتي براي حفظ سلامت</vt:lpstr>
      <vt:lpstr>خود مراقبتي در ناخوشي هاي جزئي</vt:lpstr>
      <vt:lpstr>خود مراقبتي در بيماري هاي مزمن</vt:lpstr>
      <vt:lpstr>خود درماني</vt:lpstr>
      <vt:lpstr>جنبه هاي مختلف خود مراقبتي</vt:lpstr>
      <vt:lpstr>دلايل استقبال عمومي به خود مراقبتي</vt:lpstr>
      <vt:lpstr>اهميت خود مراقبتی</vt:lpstr>
      <vt:lpstr>خود مراقبتی در بیماران دیابتی</vt:lpstr>
      <vt:lpstr>آنچه بيمار ديابتي بايد بداند</vt:lpstr>
      <vt:lpstr>آنچه بيمار ديابتي بايد بداند</vt:lpstr>
      <vt:lpstr>نکاتی در خصوص خود مراقبتی بیماران دیابتی </vt:lpstr>
      <vt:lpstr>نکاتی در خصوص خود مراقبتی بیماران دیابتی </vt:lpstr>
      <vt:lpstr>نکاتی در خصوص خود مراقبتی بیماران دیابتی </vt:lpstr>
      <vt:lpstr>چند توصیه مهم</vt:lpstr>
      <vt:lpstr>خود مراقبتی در بیماران قلبی</vt:lpstr>
      <vt:lpstr>خود مراقبتی در بیماران قلبی</vt:lpstr>
      <vt:lpstr>خود مراقبتی در بیماران قلبی</vt:lpstr>
      <vt:lpstr>خود مراقبتی در بیماران قلبی</vt:lpstr>
      <vt:lpstr>خود مراقبتی در بیماران قلبی</vt:lpstr>
      <vt:lpstr>خود مراقبتی در بیماران قلبی</vt:lpstr>
      <vt:lpstr>خود درماني با استفاده از داروهاي OTC</vt:lpstr>
      <vt:lpstr>شایعترین داروهای   OTC  </vt:lpstr>
      <vt:lpstr>شایعترین داروهای   OTC  </vt:lpstr>
      <vt:lpstr>شایعترین داروهای   OTC  </vt:lpstr>
      <vt:lpstr>چگونگی  استفاده كردن از مطالب برشور داروها ی بدون نسخه OTC </vt:lpstr>
      <vt:lpstr>چگونگی  استفاده كردن از مطالب برشور داروها ی بدون نسخه OTC </vt:lpstr>
      <vt:lpstr>چگونه ازدرمان با این داروها بهترین نتیجه را بگیریم ؟  </vt:lpstr>
      <vt:lpstr>مواردي كه بايد به بيمار هنگام دريافت داروي بدون نسخه توضيح داد:</vt:lpstr>
      <vt:lpstr>نام ژنریك و تجارتی چیست و شما چه وظیفه ای در قبال آن دارید؟ </vt:lpstr>
      <vt:lpstr>وضعیت بحرانی مصرف خودسرانه دارو در ايران!     علت چيست؟.....</vt:lpstr>
      <vt:lpstr>مصرف بي رويه آنتي بيوتيک ها در ايران!</vt:lpstr>
      <vt:lpstr>علل مصرف نابجای آنتی بيوتيک ها</vt:lpstr>
      <vt:lpstr>نکاتی که در مصرف آنتی بيوتيک ها باید مورد توجه قرارگيرد:</vt:lpstr>
      <vt:lpstr>سفارش های لازم برای بيماران جهت احتراز از مصرف نابجای آنتی بيوتيکها</vt:lpstr>
      <vt:lpstr>Slide 44</vt:lpstr>
    </vt:vector>
  </TitlesOfParts>
  <Company>Kaums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يك عمر سلامت با خود مراقبتي</dc:title>
  <dc:creator>khoshsoroor-sa</dc:creator>
  <cp:lastModifiedBy>saneei-so</cp:lastModifiedBy>
  <cp:revision>79</cp:revision>
  <dcterms:created xsi:type="dcterms:W3CDTF">2014-04-19T04:46:41Z</dcterms:created>
  <dcterms:modified xsi:type="dcterms:W3CDTF">2014-06-11T04:41:18Z</dcterms:modified>
</cp:coreProperties>
</file>