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32" r:id="rId1"/>
  </p:sldMasterIdLst>
  <p:notesMasterIdLst>
    <p:notesMasterId r:id="rId39"/>
  </p:notesMasterIdLst>
  <p:sldIdLst>
    <p:sldId id="349" r:id="rId2"/>
    <p:sldId id="286" r:id="rId3"/>
    <p:sldId id="333" r:id="rId4"/>
    <p:sldId id="334" r:id="rId5"/>
    <p:sldId id="335" r:id="rId6"/>
    <p:sldId id="332" r:id="rId7"/>
    <p:sldId id="275" r:id="rId8"/>
    <p:sldId id="276" r:id="rId9"/>
    <p:sldId id="336" r:id="rId10"/>
    <p:sldId id="337" r:id="rId11"/>
    <p:sldId id="298" r:id="rId12"/>
    <p:sldId id="327" r:id="rId13"/>
    <p:sldId id="329" r:id="rId14"/>
    <p:sldId id="378" r:id="rId15"/>
    <p:sldId id="330" r:id="rId16"/>
    <p:sldId id="331" r:id="rId17"/>
    <p:sldId id="311" r:id="rId18"/>
    <p:sldId id="312" r:id="rId19"/>
    <p:sldId id="313" r:id="rId20"/>
    <p:sldId id="314" r:id="rId21"/>
    <p:sldId id="322" r:id="rId22"/>
    <p:sldId id="323" r:id="rId23"/>
    <p:sldId id="324" r:id="rId24"/>
    <p:sldId id="279" r:id="rId25"/>
    <p:sldId id="280" r:id="rId26"/>
    <p:sldId id="281" r:id="rId27"/>
    <p:sldId id="282" r:id="rId28"/>
    <p:sldId id="285" r:id="rId29"/>
    <p:sldId id="305" r:id="rId30"/>
    <p:sldId id="306" r:id="rId31"/>
    <p:sldId id="307" r:id="rId32"/>
    <p:sldId id="308" r:id="rId33"/>
    <p:sldId id="309" r:id="rId34"/>
    <p:sldId id="310" r:id="rId35"/>
    <p:sldId id="271" r:id="rId36"/>
    <p:sldId id="272" r:id="rId37"/>
    <p:sldId id="273" r:id="rId3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60" d="100"/>
          <a:sy n="60" d="100"/>
        </p:scale>
        <p:origin x="-702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2068005-CF6A-47D3-8A13-1173B6D6ED5D}" type="datetimeFigureOut">
              <a:rPr lang="fa-IR" smtClean="0"/>
              <a:pPr/>
              <a:t>1434/12/13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217F3D1-C4BE-4364-841D-64EACD693E1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BB03-0301-4C99-B037-E60550370ADA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F512-E64D-4B7E-9B2D-7B0A25752999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A98D1-BFB8-4702-A242-84310C46491E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1294-76A8-4F89-893D-D66CA505FF62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975F-644E-4E22-9D04-67C128E97B7D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6EA3-957A-4364-936B-C0852EEF1FD3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6677-1180-4903-A145-CE832C330124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C940D-01B1-42F0-BB17-054B9A2CA416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44B43-0683-4D71-810A-6B06D1F01962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B46-E08B-4078-8FD0-6C6DF5D9E87E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BA490-7E60-406F-878D-DD1C751CA59B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AF1413-E46E-4E54-90B3-760F60B1F2AE}" type="datetime8">
              <a:rPr lang="fa-IR" smtClean="0"/>
              <a:pPr/>
              <a:t>13/اکتبر/17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16F542-7E4A-4CF6-8358-A4C0BEF51E5F}" type="slidenum">
              <a:rPr lang="fa-IR" smtClean="0"/>
              <a:pPr/>
              <a:t>‹#›</a:t>
            </a:fld>
            <a:endParaRPr lang="fa-I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0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928670"/>
            <a:ext cx="5310002" cy="556482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  <a:gradFill flip="none" rotWithShape="1">
            <a:gsLst>
              <a:gs pos="0">
                <a:schemeClr val="accent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accent4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Syr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syrup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Cap       </a:t>
            </a:r>
            <a:r>
              <a:rPr lang="en-US" i="1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capsul</a:t>
            </a:r>
            <a:endParaRPr lang="en-US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Tab       </a:t>
            </a:r>
            <a:r>
              <a:rPr lang="en-US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tablet 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R           </a:t>
            </a:r>
            <a:r>
              <a:rPr lang="en-US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rectal  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Sol        </a:t>
            </a:r>
            <a:r>
              <a:rPr lang="en-US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solution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Supp    </a:t>
            </a:r>
            <a:r>
              <a:rPr lang="en-US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suppository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Inj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injection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Amp    </a:t>
            </a:r>
            <a:r>
              <a:rPr lang="en-US" i="1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ampule</a:t>
            </a:r>
            <a:endParaRPr lang="en-US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Inf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infusion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endParaRPr lang="en-US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None/>
              <a:defRPr/>
            </a:pPr>
            <a:endParaRPr lang="en-US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None/>
              <a:defRPr/>
            </a:pPr>
            <a:endParaRPr lang="en-US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endParaRPr lang="en-US" sz="2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45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  <a:gradFill flip="none" rotWithShape="1">
            <a:gsLst>
              <a:gs pos="0">
                <a:schemeClr val="accent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4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N/S       </a:t>
            </a:r>
            <a:r>
              <a:rPr lang="en-US" sz="24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normal </a:t>
            </a:r>
            <a:r>
              <a:rPr lang="en-US" sz="2400" i="1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salin</a:t>
            </a:r>
            <a:endParaRPr lang="en-US" sz="2400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R/L       </a:t>
            </a:r>
            <a:r>
              <a:rPr lang="en-US" sz="24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ringer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IM </a:t>
            </a:r>
            <a:r>
              <a:rPr lang="en-US" sz="24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i="1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intramascular</a:t>
            </a:r>
            <a:endParaRPr lang="en-US" sz="2400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4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intravenous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4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right eye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Os        </a:t>
            </a:r>
            <a:r>
              <a:rPr lang="en-US" sz="24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left eye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Prn</a:t>
            </a:r>
            <a:r>
              <a:rPr lang="en-US" sz="24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as needed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mg       </a:t>
            </a:r>
            <a:r>
              <a:rPr lang="en-US" sz="2400" i="1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miligram</a:t>
            </a:r>
            <a:endParaRPr lang="en-US" sz="2400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endParaRPr lang="en-US" sz="2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endParaRPr lang="en-US" sz="2400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endParaRPr lang="en-US" sz="2400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6929454" y="857232"/>
            <a:ext cx="1785951" cy="5238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dirty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اختصارات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857256"/>
          </a:xfrm>
        </p:spPr>
        <p:txBody>
          <a:bodyPr>
            <a:no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اصول نسخه پيچي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714488"/>
            <a:ext cx="900115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IMAGE6351233088623177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428868"/>
            <a:ext cx="4067175" cy="2705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1828"/>
            <a:ext cx="8229600" cy="654032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مراحل نسخه پيچي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-1" y="1357298"/>
            <a:ext cx="9144001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938962"/>
          </a:xfrm>
        </p:spPr>
        <p:txBody>
          <a:bodyPr>
            <a:normAutofit/>
          </a:bodyPr>
          <a:lstStyle/>
          <a:p>
            <a:pPr algn="r"/>
            <a:r>
              <a:rPr lang="fa-IR" sz="34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آماده سازي داروهاي تجويز شده</a:t>
            </a:r>
            <a:endParaRPr lang="fa-IR" sz="34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643050"/>
            <a:ext cx="857256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66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714488"/>
            <a:ext cx="3714776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itchFamily="2" charset="-78"/>
              </a:rPr>
              <a:t>اسامی مشابه دارویی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Autofit/>
          </a:bodyPr>
          <a:lstStyle/>
          <a:p>
            <a:pPr lvl="1"/>
            <a:r>
              <a:rPr lang="en-US" sz="1200" dirty="0" err="1" smtClean="0"/>
              <a:t>Periactin</a:t>
            </a:r>
            <a:endParaRPr lang="en-US" sz="1200" dirty="0" smtClean="0"/>
          </a:p>
          <a:p>
            <a:pPr lvl="1"/>
            <a:r>
              <a:rPr lang="en-US" sz="1200" dirty="0" err="1" smtClean="0"/>
              <a:t>Pancreatin</a:t>
            </a:r>
            <a:endParaRPr lang="fa-IR" sz="1200" dirty="0" smtClean="0"/>
          </a:p>
          <a:p>
            <a:pPr lvl="1"/>
            <a:endParaRPr lang="en-US" sz="1200" dirty="0" smtClean="0"/>
          </a:p>
          <a:p>
            <a:pPr lvl="1"/>
            <a:r>
              <a:rPr lang="fa-IR" sz="1200" dirty="0" smtClean="0"/>
              <a:t> </a:t>
            </a:r>
            <a:r>
              <a:rPr lang="en-US" sz="1200" dirty="0" err="1" smtClean="0"/>
              <a:t>Pancreatine</a:t>
            </a:r>
            <a:endParaRPr lang="en-US" sz="1200" dirty="0" smtClean="0"/>
          </a:p>
          <a:p>
            <a:pPr lvl="1"/>
            <a:r>
              <a:rPr lang="en-US" sz="1200" dirty="0" err="1" smtClean="0"/>
              <a:t>Pancronium</a:t>
            </a:r>
            <a:endParaRPr lang="fa-IR" sz="1200" dirty="0" smtClean="0"/>
          </a:p>
          <a:p>
            <a:pPr lvl="1"/>
            <a:endParaRPr lang="fa-IR" sz="1200" dirty="0" smtClean="0"/>
          </a:p>
          <a:p>
            <a:pPr lvl="1"/>
            <a:r>
              <a:rPr lang="en-US" sz="1200" dirty="0" err="1" smtClean="0"/>
              <a:t>Allopurinol</a:t>
            </a:r>
            <a:endParaRPr lang="en-US" sz="1200" dirty="0" smtClean="0"/>
          </a:p>
          <a:p>
            <a:pPr lvl="1"/>
            <a:r>
              <a:rPr lang="en-US" sz="1200" dirty="0" smtClean="0"/>
              <a:t>Haloperidol</a:t>
            </a:r>
            <a:endParaRPr lang="fa-IR" sz="1200" dirty="0" smtClean="0"/>
          </a:p>
          <a:p>
            <a:pPr lvl="1"/>
            <a:endParaRPr lang="en-US" sz="1200" dirty="0" smtClean="0"/>
          </a:p>
          <a:p>
            <a:pPr lvl="1"/>
            <a:r>
              <a:rPr lang="en-US" sz="1200" dirty="0" err="1" smtClean="0"/>
              <a:t>Salbutamol</a:t>
            </a:r>
            <a:endParaRPr lang="en-US" sz="1200" dirty="0" smtClean="0"/>
          </a:p>
          <a:p>
            <a:pPr lvl="1"/>
            <a:r>
              <a:rPr lang="en-US" sz="1200" dirty="0" err="1" smtClean="0"/>
              <a:t>Sorbitol</a:t>
            </a:r>
            <a:endParaRPr lang="fa-IR" sz="1200" dirty="0" smtClean="0"/>
          </a:p>
          <a:p>
            <a:pPr lvl="1"/>
            <a:endParaRPr lang="en-US" sz="1200" dirty="0" smtClean="0"/>
          </a:p>
          <a:p>
            <a:pPr lvl="1"/>
            <a:r>
              <a:rPr lang="en-US" sz="1200" dirty="0" err="1" smtClean="0"/>
              <a:t>Azithromycin</a:t>
            </a:r>
            <a:endParaRPr lang="en-US" sz="1200" dirty="0" smtClean="0"/>
          </a:p>
          <a:p>
            <a:pPr lvl="1"/>
            <a:r>
              <a:rPr lang="en-US" sz="1200" dirty="0" smtClean="0"/>
              <a:t>Erythromycin</a:t>
            </a:r>
            <a:endParaRPr lang="fa-IR" sz="1200" dirty="0" smtClean="0"/>
          </a:p>
          <a:p>
            <a:pPr lvl="1"/>
            <a:endParaRPr lang="en-US" sz="1200" dirty="0" smtClean="0"/>
          </a:p>
          <a:p>
            <a:pPr lvl="1"/>
            <a:r>
              <a:rPr lang="en-US" sz="1200" dirty="0" err="1" smtClean="0"/>
              <a:t>Nicardipine</a:t>
            </a:r>
            <a:endParaRPr lang="en-US" sz="1200" dirty="0" smtClean="0"/>
          </a:p>
          <a:p>
            <a:pPr lvl="1"/>
            <a:r>
              <a:rPr lang="en-US" sz="1200" dirty="0" err="1" smtClean="0"/>
              <a:t>Nifedipine</a:t>
            </a:r>
            <a:endParaRPr lang="en-US" sz="1200" dirty="0" smtClean="0"/>
          </a:p>
          <a:p>
            <a:pPr lvl="1"/>
            <a:endParaRPr lang="en-US" sz="1200" dirty="0" smtClean="0"/>
          </a:p>
          <a:p>
            <a:pPr lvl="1">
              <a:buNone/>
            </a:pPr>
            <a:r>
              <a:rPr lang="en-US" sz="1200" dirty="0" smtClean="0"/>
              <a:t> </a:t>
            </a:r>
          </a:p>
          <a:p>
            <a:pPr lvl="1"/>
            <a:r>
              <a:rPr lang="en-US" sz="1200" dirty="0" err="1" smtClean="0"/>
              <a:t>Aciphex</a:t>
            </a:r>
            <a:endParaRPr lang="en-US" sz="1200" dirty="0" smtClean="0"/>
          </a:p>
          <a:p>
            <a:pPr lvl="1"/>
            <a:r>
              <a:rPr lang="en-US" sz="1200" dirty="0" smtClean="0"/>
              <a:t> Aricept</a:t>
            </a:r>
          </a:p>
          <a:p>
            <a:pPr lvl="1"/>
            <a:endParaRPr lang="en-US" sz="1200" dirty="0" smtClean="0"/>
          </a:p>
          <a:p>
            <a:pPr lvl="1"/>
            <a:r>
              <a:rPr lang="en-US" sz="1200" dirty="0" err="1" smtClean="0"/>
              <a:t>Lasix</a:t>
            </a:r>
            <a:endParaRPr lang="en-US" sz="1200" dirty="0" smtClean="0"/>
          </a:p>
          <a:p>
            <a:pPr lvl="1"/>
            <a:r>
              <a:rPr lang="en-US" sz="1200" dirty="0" err="1" smtClean="0"/>
              <a:t>Losar</a:t>
            </a:r>
            <a:endParaRPr lang="fa-IR" sz="1200" dirty="0" smtClean="0"/>
          </a:p>
          <a:p>
            <a:pPr lvl="1">
              <a:buNone/>
            </a:pPr>
            <a:endParaRPr lang="en-US" sz="1200" dirty="0" smtClean="0"/>
          </a:p>
          <a:p>
            <a:pPr lvl="1"/>
            <a:r>
              <a:rPr lang="en-US" sz="1200" dirty="0" err="1" smtClean="0"/>
              <a:t>Alprazolam</a:t>
            </a:r>
            <a:endParaRPr lang="en-US" sz="1200" dirty="0" smtClean="0"/>
          </a:p>
          <a:p>
            <a:pPr lvl="1"/>
            <a:r>
              <a:rPr lang="fa-IR" sz="1200" dirty="0" smtClean="0"/>
              <a:t>ََ</a:t>
            </a:r>
            <a:r>
              <a:rPr lang="en-US" sz="1200" dirty="0" err="1" smtClean="0"/>
              <a:t>Alprostadil</a:t>
            </a:r>
            <a:endParaRPr lang="fa-IR" sz="1200" dirty="0" smtClean="0"/>
          </a:p>
          <a:p>
            <a:pPr lvl="1">
              <a:buNone/>
            </a:pPr>
            <a:endParaRPr lang="en-US" sz="1200" dirty="0" smtClean="0"/>
          </a:p>
          <a:p>
            <a:pPr lvl="1"/>
            <a:r>
              <a:rPr lang="en-US" sz="1200" dirty="0" err="1" smtClean="0"/>
              <a:t>Buspiron</a:t>
            </a:r>
            <a:endParaRPr lang="en-US" sz="1200" dirty="0" smtClean="0"/>
          </a:p>
          <a:p>
            <a:pPr lvl="1"/>
            <a:r>
              <a:rPr lang="en-US" sz="1200" dirty="0" err="1" smtClean="0"/>
              <a:t>Bupropion</a:t>
            </a:r>
            <a:endParaRPr lang="fa-IR" sz="1200" dirty="0" smtClean="0"/>
          </a:p>
          <a:p>
            <a:pPr lvl="1">
              <a:buNone/>
            </a:pPr>
            <a:endParaRPr lang="en-US" sz="1200" dirty="0" smtClean="0"/>
          </a:p>
          <a:p>
            <a:pPr lvl="1"/>
            <a:r>
              <a:rPr lang="en-US" sz="1200" dirty="0" smtClean="0"/>
              <a:t>Dopamine</a:t>
            </a:r>
          </a:p>
          <a:p>
            <a:pPr lvl="1"/>
            <a:r>
              <a:rPr lang="en-US" sz="1200" dirty="0" err="1" smtClean="0"/>
              <a:t>Dobutamine</a:t>
            </a:r>
            <a:endParaRPr lang="fa-IR" sz="1200" dirty="0" smtClean="0"/>
          </a:p>
          <a:p>
            <a:pPr lvl="1"/>
            <a:endParaRPr lang="fa-IR" sz="1200" dirty="0" smtClean="0"/>
          </a:p>
          <a:p>
            <a:pPr lvl="1"/>
            <a:r>
              <a:rPr lang="en-US" sz="1200" dirty="0" err="1" smtClean="0"/>
              <a:t>Bcomplex</a:t>
            </a:r>
            <a:endParaRPr lang="en-US" sz="1200" dirty="0" smtClean="0"/>
          </a:p>
          <a:p>
            <a:pPr lvl="1"/>
            <a:r>
              <a:rPr lang="en-US" sz="1200" dirty="0" err="1" smtClean="0"/>
              <a:t>Baclofen</a:t>
            </a:r>
            <a:endParaRPr lang="fa-IR" sz="1200" dirty="0" smtClean="0"/>
          </a:p>
          <a:p>
            <a:pPr lvl="1"/>
            <a:endParaRPr lang="en-US" sz="1200" dirty="0" smtClean="0"/>
          </a:p>
          <a:p>
            <a:pPr lvl="1"/>
            <a:endParaRPr lang="en-US" sz="1200" dirty="0" smtClean="0"/>
          </a:p>
          <a:p>
            <a:pPr lvl="1"/>
            <a:r>
              <a:rPr lang="en-US" sz="1200" dirty="0" err="1" smtClean="0"/>
              <a:t>Chloramphenicol</a:t>
            </a:r>
            <a:endParaRPr lang="en-US" sz="1200" dirty="0" smtClean="0"/>
          </a:p>
          <a:p>
            <a:pPr lvl="1"/>
            <a:r>
              <a:rPr lang="en-US" sz="1200" dirty="0" err="1" smtClean="0"/>
              <a:t>Chlorpheniramine</a:t>
            </a:r>
            <a:endParaRPr lang="fa-IR" sz="1200" dirty="0" smtClean="0"/>
          </a:p>
          <a:p>
            <a:pPr lvl="1"/>
            <a:endParaRPr lang="fa-IR" sz="1200" dirty="0" smtClean="0"/>
          </a:p>
          <a:p>
            <a:pPr lvl="1"/>
            <a:r>
              <a:rPr lang="en-US" sz="1200" dirty="0" err="1" smtClean="0"/>
              <a:t>Hydrocortison</a:t>
            </a:r>
            <a:endParaRPr lang="en-US" sz="1200" dirty="0" smtClean="0"/>
          </a:p>
          <a:p>
            <a:pPr lvl="1"/>
            <a:r>
              <a:rPr lang="en-US" sz="1200" dirty="0" err="1" smtClean="0"/>
              <a:t>Hydroxyzine</a:t>
            </a:r>
            <a:endParaRPr lang="fa-IR" sz="1200" dirty="0" smtClean="0"/>
          </a:p>
          <a:p>
            <a:pPr lvl="1"/>
            <a:r>
              <a:rPr lang="en-US" sz="1200" dirty="0" err="1" smtClean="0"/>
              <a:t>Hydralazin</a:t>
            </a:r>
            <a:endParaRPr lang="fa-IR" sz="1200" dirty="0" smtClean="0"/>
          </a:p>
          <a:p>
            <a:pPr lvl="1"/>
            <a:r>
              <a:rPr lang="en-US" sz="1200" dirty="0" err="1" smtClean="0"/>
              <a:t>Hydrocodone</a:t>
            </a:r>
            <a:endParaRPr lang="en-US" sz="1200" dirty="0" smtClean="0"/>
          </a:p>
          <a:p>
            <a:pPr lvl="1"/>
            <a:endParaRPr lang="fa-IR" sz="1200" dirty="0" smtClean="0"/>
          </a:p>
          <a:p>
            <a:pPr lvl="1"/>
            <a:r>
              <a:rPr lang="en-US" sz="1200" dirty="0" err="1" smtClean="0"/>
              <a:t>Methocarbamol</a:t>
            </a:r>
            <a:endParaRPr lang="en-US" sz="1200" dirty="0" smtClean="0"/>
          </a:p>
          <a:p>
            <a:pPr lvl="1"/>
            <a:r>
              <a:rPr lang="en-US" sz="1200" dirty="0" err="1" smtClean="0"/>
              <a:t>Metoclopramide</a:t>
            </a:r>
            <a:endParaRPr lang="fa-IR" sz="1200" dirty="0" smtClean="0"/>
          </a:p>
          <a:p>
            <a:pPr lvl="1">
              <a:buNone/>
            </a:pPr>
            <a:endParaRPr lang="en-US" sz="1200" dirty="0" smtClean="0"/>
          </a:p>
          <a:p>
            <a:pPr lvl="1"/>
            <a:endParaRPr lang="en-US" sz="1200" dirty="0" smtClean="0"/>
          </a:p>
          <a:p>
            <a:pPr lvl="1"/>
            <a:r>
              <a:rPr lang="en-US" sz="1200" dirty="0" smtClean="0"/>
              <a:t>Digestive</a:t>
            </a:r>
          </a:p>
          <a:p>
            <a:pPr lvl="1"/>
            <a:r>
              <a:rPr lang="en-US" sz="1200" dirty="0" err="1" smtClean="0"/>
              <a:t>Digoxine</a:t>
            </a:r>
            <a:endParaRPr lang="fa-IR" sz="1200" dirty="0" smtClean="0"/>
          </a:p>
          <a:p>
            <a:pPr lvl="1"/>
            <a:endParaRPr lang="en-US" sz="1200" dirty="0" smtClean="0"/>
          </a:p>
          <a:p>
            <a:pPr lvl="1"/>
            <a:endParaRPr lang="fa-IR" sz="1200" dirty="0" smtClean="0"/>
          </a:p>
          <a:p>
            <a:pPr lvl="1"/>
            <a:endParaRPr lang="fa-IR" sz="1200" dirty="0" smtClean="0"/>
          </a:p>
          <a:p>
            <a:pPr lvl="1"/>
            <a:endParaRPr lang="en-US" sz="1200" dirty="0" smtClean="0"/>
          </a:p>
          <a:p>
            <a:pPr lvl="1"/>
            <a:endParaRPr lang="fa-IR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آماده سازي داروهاي تجويز شده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857256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شمارش داروها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850112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857248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محيط فيزيكي داروخانه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600210"/>
            <a:ext cx="8858280" cy="475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938962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محيط فيزيكي داروخانه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8715404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image0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000504"/>
            <a:ext cx="3242163" cy="252888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796086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محيط نسخه پيچي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864399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881085"/>
            <a:ext cx="8329642" cy="5691187"/>
          </a:xfrm>
        </p:spPr>
        <p:txBody>
          <a:bodyPr>
            <a:normAutofit/>
          </a:bodyPr>
          <a:lstStyle/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66FF"/>
              </a:buClr>
              <a:buFont typeface="Wingdings" pitchFamily="2" charset="2"/>
              <a:buNone/>
              <a:defRPr/>
            </a:pPr>
            <a:r>
              <a:rPr lang="fa-IR" sz="3600" dirty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     تعریف نسخه 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66FF"/>
              </a:buClr>
              <a:buFont typeface="Wingdings" pitchFamily="2" charset="2"/>
              <a:buNone/>
              <a:defRPr/>
            </a:pPr>
            <a:r>
              <a:rPr lang="fa-IR" sz="2800" dirty="0">
                <a:cs typeface="B Nazanin" pitchFamily="2" charset="-78"/>
              </a:rPr>
              <a:t>    نسخه حاوی تشخیص پزشک و داروها و دستورات لازم </a:t>
            </a:r>
            <a:r>
              <a:rPr lang="fa-IR" sz="2800" dirty="0" smtClean="0">
                <a:cs typeface="B Nazanin" pitchFamily="2" charset="-78"/>
              </a:rPr>
              <a:t>براي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smtClean="0">
                <a:cs typeface="B Nazanin" pitchFamily="2" charset="-78"/>
              </a:rPr>
              <a:t>بهبود </a:t>
            </a:r>
            <a:r>
              <a:rPr lang="fa-IR" sz="2800" dirty="0">
                <a:cs typeface="B Nazanin" pitchFamily="2" charset="-78"/>
              </a:rPr>
              <a:t>بيمار است.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800" dirty="0">
                <a:solidFill>
                  <a:srgbClr val="003399"/>
                </a:solidFill>
                <a:cs typeface="B Nazanin" pitchFamily="2" charset="-78"/>
              </a:rPr>
              <a:t>     </a:t>
            </a:r>
            <a:r>
              <a:rPr lang="fa-IR" sz="2800" b="1" dirty="0">
                <a:solidFill>
                  <a:srgbClr val="003399"/>
                </a:solidFill>
                <a:cs typeface="B Nazanin" pitchFamily="2" charset="-78"/>
              </a:rPr>
              <a:t>چهار چوب نسخه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800" dirty="0">
                <a:cs typeface="B Nazanin" pitchFamily="2" charset="-78"/>
              </a:rPr>
              <a:t>    1- مشخصات پزشك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800" dirty="0">
                <a:cs typeface="B Nazanin" pitchFamily="2" charset="-78"/>
              </a:rPr>
              <a:t>    2- تاریخ نسخه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800" dirty="0">
                <a:cs typeface="B Nazanin" pitchFamily="2" charset="-78"/>
              </a:rPr>
              <a:t>    3- نام و سن و آدرس بيمار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800" dirty="0">
                <a:cs typeface="B Nazanin" pitchFamily="2" charset="-78"/>
              </a:rPr>
              <a:t>    4- شروع نسخه  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800" dirty="0">
                <a:cs typeface="B Nazanin" pitchFamily="2" charset="-78"/>
              </a:rPr>
              <a:t>    5- نام دارو 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800" dirty="0">
                <a:cs typeface="B Nazanin" pitchFamily="2" charset="-78"/>
              </a:rPr>
              <a:t>    6- شکل دارو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800" dirty="0">
                <a:cs typeface="B Nazanin" pitchFamily="2" charset="-78"/>
              </a:rPr>
              <a:t>    7- دوز دارو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800" dirty="0">
                <a:cs typeface="B Nazanin" pitchFamily="2" charset="-78"/>
              </a:rPr>
              <a:t>    8- دستور دارو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5" name="Picture 4" descr="prescri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214554"/>
            <a:ext cx="3196820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867524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نسخه پيچ(پراتيك)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8429683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پيشگيري از اشتباهات رايج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050"/>
            <a:ext cx="778674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cxb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54933">
            <a:off x="-222571" y="541835"/>
            <a:ext cx="3800414" cy="419565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918418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پيشگيري از اشتباهات رايج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714488"/>
            <a:ext cx="671517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IMG082534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071546"/>
            <a:ext cx="3687123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938962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پيشگيري از اشتباهات رايج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71612"/>
            <a:ext cx="828680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DAROO.bm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" y="3357562"/>
            <a:ext cx="3500438" cy="350043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4834"/>
            <a:ext cx="9144000" cy="683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خطاهاي دارويي</a:t>
            </a:r>
            <a:endParaRPr lang="fa-IR" sz="3600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drug200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4" t="22733" r="8868" b="20180"/>
          <a:stretch>
            <a:fillRect/>
          </a:stretch>
        </p:blipFill>
        <p:spPr bwMode="auto">
          <a:xfrm>
            <a:off x="1285852" y="4968890"/>
            <a:ext cx="1889110" cy="188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785794"/>
            <a:ext cx="8229600" cy="775542"/>
          </a:xfrm>
          <a:noFill/>
          <a:ln>
            <a:solidFill>
              <a:srgbClr val="EAEAEA"/>
            </a:solidFill>
          </a:ln>
        </p:spPr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fa-IR" sz="3600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تداخلات دارويي</a:t>
            </a:r>
            <a:endParaRPr lang="en-US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8"/>
            <a:ext cx="8229600" cy="4752988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800" b="1" i="1" dirty="0">
                <a:effectLst>
                  <a:outerShdw blurRad="38100" dist="38100" dir="2700000" algn="tl">
                    <a:srgbClr val="C0C0C0"/>
                  </a:outerShdw>
                </a:effectLst>
                <a:cs typeface="B Nazanin" pitchFamily="2" charset="-78"/>
              </a:rPr>
              <a:t>بيماراني كه بيشتر در معرض تداخلات اند </a:t>
            </a:r>
            <a:r>
              <a:rPr lang="fa-IR" sz="2800" b="1" dirty="0">
                <a:effectLst>
                  <a:outerShdw blurRad="38100" dist="38100" dir="2700000" algn="tl">
                    <a:srgbClr val="C0C0C0"/>
                  </a:outerShdw>
                </a:effectLst>
                <a:cs typeface="B Nazanin" pitchFamily="2" charset="-78"/>
              </a:rPr>
              <a:t>: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1- سالمندان دريافت كننده چند دارو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2- مبتلايان به بيماري هاي كبدي ، كليوي ، قلبي ، ديابت ، هپاتيت ، پنوموني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وآسم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حاد </a:t>
            </a:r>
            <a:endParaRPr lang="fa-IR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3-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در پيوند كليه 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4- مصرف كنندگان داروهاي  ضد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بارداري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5- بيماراني كه همزمان به چند پزشك مراجعه مي كنند.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  <a:cs typeface="B Nazanin" pitchFamily="2" charset="-78"/>
              </a:rPr>
              <a:t>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800" b="1" i="1" dirty="0">
                <a:effectLst>
                  <a:outerShdw blurRad="38100" dist="38100" dir="2700000" algn="tl">
                    <a:srgbClr val="C0C0C0"/>
                  </a:outerShdw>
                </a:effectLst>
                <a:cs typeface="B Nazanin" pitchFamily="2" charset="-78"/>
              </a:rPr>
              <a:t>  </a:t>
            </a:r>
            <a:endParaRPr lang="en-US" sz="2800" b="1" i="1" dirty="0">
              <a:effectLst>
                <a:outerShdw blurRad="38100" dist="38100" dir="2700000" algn="tl">
                  <a:srgbClr val="C0C0C0"/>
                </a:outerShdw>
              </a:effectLst>
              <a:cs typeface="B Nazanin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62" y="714356"/>
            <a:ext cx="7872410" cy="642942"/>
          </a:xfrm>
        </p:spPr>
        <p:txBody>
          <a:bodyPr>
            <a:normAutofit/>
          </a:bodyPr>
          <a:lstStyle/>
          <a:p>
            <a:pPr algn="r">
              <a:buFont typeface="Wingdings" pitchFamily="2" charset="2"/>
              <a:buChar char="v"/>
            </a:pPr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نسخه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142984"/>
            <a:ext cx="7072362" cy="531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21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56101">
            <a:off x="815733" y="2236097"/>
            <a:ext cx="2347685" cy="3286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785813"/>
            <a:ext cx="8229600" cy="4572000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3600" dirty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 دلایل رایج و معمول تداخلات دارويي </a:t>
            </a:r>
            <a:r>
              <a:rPr lang="fa-IR" sz="3600" dirty="0" smtClean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: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fa-I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1- كافي نبودن اطلاعات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2- فاکتورهای غذايي 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3- سن - جنس - وزن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4- بيماري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5- الگوی رفتار بیمار 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6- فاکتورهای محیطی (آلودگی های صنعتی و کشاورزی و ... )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7- اشکال دارويي  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pic>
        <p:nvPicPr>
          <p:cNvPr id="4" name="Picture 3" descr="drug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85553" flipH="1">
            <a:off x="-247152" y="1694321"/>
            <a:ext cx="5038925" cy="257176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812811"/>
            <a:ext cx="8183562" cy="4187825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3600" dirty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 عوامل موثر در بروز تداخلات دارويي </a:t>
            </a:r>
            <a:r>
              <a:rPr lang="fa-IR" sz="3600" dirty="0" smtClean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:</a:t>
            </a:r>
          </a:p>
          <a:p>
            <a:pPr marL="265176" indent="-265176" eaLnBrk="1" fontAlgn="auto" hangingPunct="1">
              <a:spcAft>
                <a:spcPts val="0"/>
              </a:spcAft>
              <a:buNone/>
              <a:defRPr/>
            </a:pPr>
            <a:endParaRPr lang="fa-IR" sz="3600" dirty="0">
              <a:solidFill>
                <a:schemeClr val="tx2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B Titr" pitchFamily="2" charset="-78"/>
            </a:endParaRP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1- ترتيب مصرف داروها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2- طول مدت درمان 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3- مقدار مصرف دارو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4-  شكل دارويي 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5- وضعيت پيشين بيمار</a:t>
            </a:r>
          </a:p>
          <a:p>
            <a:pPr marL="274320" indent="-274320" algn="just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6- مصرف همزمان چند دارو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  <a:cs typeface="B Nazanin" pitchFamily="2" charset="-78"/>
            </a:endParaRPr>
          </a:p>
        </p:txBody>
      </p:sp>
      <p:pic>
        <p:nvPicPr>
          <p:cNvPr id="64515" name="Picture 5" descr="049302.jpg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684213" y="3071810"/>
            <a:ext cx="3810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-71470" y="1557338"/>
            <a:ext cx="4748213" cy="4443412"/>
          </a:xfrm>
        </p:spPr>
        <p:txBody>
          <a:bodyPr/>
          <a:lstStyle/>
          <a:p>
            <a:pPr marL="274320" indent="-274320" algn="just">
              <a:lnSpc>
                <a:spcPct val="90000"/>
              </a:lnSpc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تداخل اثر دارو با دارو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تتراسايكلين با كلسيم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تتراسايكلين با آنتي اسيدها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سايمتيدين با وارفارين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سايمتيدين با فني توئين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آنتي اسيدها با سيپروفلوكساسين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قرص هاي ضد بارداري با آمپي سيلين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   </a:t>
            </a: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fa-IR" b="1" dirty="0" smtClean="0">
              <a:effectLst>
                <a:outerShdw blurRad="38100" dist="38100" dir="2700000" algn="tl">
                  <a:srgbClr val="C0C0C0"/>
                </a:outerShdw>
              </a:effectLst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fa-IR" dirty="0" smtClean="0">
              <a:effectLst>
                <a:outerShdw blurRad="38100" dist="38100" dir="2700000" algn="tl">
                  <a:srgbClr val="C0C0C0"/>
                </a:outerShdw>
              </a:effectLst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fa-IR" dirty="0" smtClean="0">
              <a:effectLst>
                <a:outerShdw blurRad="38100" dist="38100" dir="2700000" algn="tl">
                  <a:srgbClr val="C0C0C0"/>
                </a:outerShdw>
              </a:effectLst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3600" dirty="0" smtClean="0">
              <a:effectLst>
                <a:outerShdw blurRad="38100" dist="38100" dir="2700000" algn="tl">
                  <a:srgbClr val="C0C0C0"/>
                </a:outerShdw>
              </a:effectLst>
              <a:cs typeface="B Nazanin" pitchFamily="2" charset="-78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714876" y="1500174"/>
            <a:ext cx="4038600" cy="4495800"/>
          </a:xfrm>
        </p:spPr>
        <p:txBody>
          <a:bodyPr/>
          <a:lstStyle/>
          <a:p>
            <a:pPr marL="274320" indent="-274320" algn="just">
              <a:lnSpc>
                <a:spcPct val="90000"/>
              </a:lnSpc>
              <a:defRPr/>
            </a:pPr>
            <a:r>
              <a:rPr lang="fa-IR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B Nazanin" pitchFamily="2" charset="-78"/>
              </a:rPr>
              <a:t>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تداخل اثر دارو با غذا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تتراسايكلين با لبنيات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فروس سولفات با چاي و شير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سيپروفلوكساسين با لبنيات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كتوكونازول با لبنيات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ديگوگسين با لبنيات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   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14744" y="782405"/>
            <a:ext cx="512031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Char char="v"/>
              <a:defRPr/>
            </a:pPr>
            <a:r>
              <a:rPr lang="fa-IR" sz="3600" dirty="0" smtClean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 شايع </a:t>
            </a:r>
            <a:r>
              <a:rPr lang="fa-IR" sz="3600" dirty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ترين تداخلات دارويي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714356"/>
            <a:ext cx="7242048" cy="820122"/>
          </a:xfrm>
          <a:noFill/>
          <a:ln>
            <a:noFill/>
          </a:ln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3600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نكات مهم درهنگام مصرف دارو</a:t>
            </a:r>
            <a:endParaRPr lang="en-US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half" idx="1"/>
          </p:nvPr>
        </p:nvSpPr>
        <p:spPr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None/>
              <a:defRPr/>
            </a:pPr>
            <a:endParaRPr lang="fa-IR" sz="1800" dirty="0">
              <a:cs typeface="B Nazanin" pitchFamily="2" charset="-78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كلسيم همراه غذا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گلي بن گلاميد يك ربع قبل غذا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متفورمين </a:t>
            </a: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همراه غذا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ايبوپروفن ، سلكوكسيب ، ناپروكسن ،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     ديكلوفناك ، مفناميك اسيد ،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     پيروكسيكام بعد از غذا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لوستاتين ، آتورواستاتين و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     سيمواستاتين در شب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هيدروكينون در شب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endParaRPr lang="en-US" sz="2400" dirty="0">
              <a:effectLst>
                <a:outerShdw blurRad="38100" dist="38100" dir="2700000" algn="tl">
                  <a:srgbClr val="FFFFFF"/>
                </a:outerShdw>
              </a:effectLst>
              <a:cs typeface="B Nazanin" pitchFamily="2" charset="-78"/>
            </a:endParaRPr>
          </a:p>
        </p:txBody>
      </p:sp>
      <p:sp>
        <p:nvSpPr>
          <p:cNvPr id="26628" name="Rectangle 4"/>
          <p:cNvSpPr>
            <a:spLocks noGrp="1" noChangeArrowheads="1"/>
          </p:cNvSpPr>
          <p:nvPr>
            <p:ph sz="half" idx="2"/>
          </p:nvPr>
        </p:nvSpPr>
        <p:spPr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66FF"/>
              </a:buClr>
              <a:buFont typeface="Wingdings" pitchFamily="2" charset="2"/>
              <a:buChar char="v"/>
              <a:defRPr/>
            </a:pPr>
            <a:r>
              <a:rPr lang="fa-IR" sz="20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زمان مصرف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آنتي اسيد ها بعد غذا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متوكلوپراميد نيمساعت قبل غذا</a:t>
            </a:r>
            <a:endParaRPr lang="en-US" sz="2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cs typeface="B Nazanin" pitchFamily="2" charset="-78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هيوسين نيمساعت بعد غذا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امپرازول قبل غذا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لووتيروكسين صبح ناشتا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سيپروفلوكساسين يك ربع قبل غذا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فلوكستين پس از صبحانه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جم فيبروزيل قبل غذا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سوربيتول قبل از غذا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A50021"/>
              </a:buClr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Nazanin" pitchFamily="2" charset="-78"/>
              </a:rPr>
              <a:t>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endParaRPr lang="en-US" sz="2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cs typeface="B Nazanin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642918"/>
            <a:ext cx="8501122" cy="44958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fa-IR" sz="3600" dirty="0" smtClean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 نحوه مصرف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*داكسي سايكلين و آلندرونات به همراه يك لیوان آب مصرف شود و بیمار بعد از مصرف دارو تا يك ربع دراز نکشد .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*همراه کلسیم يك لیوان آب مصرف شود .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*همراه سولفاسالازين يك لیوان آب مصرف شود . 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*ترتینوئین را شبها به صورت يك لایه نازک روي پوست قرار دهید .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*دو قطره(چشمي ،گوشي ، بيني)با فاصله حداقل 5 دقیقه از هم ریخته شوند .  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pic>
        <p:nvPicPr>
          <p:cNvPr id="4" name="Picture 3" descr="darookhaneh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4071942"/>
            <a:ext cx="3786214" cy="2536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928694"/>
          </a:xfrm>
        </p:spPr>
        <p:txBody>
          <a:bodyPr>
            <a:normAutofit/>
          </a:bodyPr>
          <a:lstStyle/>
          <a:p>
            <a:pPr algn="r">
              <a:buFont typeface="Wingdings" pitchFamily="2" charset="2"/>
              <a:buChar char="v"/>
            </a:pPr>
            <a:r>
              <a:rPr lang="fa-IR" sz="35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راه هاي مصرف داروها و اشكال دارويي</a:t>
            </a:r>
            <a:endParaRPr lang="fa-IR" sz="35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00174"/>
            <a:ext cx="7572427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r">
              <a:buFont typeface="Wingdings" pitchFamily="2" charset="2"/>
              <a:buChar char="v"/>
            </a:pPr>
            <a:r>
              <a:rPr lang="fa-IR" sz="34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راه هاي مصرف داروها و اشكال دارويي</a:t>
            </a:r>
            <a:endParaRPr lang="fa-IR" sz="34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8571" t="50000"/>
          <a:stretch>
            <a:fillRect/>
          </a:stretch>
        </p:blipFill>
        <p:spPr bwMode="auto">
          <a:xfrm>
            <a:off x="5072066" y="1714487"/>
            <a:ext cx="3929090" cy="207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Online-Canadian-Pharmaci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3810019"/>
            <a:ext cx="4581525" cy="2333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4113" b="48506"/>
          <a:stretch>
            <a:fillRect/>
          </a:stretch>
        </p:blipFill>
        <p:spPr bwMode="auto">
          <a:xfrm>
            <a:off x="204758" y="1581137"/>
            <a:ext cx="4724432" cy="2133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8229600" cy="775542"/>
          </a:xfrm>
        </p:spPr>
        <p:txBody>
          <a:bodyPr>
            <a:normAutofit/>
          </a:bodyPr>
          <a:lstStyle/>
          <a:p>
            <a:pPr algn="r">
              <a:buFont typeface="Wingdings" pitchFamily="2" charset="2"/>
              <a:buChar char="v"/>
            </a:pPr>
            <a:r>
              <a:rPr lang="fa-IR" sz="35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راه هاي مصرف داروها و اشكال دارويي</a:t>
            </a:r>
            <a:endParaRPr lang="fa-IR" sz="35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767"/>
          <a:stretch>
            <a:fillRect/>
          </a:stretch>
        </p:blipFill>
        <p:spPr bwMode="auto">
          <a:xfrm>
            <a:off x="4143372" y="1857364"/>
            <a:ext cx="4786346" cy="353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pharmacist_jo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714488"/>
            <a:ext cx="3428992" cy="5059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976" y="714356"/>
            <a:ext cx="7498080" cy="703282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نسخه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5" name="Picture 4" descr="5_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3571876"/>
            <a:ext cx="2857520" cy="2105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مشخصات بیمار</a:t>
            </a:r>
          </a:p>
          <a:p>
            <a:r>
              <a:rPr lang="fa-IR" dirty="0" smtClean="0"/>
              <a:t>داروی تجویز شده</a:t>
            </a:r>
          </a:p>
          <a:p>
            <a:pPr>
              <a:buFont typeface="Wingdings" pitchFamily="2" charset="2"/>
              <a:buChar char="v"/>
            </a:pPr>
            <a:r>
              <a:rPr lang="fa-IR" dirty="0" smtClean="0"/>
              <a:t>نام دارو</a:t>
            </a:r>
          </a:p>
          <a:p>
            <a:pPr>
              <a:buFont typeface="Wingdings" pitchFamily="2" charset="2"/>
              <a:buChar char="v"/>
            </a:pPr>
            <a:r>
              <a:rPr lang="fa-IR" dirty="0" smtClean="0"/>
              <a:t>شکل دارویی</a:t>
            </a:r>
          </a:p>
          <a:p>
            <a:pPr>
              <a:buFont typeface="Wingdings" pitchFamily="2" charset="2"/>
              <a:buChar char="v"/>
            </a:pPr>
            <a:r>
              <a:rPr lang="fa-IR" dirty="0" smtClean="0"/>
              <a:t>دستور مصرف</a:t>
            </a:r>
          </a:p>
          <a:p>
            <a:pPr>
              <a:buFont typeface="Wingdings" pitchFamily="2" charset="2"/>
              <a:buChar char="v"/>
            </a:pPr>
            <a:r>
              <a:rPr lang="fa-IR" dirty="0" smtClean="0"/>
              <a:t>قدرت یا </a:t>
            </a:r>
            <a:r>
              <a:rPr lang="en-US" dirty="0" smtClean="0"/>
              <a:t>potency</a:t>
            </a:r>
          </a:p>
          <a:p>
            <a:pPr>
              <a:buFont typeface="Wingdings" pitchFamily="2" charset="2"/>
              <a:buChar char="v"/>
            </a:pPr>
            <a:r>
              <a:rPr lang="fa-IR" dirty="0" smtClean="0"/>
              <a:t>نحوه مصرف</a:t>
            </a:r>
          </a:p>
          <a:p>
            <a:pPr>
              <a:buFont typeface="Wingdings" pitchFamily="2" charset="2"/>
              <a:buChar char="§"/>
            </a:pPr>
            <a:r>
              <a:rPr lang="fa-IR" dirty="0" smtClean="0"/>
              <a:t>بیمه</a:t>
            </a:r>
          </a:p>
          <a:p>
            <a:pPr>
              <a:buFont typeface="Wingdings" pitchFamily="2" charset="2"/>
              <a:buChar char="v"/>
            </a:pPr>
            <a:endParaRPr lang="fa-IR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653210"/>
          </a:xfrm>
        </p:spPr>
        <p:txBody>
          <a:bodyPr>
            <a:no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نسخه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50000"/>
          <a:stretch>
            <a:fillRect/>
          </a:stretch>
        </p:blipFill>
        <p:spPr bwMode="auto">
          <a:xfrm>
            <a:off x="500034" y="1214422"/>
            <a:ext cx="864399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9573" b="57895"/>
          <a:stretch>
            <a:fillRect/>
          </a:stretch>
        </p:blipFill>
        <p:spPr bwMode="auto">
          <a:xfrm>
            <a:off x="4929190" y="3571876"/>
            <a:ext cx="421484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drugsto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857628"/>
            <a:ext cx="5214942" cy="2114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704104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نسخه پيچي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389120"/>
          </a:xfrm>
        </p:spPr>
        <p:txBody>
          <a:bodyPr>
            <a:normAutofit/>
          </a:bodyPr>
          <a:lstStyle/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عبارت است از مراحلي كه به تهيه، آماده سازي و تحويل دارو به يك شخص حقيقي مي انجامد.</a:t>
            </a:r>
          </a:p>
          <a:p>
            <a:pPr marL="274320" indent="-274320" algn="just">
              <a:lnSpc>
                <a:spcPct val="90000"/>
              </a:lnSpc>
              <a:buNone/>
              <a:defRPr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در نسخه پيچي مطلوب داروي مشخص با دوز معين، در بسته بندي مناسب به بيمار معلوم تحويل مي شود.</a:t>
            </a:r>
            <a:endParaRPr lang="fa-IR" sz="2800" dirty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pic>
        <p:nvPicPr>
          <p:cNvPr id="4" name="Picture 3" descr="عکس دار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3286124"/>
            <a:ext cx="471490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اجزاي نسخه</a:t>
            </a:r>
            <a:endParaRPr lang="fa-IR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3" name="Picture 2" descr="4a9054229a96480b9c39a4ec5ed99aa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1857364"/>
            <a:ext cx="4900638" cy="3500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70" y="0"/>
            <a:ext cx="9358378" cy="692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right ear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As   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left ear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before meals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Aq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water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Au  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both ear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Bid 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twice a day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Tid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three times a day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Qid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4 times a day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DW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distilled water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at bed time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4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D5W 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distilled water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potassium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Na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   sodium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Pc      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after meals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Po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    by mouth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qd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every day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qh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every hour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Q4hr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every 4 hours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Qod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 every other day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qs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  a sufficient quantity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           unit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9999"/>
              </a:buClr>
              <a:buFontTx/>
              <a:buChar char="•"/>
              <a:defRPr/>
            </a:pP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6929454" y="857232"/>
            <a:ext cx="1785951" cy="5238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dirty="0">
                <a:solidFill>
                  <a:schemeClr val="tx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اختصارات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1201</TotalTime>
  <Words>955</Words>
  <Application>Microsoft Office PowerPoint</Application>
  <PresentationFormat>On-screen Show (4:3)</PresentationFormat>
  <Paragraphs>250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Flow</vt:lpstr>
      <vt:lpstr>Slide 1</vt:lpstr>
      <vt:lpstr>Slide 2</vt:lpstr>
      <vt:lpstr> نسخه</vt:lpstr>
      <vt:lpstr>نسخه</vt:lpstr>
      <vt:lpstr>نسخه</vt:lpstr>
      <vt:lpstr>نسخه پيچي</vt:lpstr>
      <vt:lpstr>اجزاي نسخه</vt:lpstr>
      <vt:lpstr>Slide 8</vt:lpstr>
      <vt:lpstr>Slide 9</vt:lpstr>
      <vt:lpstr>Slide 10</vt:lpstr>
      <vt:lpstr>اصول نسخه پيچي</vt:lpstr>
      <vt:lpstr>مراحل نسخه پيچي</vt:lpstr>
      <vt:lpstr>آماده سازي داروهاي تجويز شده</vt:lpstr>
      <vt:lpstr>اسامی مشابه دارویی</vt:lpstr>
      <vt:lpstr>آماده سازي داروهاي تجويز شده</vt:lpstr>
      <vt:lpstr>شمارش داروها</vt:lpstr>
      <vt:lpstr>محيط فيزيكي داروخانه</vt:lpstr>
      <vt:lpstr>محيط فيزيكي داروخانه</vt:lpstr>
      <vt:lpstr>محيط نسخه پيچي</vt:lpstr>
      <vt:lpstr>نسخه پيچ(پراتيك)</vt:lpstr>
      <vt:lpstr>پيشگيري از اشتباهات رايج</vt:lpstr>
      <vt:lpstr>پيشگيري از اشتباهات رايج</vt:lpstr>
      <vt:lpstr>پيشگيري از اشتباهات رايج</vt:lpstr>
      <vt:lpstr>خطاهاي دارويي</vt:lpstr>
      <vt:lpstr>Slide 25</vt:lpstr>
      <vt:lpstr>Slide 26</vt:lpstr>
      <vt:lpstr>Slide 27</vt:lpstr>
      <vt:lpstr>Slide 28</vt:lpstr>
      <vt:lpstr>تداخلات دارويي</vt:lpstr>
      <vt:lpstr>Slide 30</vt:lpstr>
      <vt:lpstr>Slide 31</vt:lpstr>
      <vt:lpstr>Slide 32</vt:lpstr>
      <vt:lpstr>نكات مهم درهنگام مصرف دارو</vt:lpstr>
      <vt:lpstr>Slide 34</vt:lpstr>
      <vt:lpstr> راه هاي مصرف داروها و اشكال دارويي</vt:lpstr>
      <vt:lpstr>راه هاي مصرف داروها و اشكال دارويي</vt:lpstr>
      <vt:lpstr>راه هاي مصرف داروها و اشكال دارويي</vt:lpstr>
    </vt:vector>
  </TitlesOfParts>
  <Company>Kaums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khoshsoroor-sa</dc:creator>
  <cp:lastModifiedBy>saneei-so</cp:lastModifiedBy>
  <cp:revision>124</cp:revision>
  <dcterms:created xsi:type="dcterms:W3CDTF">2013-08-19T04:02:24Z</dcterms:created>
  <dcterms:modified xsi:type="dcterms:W3CDTF">2013-10-17T05:52:25Z</dcterms:modified>
</cp:coreProperties>
</file>