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emf" ContentType="image/x-emf"/>
  <Default Extension="xls" ContentType="application/vnd.ms-exce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756" r:id="rId1"/>
  </p:sldMasterIdLst>
  <p:notesMasterIdLst>
    <p:notesMasterId r:id="rId27"/>
  </p:notesMasterIdLst>
  <p:handoutMasterIdLst>
    <p:handoutMasterId r:id="rId28"/>
  </p:handoutMasterIdLst>
  <p:sldIdLst>
    <p:sldId id="287" r:id="rId2"/>
    <p:sldId id="310" r:id="rId3"/>
    <p:sldId id="288" r:id="rId4"/>
    <p:sldId id="289" r:id="rId5"/>
    <p:sldId id="290" r:id="rId6"/>
    <p:sldId id="291" r:id="rId7"/>
    <p:sldId id="292" r:id="rId8"/>
    <p:sldId id="293" r:id="rId9"/>
    <p:sldId id="294" r:id="rId10"/>
    <p:sldId id="295" r:id="rId11"/>
    <p:sldId id="296" r:id="rId12"/>
    <p:sldId id="297" r:id="rId13"/>
    <p:sldId id="298" r:id="rId14"/>
    <p:sldId id="299" r:id="rId15"/>
    <p:sldId id="300" r:id="rId16"/>
    <p:sldId id="301" r:id="rId17"/>
    <p:sldId id="302" r:id="rId18"/>
    <p:sldId id="303" r:id="rId19"/>
    <p:sldId id="304" r:id="rId20"/>
    <p:sldId id="305" r:id="rId21"/>
    <p:sldId id="306" r:id="rId22"/>
    <p:sldId id="307" r:id="rId23"/>
    <p:sldId id="308" r:id="rId24"/>
    <p:sldId id="309" r:id="rId25"/>
    <p:sldId id="283" r:id="rId26"/>
  </p:sldIdLst>
  <p:sldSz cx="9144000" cy="6858000" type="screen4x3"/>
  <p:notesSz cx="7099300" cy="10234613"/>
  <p:defaultTex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84380"/>
    <p:restoredTop sz="94660"/>
  </p:normalViewPr>
  <p:slideViewPr>
    <p:cSldViewPr>
      <p:cViewPr varScale="1">
        <p:scale>
          <a:sx n="63" d="100"/>
          <a:sy n="63" d="100"/>
        </p:scale>
        <p:origin x="-642" y="-108"/>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6.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7.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8.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9.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4022937" y="0"/>
            <a:ext cx="3076363" cy="511731"/>
          </a:xfrm>
          <a:prstGeom prst="rect">
            <a:avLst/>
          </a:prstGeom>
        </p:spPr>
        <p:txBody>
          <a:bodyPr vert="horz" lIns="99048" tIns="49524" rIns="99048" bIns="49524" rtlCol="1"/>
          <a:lstStyle>
            <a:lvl1pPr algn="r">
              <a:defRPr sz="1300"/>
            </a:lvl1pPr>
          </a:lstStyle>
          <a:p>
            <a:endParaRPr lang="fa-IR"/>
          </a:p>
        </p:txBody>
      </p:sp>
      <p:sp>
        <p:nvSpPr>
          <p:cNvPr id="3" name="Date Placeholder 2"/>
          <p:cNvSpPr>
            <a:spLocks noGrp="1"/>
          </p:cNvSpPr>
          <p:nvPr>
            <p:ph type="dt" sz="quarter" idx="1"/>
          </p:nvPr>
        </p:nvSpPr>
        <p:spPr>
          <a:xfrm>
            <a:off x="1644" y="0"/>
            <a:ext cx="3076363" cy="511731"/>
          </a:xfrm>
          <a:prstGeom prst="rect">
            <a:avLst/>
          </a:prstGeom>
        </p:spPr>
        <p:txBody>
          <a:bodyPr vert="horz" lIns="99048" tIns="49524" rIns="99048" bIns="49524" rtlCol="1"/>
          <a:lstStyle>
            <a:lvl1pPr algn="l">
              <a:defRPr sz="1300"/>
            </a:lvl1pPr>
          </a:lstStyle>
          <a:p>
            <a:fld id="{7F40C47C-DE70-45B7-BC14-40C92D5A1067}" type="datetimeFigureOut">
              <a:rPr lang="fa-IR" smtClean="0"/>
              <a:pPr/>
              <a:t>1434/12/13</a:t>
            </a:fld>
            <a:endParaRPr lang="fa-IR"/>
          </a:p>
        </p:txBody>
      </p:sp>
      <p:sp>
        <p:nvSpPr>
          <p:cNvPr id="4" name="Footer Placeholder 3"/>
          <p:cNvSpPr>
            <a:spLocks noGrp="1"/>
          </p:cNvSpPr>
          <p:nvPr>
            <p:ph type="ftr" sz="quarter" idx="2"/>
          </p:nvPr>
        </p:nvSpPr>
        <p:spPr>
          <a:xfrm>
            <a:off x="4022937" y="9721106"/>
            <a:ext cx="3076363" cy="511731"/>
          </a:xfrm>
          <a:prstGeom prst="rect">
            <a:avLst/>
          </a:prstGeom>
        </p:spPr>
        <p:txBody>
          <a:bodyPr vert="horz" lIns="99048" tIns="49524" rIns="99048" bIns="49524" rtlCol="1" anchor="b"/>
          <a:lstStyle>
            <a:lvl1pPr algn="r">
              <a:defRPr sz="1300"/>
            </a:lvl1pPr>
          </a:lstStyle>
          <a:p>
            <a:endParaRPr lang="fa-IR"/>
          </a:p>
        </p:txBody>
      </p:sp>
      <p:sp>
        <p:nvSpPr>
          <p:cNvPr id="5" name="Slide Number Placeholder 4"/>
          <p:cNvSpPr>
            <a:spLocks noGrp="1"/>
          </p:cNvSpPr>
          <p:nvPr>
            <p:ph type="sldNum" sz="quarter" idx="3"/>
          </p:nvPr>
        </p:nvSpPr>
        <p:spPr>
          <a:xfrm>
            <a:off x="1644" y="9721106"/>
            <a:ext cx="3076363" cy="511731"/>
          </a:xfrm>
          <a:prstGeom prst="rect">
            <a:avLst/>
          </a:prstGeom>
        </p:spPr>
        <p:txBody>
          <a:bodyPr vert="horz" lIns="99048" tIns="49524" rIns="99048" bIns="49524" rtlCol="1" anchor="b"/>
          <a:lstStyle>
            <a:lvl1pPr algn="l">
              <a:defRPr sz="1300"/>
            </a:lvl1pPr>
          </a:lstStyle>
          <a:p>
            <a:fld id="{8783DD5A-969E-40B0-B4CC-059BEFB29CD4}" type="slidenum">
              <a:rPr lang="fa-IR" smtClean="0"/>
              <a:pPr/>
              <a:t>‹#›</a:t>
            </a:fld>
            <a:endParaRPr lang="fa-IR"/>
          </a:p>
        </p:txBody>
      </p:sp>
    </p:spTree>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4022937" y="0"/>
            <a:ext cx="3076363" cy="511731"/>
          </a:xfrm>
          <a:prstGeom prst="rect">
            <a:avLst/>
          </a:prstGeom>
        </p:spPr>
        <p:txBody>
          <a:bodyPr vert="horz" lIns="99048" tIns="49524" rIns="99048" bIns="49524" rtlCol="1"/>
          <a:lstStyle>
            <a:lvl1pPr algn="r">
              <a:defRPr sz="1300"/>
            </a:lvl1pPr>
          </a:lstStyle>
          <a:p>
            <a:endParaRPr lang="fa-IR"/>
          </a:p>
        </p:txBody>
      </p:sp>
      <p:sp>
        <p:nvSpPr>
          <p:cNvPr id="3" name="Date Placeholder 2"/>
          <p:cNvSpPr>
            <a:spLocks noGrp="1"/>
          </p:cNvSpPr>
          <p:nvPr>
            <p:ph type="dt" idx="1"/>
          </p:nvPr>
        </p:nvSpPr>
        <p:spPr>
          <a:xfrm>
            <a:off x="1644" y="0"/>
            <a:ext cx="3076363" cy="511731"/>
          </a:xfrm>
          <a:prstGeom prst="rect">
            <a:avLst/>
          </a:prstGeom>
        </p:spPr>
        <p:txBody>
          <a:bodyPr vert="horz" lIns="99048" tIns="49524" rIns="99048" bIns="49524" rtlCol="1"/>
          <a:lstStyle>
            <a:lvl1pPr algn="l">
              <a:defRPr sz="1300"/>
            </a:lvl1pPr>
          </a:lstStyle>
          <a:p>
            <a:fld id="{00EF82E4-27AD-4FF4-BDA8-C473973C537E}" type="datetimeFigureOut">
              <a:rPr lang="fa-IR" smtClean="0"/>
              <a:pPr/>
              <a:t>1434/12/13</a:t>
            </a:fld>
            <a:endParaRPr lang="fa-IR"/>
          </a:p>
        </p:txBody>
      </p:sp>
      <p:sp>
        <p:nvSpPr>
          <p:cNvPr id="4" name="Slide Image Placeholder 3"/>
          <p:cNvSpPr>
            <a:spLocks noGrp="1" noRot="1" noChangeAspect="1"/>
          </p:cNvSpPr>
          <p:nvPr>
            <p:ph type="sldImg" idx="2"/>
          </p:nvPr>
        </p:nvSpPr>
        <p:spPr>
          <a:xfrm>
            <a:off x="992188" y="768350"/>
            <a:ext cx="5114925" cy="3836988"/>
          </a:xfrm>
          <a:prstGeom prst="rect">
            <a:avLst/>
          </a:prstGeom>
          <a:noFill/>
          <a:ln w="12700">
            <a:solidFill>
              <a:prstClr val="black"/>
            </a:solidFill>
          </a:ln>
        </p:spPr>
        <p:txBody>
          <a:bodyPr vert="horz" lIns="99048" tIns="49524" rIns="99048" bIns="49524" rtlCol="1" anchor="ctr"/>
          <a:lstStyle/>
          <a:p>
            <a:endParaRPr lang="fa-IR"/>
          </a:p>
        </p:txBody>
      </p:sp>
      <p:sp>
        <p:nvSpPr>
          <p:cNvPr id="5" name="Notes Placeholder 4"/>
          <p:cNvSpPr>
            <a:spLocks noGrp="1"/>
          </p:cNvSpPr>
          <p:nvPr>
            <p:ph type="body" sz="quarter" idx="3"/>
          </p:nvPr>
        </p:nvSpPr>
        <p:spPr>
          <a:xfrm>
            <a:off x="709930" y="4861441"/>
            <a:ext cx="5679440" cy="4605576"/>
          </a:xfrm>
          <a:prstGeom prst="rect">
            <a:avLst/>
          </a:prstGeom>
        </p:spPr>
        <p:txBody>
          <a:bodyPr vert="horz" lIns="99048" tIns="49524" rIns="99048" bIns="49524" rtlCol="1">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6" name="Footer Placeholder 5"/>
          <p:cNvSpPr>
            <a:spLocks noGrp="1"/>
          </p:cNvSpPr>
          <p:nvPr>
            <p:ph type="ftr" sz="quarter" idx="4"/>
          </p:nvPr>
        </p:nvSpPr>
        <p:spPr>
          <a:xfrm>
            <a:off x="4022937" y="9721106"/>
            <a:ext cx="3076363" cy="511731"/>
          </a:xfrm>
          <a:prstGeom prst="rect">
            <a:avLst/>
          </a:prstGeom>
        </p:spPr>
        <p:txBody>
          <a:bodyPr vert="horz" lIns="99048" tIns="49524" rIns="99048" bIns="49524" rtlCol="1" anchor="b"/>
          <a:lstStyle>
            <a:lvl1pPr algn="r">
              <a:defRPr sz="1300"/>
            </a:lvl1pPr>
          </a:lstStyle>
          <a:p>
            <a:endParaRPr lang="fa-IR"/>
          </a:p>
        </p:txBody>
      </p:sp>
      <p:sp>
        <p:nvSpPr>
          <p:cNvPr id="7" name="Slide Number Placeholder 6"/>
          <p:cNvSpPr>
            <a:spLocks noGrp="1"/>
          </p:cNvSpPr>
          <p:nvPr>
            <p:ph type="sldNum" sz="quarter" idx="5"/>
          </p:nvPr>
        </p:nvSpPr>
        <p:spPr>
          <a:xfrm>
            <a:off x="1644" y="9721106"/>
            <a:ext cx="3076363" cy="511731"/>
          </a:xfrm>
          <a:prstGeom prst="rect">
            <a:avLst/>
          </a:prstGeom>
        </p:spPr>
        <p:txBody>
          <a:bodyPr vert="horz" lIns="99048" tIns="49524" rIns="99048" bIns="49524" rtlCol="1" anchor="b"/>
          <a:lstStyle>
            <a:lvl1pPr algn="l">
              <a:defRPr sz="1300"/>
            </a:lvl1pPr>
          </a:lstStyle>
          <a:p>
            <a:fld id="{201CC722-EA18-4E89-9414-9A69A6195F63}" type="slidenum">
              <a:rPr lang="fa-IR" smtClean="0"/>
              <a:pPr/>
              <a:t>‹#›</a:t>
            </a:fld>
            <a:endParaRPr lang="fa-IR"/>
          </a:p>
        </p:txBody>
      </p:sp>
    </p:spTree>
  </p:cSld>
  <p:clrMap bg1="lt1" tx1="dk1" bg2="lt2" tx2="dk2" accent1="accent1" accent2="accent2" accent3="accent3" accent4="accent4" accent5="accent5" accent6="accent6" hlink="hlink" folHlink="folHlink"/>
  <p:hf hdr="0" dt="0"/>
  <p:notesStyle>
    <a:lvl1pPr marL="0" algn="r" defTabSz="914400" rtl="1" eaLnBrk="1" latinLnBrk="0" hangingPunct="1">
      <a:defRPr sz="1200" kern="1200">
        <a:solidFill>
          <a:schemeClr val="tx1"/>
        </a:solidFill>
        <a:latin typeface="+mn-lt"/>
        <a:ea typeface="+mn-ea"/>
        <a:cs typeface="+mn-cs"/>
      </a:defRPr>
    </a:lvl1pPr>
    <a:lvl2pPr marL="457200" algn="r" defTabSz="914400" rtl="1" eaLnBrk="1" latinLnBrk="0" hangingPunct="1">
      <a:defRPr sz="1200" kern="1200">
        <a:solidFill>
          <a:schemeClr val="tx1"/>
        </a:solidFill>
        <a:latin typeface="+mn-lt"/>
        <a:ea typeface="+mn-ea"/>
        <a:cs typeface="+mn-cs"/>
      </a:defRPr>
    </a:lvl2pPr>
    <a:lvl3pPr marL="914400" algn="r" defTabSz="914400" rtl="1" eaLnBrk="1" latinLnBrk="0" hangingPunct="1">
      <a:defRPr sz="1200" kern="1200">
        <a:solidFill>
          <a:schemeClr val="tx1"/>
        </a:solidFill>
        <a:latin typeface="+mn-lt"/>
        <a:ea typeface="+mn-ea"/>
        <a:cs typeface="+mn-cs"/>
      </a:defRPr>
    </a:lvl3pPr>
    <a:lvl4pPr marL="1371600" algn="r" defTabSz="914400" rtl="1" eaLnBrk="1" latinLnBrk="0" hangingPunct="1">
      <a:defRPr sz="1200" kern="1200">
        <a:solidFill>
          <a:schemeClr val="tx1"/>
        </a:solidFill>
        <a:latin typeface="+mn-lt"/>
        <a:ea typeface="+mn-ea"/>
        <a:cs typeface="+mn-cs"/>
      </a:defRPr>
    </a:lvl4pPr>
    <a:lvl5pPr marL="1828800" algn="r" defTabSz="914400" rtl="1" eaLnBrk="1" latinLnBrk="0" hangingPunct="1">
      <a:defRPr sz="1200" kern="1200">
        <a:solidFill>
          <a:schemeClr val="tx1"/>
        </a:solidFill>
        <a:latin typeface="+mn-lt"/>
        <a:ea typeface="+mn-ea"/>
        <a:cs typeface="+mn-cs"/>
      </a:defRPr>
    </a:lvl5pPr>
    <a:lvl6pPr marL="2286000" algn="r" defTabSz="914400" rtl="1" eaLnBrk="1" latinLnBrk="0" hangingPunct="1">
      <a:defRPr sz="1200" kern="1200">
        <a:solidFill>
          <a:schemeClr val="tx1"/>
        </a:solidFill>
        <a:latin typeface="+mn-lt"/>
        <a:ea typeface="+mn-ea"/>
        <a:cs typeface="+mn-cs"/>
      </a:defRPr>
    </a:lvl6pPr>
    <a:lvl7pPr marL="2743200" algn="r" defTabSz="914400" rtl="1" eaLnBrk="1" latinLnBrk="0" hangingPunct="1">
      <a:defRPr sz="1200" kern="1200">
        <a:solidFill>
          <a:schemeClr val="tx1"/>
        </a:solidFill>
        <a:latin typeface="+mn-lt"/>
        <a:ea typeface="+mn-ea"/>
        <a:cs typeface="+mn-cs"/>
      </a:defRPr>
    </a:lvl7pPr>
    <a:lvl8pPr marL="3200400" algn="r" defTabSz="914400" rtl="1" eaLnBrk="1" latinLnBrk="0" hangingPunct="1">
      <a:defRPr sz="1200" kern="1200">
        <a:solidFill>
          <a:schemeClr val="tx1"/>
        </a:solidFill>
        <a:latin typeface="+mn-lt"/>
        <a:ea typeface="+mn-ea"/>
        <a:cs typeface="+mn-cs"/>
      </a:defRPr>
    </a:lvl8pPr>
    <a:lvl9pPr marL="3657600" algn="r" defTabSz="914400" rtl="1"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fa-IR"/>
          </a:p>
        </p:txBody>
      </p:sp>
      <p:sp>
        <p:nvSpPr>
          <p:cNvPr id="4" name="Slide Number Placeholder 3"/>
          <p:cNvSpPr>
            <a:spLocks noGrp="1"/>
          </p:cNvSpPr>
          <p:nvPr>
            <p:ph type="sldNum" sz="quarter" idx="10"/>
          </p:nvPr>
        </p:nvSpPr>
        <p:spPr/>
        <p:txBody>
          <a:bodyPr/>
          <a:lstStyle/>
          <a:p>
            <a:fld id="{201CC722-EA18-4E89-9414-9A69A6195F63}" type="slidenum">
              <a:rPr lang="fa-IR" smtClean="0"/>
              <a:pPr/>
              <a:t>11</a:t>
            </a:fld>
            <a:endParaRPr lang="fa-IR"/>
          </a:p>
        </p:txBody>
      </p:sp>
      <p:sp>
        <p:nvSpPr>
          <p:cNvPr id="5" name="Footer Placeholder 4"/>
          <p:cNvSpPr>
            <a:spLocks noGrp="1"/>
          </p:cNvSpPr>
          <p:nvPr>
            <p:ph type="ftr" sz="quarter" idx="11"/>
          </p:nvPr>
        </p:nvSpPr>
        <p:spPr/>
        <p:txBody>
          <a:bodyPr/>
          <a:lstStyle/>
          <a:p>
            <a:endParaRPr lang="fa-I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fa-IR" dirty="0"/>
          </a:p>
        </p:txBody>
      </p:sp>
      <p:sp>
        <p:nvSpPr>
          <p:cNvPr id="4" name="Slide Number Placeholder 3"/>
          <p:cNvSpPr>
            <a:spLocks noGrp="1"/>
          </p:cNvSpPr>
          <p:nvPr>
            <p:ph type="sldNum" sz="quarter" idx="10"/>
          </p:nvPr>
        </p:nvSpPr>
        <p:spPr/>
        <p:txBody>
          <a:bodyPr/>
          <a:lstStyle/>
          <a:p>
            <a:fld id="{201CC722-EA18-4E89-9414-9A69A6195F63}" type="slidenum">
              <a:rPr lang="fa-IR" smtClean="0"/>
              <a:pPr/>
              <a:t>14</a:t>
            </a:fld>
            <a:endParaRPr lang="fa-IR"/>
          </a:p>
        </p:txBody>
      </p:sp>
      <p:sp>
        <p:nvSpPr>
          <p:cNvPr id="5" name="Footer Placeholder 4"/>
          <p:cNvSpPr>
            <a:spLocks noGrp="1"/>
          </p:cNvSpPr>
          <p:nvPr>
            <p:ph type="ftr" sz="quarter" idx="11"/>
          </p:nvPr>
        </p:nvSpPr>
        <p:spPr/>
        <p:txBody>
          <a:bodyPr/>
          <a:lstStyle/>
          <a:p>
            <a:endParaRPr lang="fa-I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1">
        <a:schemeClr val="bg1"/>
      </p:bgRef>
    </p:bg>
    <p:spTree>
      <p:nvGrpSpPr>
        <p:cNvPr id="1" name=""/>
        <p:cNvGrpSpPr/>
        <p:nvPr/>
      </p:nvGrpSpPr>
      <p:grpSpPr>
        <a:xfrm>
          <a:off x="0" y="0"/>
          <a:ext cx="0" cy="0"/>
          <a:chOff x="0" y="0"/>
          <a:chExt cx="0" cy="0"/>
        </a:xfrm>
      </p:grpSpPr>
      <p:sp>
        <p:nvSpPr>
          <p:cNvPr id="8" name="Title 7"/>
          <p:cNvSpPr>
            <a:spLocks noGrp="1"/>
          </p:cNvSpPr>
          <p:nvPr>
            <p:ph type="ctrTitle"/>
          </p:nvPr>
        </p:nvSpPr>
        <p:spPr>
          <a:xfrm>
            <a:off x="2286000" y="3124200"/>
            <a:ext cx="6172200" cy="1894362"/>
          </a:xfrm>
        </p:spPr>
        <p:txBody>
          <a:bodyPr/>
          <a:lstStyle>
            <a:lvl1pPr>
              <a:defRPr b="1"/>
            </a:lvl1pPr>
          </a:lstStyle>
          <a:p>
            <a:r>
              <a:rPr kumimoji="0" lang="en-US" smtClean="0"/>
              <a:t>Click to edit Master title style</a:t>
            </a:r>
            <a:endParaRPr kumimoji="0" lang="en-US"/>
          </a:p>
        </p:txBody>
      </p:sp>
      <p:sp>
        <p:nvSpPr>
          <p:cNvPr id="9" name="Subtitle 8"/>
          <p:cNvSpPr>
            <a:spLocks noGrp="1"/>
          </p:cNvSpPr>
          <p:nvPr>
            <p:ph type="subTitle" idx="1"/>
          </p:nvPr>
        </p:nvSpPr>
        <p:spPr>
          <a:xfrm>
            <a:off x="2286000" y="5003322"/>
            <a:ext cx="6172200" cy="1371600"/>
          </a:xfrm>
        </p:spPr>
        <p:txBody>
          <a:bodyPr/>
          <a:lstStyle>
            <a:lvl1pPr marL="0" indent="0" algn="l">
              <a:buNone/>
              <a:defRPr sz="1800" b="1">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bwMode="auto">
          <a:xfrm rot="5400000">
            <a:off x="7764621" y="1174097"/>
            <a:ext cx="2286000" cy="381000"/>
          </a:xfrm>
        </p:spPr>
        <p:txBody>
          <a:bodyPr/>
          <a:lstStyle/>
          <a:p>
            <a:fld id="{D7E619A6-98FF-4BC3-85BB-4826419F674E}" type="datetime8">
              <a:rPr lang="fa-IR" smtClean="0"/>
              <a:pPr/>
              <a:t>13/اکتبر/17</a:t>
            </a:fld>
            <a:endParaRPr lang="fa-IR"/>
          </a:p>
        </p:txBody>
      </p:sp>
      <p:sp>
        <p:nvSpPr>
          <p:cNvPr id="17" name="Footer Placeholder 16"/>
          <p:cNvSpPr>
            <a:spLocks noGrp="1"/>
          </p:cNvSpPr>
          <p:nvPr>
            <p:ph type="ftr" sz="quarter" idx="11"/>
          </p:nvPr>
        </p:nvSpPr>
        <p:spPr bwMode="auto">
          <a:xfrm rot="5400000">
            <a:off x="7077269" y="4181669"/>
            <a:ext cx="3657600" cy="384048"/>
          </a:xfrm>
        </p:spPr>
        <p:txBody>
          <a:bodyPr/>
          <a:lstStyle/>
          <a:p>
            <a:r>
              <a:rPr lang="fa-IR" smtClean="0"/>
              <a:t>معاونت غذا و دارو دانشگاه علوم پزشکی کاشان</a:t>
            </a:r>
            <a:endParaRPr lang="fa-IR"/>
          </a:p>
        </p:txBody>
      </p:sp>
      <p:sp>
        <p:nvSpPr>
          <p:cNvPr id="10" name="Rectangle 9"/>
          <p:cNvSpPr/>
          <p:nvPr/>
        </p:nvSpPr>
        <p:spPr bwMode="auto">
          <a:xfrm>
            <a:off x="381000" y="0"/>
            <a:ext cx="609600" cy="6858000"/>
          </a:xfrm>
          <a:prstGeom prst="rect">
            <a:avLst/>
          </a:prstGeom>
          <a:solidFill>
            <a:schemeClr val="accent1">
              <a:tint val="60000"/>
              <a:alpha val="54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Rectangle 11"/>
          <p:cNvSpPr/>
          <p:nvPr/>
        </p:nvSpPr>
        <p:spPr bwMode="auto">
          <a:xfrm>
            <a:off x="276336" y="0"/>
            <a:ext cx="104664" cy="6858000"/>
          </a:xfrm>
          <a:prstGeom prst="rect">
            <a:avLst/>
          </a:prstGeom>
          <a:solidFill>
            <a:schemeClr val="accent1">
              <a:tint val="40000"/>
              <a:alpha val="36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4" name="Rectangle 13"/>
          <p:cNvSpPr/>
          <p:nvPr/>
        </p:nvSpPr>
        <p:spPr bwMode="auto">
          <a:xfrm>
            <a:off x="990600" y="0"/>
            <a:ext cx="181872" cy="6858000"/>
          </a:xfrm>
          <a:prstGeom prst="rect">
            <a:avLst/>
          </a:prstGeom>
          <a:solidFill>
            <a:schemeClr val="accent1">
              <a:tint val="40000"/>
              <a:alpha val="7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9" name="Rectangle 18"/>
          <p:cNvSpPr/>
          <p:nvPr/>
        </p:nvSpPr>
        <p:spPr bwMode="auto">
          <a:xfrm>
            <a:off x="1141320" y="0"/>
            <a:ext cx="230280" cy="6858000"/>
          </a:xfrm>
          <a:prstGeom prst="rect">
            <a:avLst/>
          </a:prstGeom>
          <a:solidFill>
            <a:schemeClr val="accent1">
              <a:tint val="20000"/>
              <a:alpha val="7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Straight Connector 10"/>
          <p:cNvSpPr>
            <a:spLocks noChangeShapeType="1"/>
          </p:cNvSpPr>
          <p:nvPr/>
        </p:nvSpPr>
        <p:spPr bwMode="auto">
          <a:xfrm>
            <a:off x="106344" y="0"/>
            <a:ext cx="0" cy="6858000"/>
          </a:xfrm>
          <a:prstGeom prst="line">
            <a:avLst/>
          </a:prstGeom>
          <a:noFill/>
          <a:ln w="57150" cap="flat" cmpd="sng" algn="ctr">
            <a:solidFill>
              <a:schemeClr val="accent1">
                <a:tint val="60000"/>
                <a:alpha val="7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8" name="Straight Connector 17"/>
          <p:cNvSpPr>
            <a:spLocks noChangeShapeType="1"/>
          </p:cNvSpPr>
          <p:nvPr/>
        </p:nvSpPr>
        <p:spPr bwMode="auto">
          <a:xfrm>
            <a:off x="914400" y="0"/>
            <a:ext cx="0" cy="6858000"/>
          </a:xfrm>
          <a:prstGeom prst="line">
            <a:avLst/>
          </a:prstGeom>
          <a:noFill/>
          <a:ln w="57150" cap="flat" cmpd="sng" algn="ctr">
            <a:solidFill>
              <a:schemeClr val="accent1">
                <a:tint val="20000"/>
                <a:alpha val="8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0" name="Straight Connector 19"/>
          <p:cNvSpPr>
            <a:spLocks noChangeShapeType="1"/>
          </p:cNvSpPr>
          <p:nvPr/>
        </p:nvSpPr>
        <p:spPr bwMode="auto">
          <a:xfrm>
            <a:off x="854112" y="0"/>
            <a:ext cx="0" cy="6858000"/>
          </a:xfrm>
          <a:prstGeom prst="line">
            <a:avLst/>
          </a:prstGeom>
          <a:noFill/>
          <a:ln w="5715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6" name="Straight Connector 15"/>
          <p:cNvSpPr>
            <a:spLocks noChangeShapeType="1"/>
          </p:cNvSpPr>
          <p:nvPr/>
        </p:nvSpPr>
        <p:spPr bwMode="auto">
          <a:xfrm>
            <a:off x="1726640" y="0"/>
            <a:ext cx="0" cy="6858000"/>
          </a:xfrm>
          <a:prstGeom prst="line">
            <a:avLst/>
          </a:prstGeom>
          <a:noFill/>
          <a:ln w="28575" cap="flat" cmpd="sng" algn="ctr">
            <a:solidFill>
              <a:schemeClr val="accent1">
                <a:tint val="60000"/>
                <a:alpha val="82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5" name="Straight Connector 14"/>
          <p:cNvSpPr>
            <a:spLocks noChangeShapeType="1"/>
          </p:cNvSpPr>
          <p:nvPr/>
        </p:nvSpPr>
        <p:spPr bwMode="auto">
          <a:xfrm>
            <a:off x="1066800" y="0"/>
            <a:ext cx="0" cy="6858000"/>
          </a:xfrm>
          <a:prstGeom prst="line">
            <a:avLst/>
          </a:prstGeom>
          <a:noFill/>
          <a:ln w="9525"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2" name="Straight Connector 21"/>
          <p:cNvSpPr>
            <a:spLocks noChangeShapeType="1"/>
          </p:cNvSpPr>
          <p:nvPr/>
        </p:nvSpPr>
        <p:spPr bwMode="auto">
          <a:xfrm>
            <a:off x="9113856"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7" name="Rectangle 26"/>
          <p:cNvSpPr/>
          <p:nvPr/>
        </p:nvSpPr>
        <p:spPr bwMode="auto">
          <a:xfrm>
            <a:off x="1219200" y="0"/>
            <a:ext cx="76200" cy="6858000"/>
          </a:xfrm>
          <a:prstGeom prst="rect">
            <a:avLst/>
          </a:prstGeom>
          <a:solidFill>
            <a:schemeClr val="accent1">
              <a:tint val="60000"/>
              <a:alpha val="5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1" name="Oval 20"/>
          <p:cNvSpPr/>
          <p:nvPr/>
        </p:nvSpPr>
        <p:spPr bwMode="auto">
          <a:xfrm>
            <a:off x="609600" y="3429000"/>
            <a:ext cx="1295400" cy="1295400"/>
          </a:xfrm>
          <a:prstGeom prst="ellipse">
            <a:avLst/>
          </a:prstGeom>
          <a:solidFill>
            <a:schemeClr val="accent1"/>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Oval 22"/>
          <p:cNvSpPr/>
          <p:nvPr/>
        </p:nvSpPr>
        <p:spPr bwMode="auto">
          <a:xfrm>
            <a:off x="1309632" y="4866752"/>
            <a:ext cx="641424" cy="641424"/>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4" name="Oval 23"/>
          <p:cNvSpPr/>
          <p:nvPr/>
        </p:nvSpPr>
        <p:spPr bwMode="auto">
          <a:xfrm>
            <a:off x="1091080" y="5500632"/>
            <a:ext cx="137160" cy="13716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6" name="Oval 25"/>
          <p:cNvSpPr/>
          <p:nvPr/>
        </p:nvSpPr>
        <p:spPr bwMode="auto">
          <a:xfrm>
            <a:off x="1664208" y="5788152"/>
            <a:ext cx="274320" cy="27432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5" name="Oval 24"/>
          <p:cNvSpPr/>
          <p:nvPr/>
        </p:nvSpPr>
        <p:spPr>
          <a:xfrm>
            <a:off x="1905000" y="4495800"/>
            <a:ext cx="365760" cy="365760"/>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9" name="Slide Number Placeholder 28"/>
          <p:cNvSpPr>
            <a:spLocks noGrp="1"/>
          </p:cNvSpPr>
          <p:nvPr>
            <p:ph type="sldNum" sz="quarter" idx="12"/>
          </p:nvPr>
        </p:nvSpPr>
        <p:spPr bwMode="auto">
          <a:xfrm>
            <a:off x="1325544" y="4928702"/>
            <a:ext cx="609600" cy="517524"/>
          </a:xfrm>
        </p:spPr>
        <p:txBody>
          <a:bodyPr/>
          <a:lstStyle/>
          <a:p>
            <a:fld id="{E1F8A242-CA91-48AE-99D9-5AF3B2CA9325}" type="slidenum">
              <a:rPr lang="fa-IR" smtClean="0"/>
              <a:pPr/>
              <a:t>‹#›</a:t>
            </a:fld>
            <a:endParaRPr lang="fa-IR"/>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4ECA26AE-452C-4675-BB45-163BA6B41F1B}" type="datetime8">
              <a:rPr lang="fa-IR" smtClean="0"/>
              <a:pPr/>
              <a:t>13/اکتبر/17</a:t>
            </a:fld>
            <a:endParaRPr lang="fa-IR"/>
          </a:p>
        </p:txBody>
      </p:sp>
      <p:sp>
        <p:nvSpPr>
          <p:cNvPr id="5" name="Footer Placeholder 4"/>
          <p:cNvSpPr>
            <a:spLocks noGrp="1"/>
          </p:cNvSpPr>
          <p:nvPr>
            <p:ph type="ftr" sz="quarter" idx="11"/>
          </p:nvPr>
        </p:nvSpPr>
        <p:spPr/>
        <p:txBody>
          <a:bodyPr/>
          <a:lstStyle/>
          <a:p>
            <a:r>
              <a:rPr lang="fa-IR" smtClean="0"/>
              <a:t>معاونت غذا و دارو دانشگاه علوم پزشکی کاشان</a:t>
            </a:r>
            <a:endParaRPr lang="fa-IR"/>
          </a:p>
        </p:txBody>
      </p:sp>
      <p:sp>
        <p:nvSpPr>
          <p:cNvPr id="6" name="Slide Number Placeholder 5"/>
          <p:cNvSpPr>
            <a:spLocks noGrp="1"/>
          </p:cNvSpPr>
          <p:nvPr>
            <p:ph type="sldNum" sz="quarter" idx="12"/>
          </p:nvPr>
        </p:nvSpPr>
        <p:spPr/>
        <p:txBody>
          <a:bodyPr/>
          <a:lstStyle/>
          <a:p>
            <a:fld id="{E1F8A242-CA91-48AE-99D9-5AF3B2CA9325}" type="slidenum">
              <a:rPr lang="fa-IR" smtClean="0"/>
              <a:pPr/>
              <a:t>‹#›</a:t>
            </a:fld>
            <a:endParaRPr lang="fa-I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9"/>
            <a:ext cx="167640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8458FBA7-1251-4B7F-9544-071C12C9DB87}" type="datetime8">
              <a:rPr lang="fa-IR" smtClean="0"/>
              <a:pPr/>
              <a:t>13/اکتبر/17</a:t>
            </a:fld>
            <a:endParaRPr lang="fa-IR"/>
          </a:p>
        </p:txBody>
      </p:sp>
      <p:sp>
        <p:nvSpPr>
          <p:cNvPr id="5" name="Footer Placeholder 4"/>
          <p:cNvSpPr>
            <a:spLocks noGrp="1"/>
          </p:cNvSpPr>
          <p:nvPr>
            <p:ph type="ftr" sz="quarter" idx="11"/>
          </p:nvPr>
        </p:nvSpPr>
        <p:spPr/>
        <p:txBody>
          <a:bodyPr/>
          <a:lstStyle/>
          <a:p>
            <a:r>
              <a:rPr lang="fa-IR" smtClean="0"/>
              <a:t>معاونت غذا و دارو دانشگاه علوم پزشکی کاشان</a:t>
            </a:r>
            <a:endParaRPr lang="fa-IR"/>
          </a:p>
        </p:txBody>
      </p:sp>
      <p:sp>
        <p:nvSpPr>
          <p:cNvPr id="6" name="Slide Number Placeholder 5"/>
          <p:cNvSpPr>
            <a:spLocks noGrp="1"/>
          </p:cNvSpPr>
          <p:nvPr>
            <p:ph type="sldNum" sz="quarter" idx="12"/>
          </p:nvPr>
        </p:nvSpPr>
        <p:spPr/>
        <p:txBody>
          <a:bodyPr/>
          <a:lstStyle/>
          <a:p>
            <a:fld id="{E1F8A242-CA91-48AE-99D9-5AF3B2CA9325}" type="slidenum">
              <a:rPr lang="fa-IR" smtClean="0"/>
              <a:pPr/>
              <a:t>‹#›</a:t>
            </a:fld>
            <a:endParaRPr lang="fa-I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8" name="Content Placeholder 7"/>
          <p:cNvSpPr>
            <a:spLocks noGrp="1"/>
          </p:cNvSpPr>
          <p:nvPr>
            <p:ph sz="quarter" idx="1"/>
          </p:nvPr>
        </p:nvSpPr>
        <p:spPr>
          <a:xfrm>
            <a:off x="457200" y="1600200"/>
            <a:ext cx="7467600" cy="4873752"/>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4"/>
          </p:nvPr>
        </p:nvSpPr>
        <p:spPr/>
        <p:txBody>
          <a:bodyPr rtlCol="0"/>
          <a:lstStyle/>
          <a:p>
            <a:fld id="{6B528A86-C8EE-46C8-B069-44A8EB637638}" type="datetime8">
              <a:rPr lang="fa-IR" smtClean="0"/>
              <a:pPr/>
              <a:t>13/اکتبر/17</a:t>
            </a:fld>
            <a:endParaRPr lang="fa-IR"/>
          </a:p>
        </p:txBody>
      </p:sp>
      <p:sp>
        <p:nvSpPr>
          <p:cNvPr id="9" name="Slide Number Placeholder 8"/>
          <p:cNvSpPr>
            <a:spLocks noGrp="1"/>
          </p:cNvSpPr>
          <p:nvPr>
            <p:ph type="sldNum" sz="quarter" idx="15"/>
          </p:nvPr>
        </p:nvSpPr>
        <p:spPr/>
        <p:txBody>
          <a:bodyPr rtlCol="0"/>
          <a:lstStyle/>
          <a:p>
            <a:fld id="{E1F8A242-CA91-48AE-99D9-5AF3B2CA9325}" type="slidenum">
              <a:rPr lang="fa-IR" smtClean="0"/>
              <a:pPr/>
              <a:t>‹#›</a:t>
            </a:fld>
            <a:endParaRPr lang="fa-IR"/>
          </a:p>
        </p:txBody>
      </p:sp>
      <p:sp>
        <p:nvSpPr>
          <p:cNvPr id="10" name="Footer Placeholder 9"/>
          <p:cNvSpPr>
            <a:spLocks noGrp="1"/>
          </p:cNvSpPr>
          <p:nvPr>
            <p:ph type="ftr" sz="quarter" idx="16"/>
          </p:nvPr>
        </p:nvSpPr>
        <p:spPr/>
        <p:txBody>
          <a:bodyPr rtlCol="0"/>
          <a:lstStyle/>
          <a:p>
            <a:r>
              <a:rPr lang="fa-IR" smtClean="0"/>
              <a:t>معاونت غذا و دارو دانشگاه علوم پزشکی کاشان</a:t>
            </a:r>
            <a:endParaRPr lang="fa-I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2286000" y="2895600"/>
            <a:ext cx="6172200" cy="2053590"/>
          </a:xfrm>
        </p:spPr>
        <p:txBody>
          <a:bodyPr/>
          <a:lstStyle>
            <a:lvl1pPr algn="l">
              <a:buNone/>
              <a:defRPr sz="3000" b="1" cap="small" baseline="0"/>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2286000" y="5010150"/>
            <a:ext cx="6172200" cy="1371600"/>
          </a:xfrm>
        </p:spPr>
        <p:txBody>
          <a:bodyPr anchor="t"/>
          <a:lstStyle>
            <a:lvl1pPr marL="0" indent="0">
              <a:buNone/>
              <a:defRPr sz="1800" b="1">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bwMode="auto">
          <a:xfrm rot="5400000">
            <a:off x="7763256" y="1170432"/>
            <a:ext cx="2286000" cy="381000"/>
          </a:xfrm>
        </p:spPr>
        <p:txBody>
          <a:bodyPr/>
          <a:lstStyle/>
          <a:p>
            <a:fld id="{E4430DF0-34D1-4562-9C2A-561013676A89}" type="datetime8">
              <a:rPr lang="fa-IR" smtClean="0"/>
              <a:pPr/>
              <a:t>13/اکتبر/17</a:t>
            </a:fld>
            <a:endParaRPr lang="fa-IR"/>
          </a:p>
        </p:txBody>
      </p:sp>
      <p:sp>
        <p:nvSpPr>
          <p:cNvPr id="5" name="Footer Placeholder 4"/>
          <p:cNvSpPr>
            <a:spLocks noGrp="1"/>
          </p:cNvSpPr>
          <p:nvPr>
            <p:ph type="ftr" sz="quarter" idx="11"/>
          </p:nvPr>
        </p:nvSpPr>
        <p:spPr bwMode="auto">
          <a:xfrm rot="5400000">
            <a:off x="7077456" y="4178808"/>
            <a:ext cx="3657600" cy="384048"/>
          </a:xfrm>
        </p:spPr>
        <p:txBody>
          <a:bodyPr/>
          <a:lstStyle/>
          <a:p>
            <a:r>
              <a:rPr lang="fa-IR" smtClean="0"/>
              <a:t>معاونت غذا و دارو دانشگاه علوم پزشکی کاشان</a:t>
            </a:r>
            <a:endParaRPr lang="fa-IR"/>
          </a:p>
        </p:txBody>
      </p:sp>
      <p:sp>
        <p:nvSpPr>
          <p:cNvPr id="9" name="Rectangle 8"/>
          <p:cNvSpPr/>
          <p:nvPr/>
        </p:nvSpPr>
        <p:spPr bwMode="auto">
          <a:xfrm>
            <a:off x="381000" y="0"/>
            <a:ext cx="609600" cy="6858000"/>
          </a:xfrm>
          <a:prstGeom prst="rect">
            <a:avLst/>
          </a:prstGeom>
          <a:solidFill>
            <a:schemeClr val="accent1">
              <a:tint val="60000"/>
              <a:alpha val="54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bwMode="auto">
          <a:xfrm>
            <a:off x="276336" y="0"/>
            <a:ext cx="104664" cy="6858000"/>
          </a:xfrm>
          <a:prstGeom prst="rect">
            <a:avLst/>
          </a:prstGeom>
          <a:solidFill>
            <a:schemeClr val="accent1">
              <a:tint val="40000"/>
              <a:alpha val="36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bwMode="auto">
          <a:xfrm>
            <a:off x="990600" y="0"/>
            <a:ext cx="181872" cy="6858000"/>
          </a:xfrm>
          <a:prstGeom prst="rect">
            <a:avLst/>
          </a:prstGeom>
          <a:solidFill>
            <a:schemeClr val="accent1">
              <a:tint val="40000"/>
              <a:alpha val="7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Rectangle 11"/>
          <p:cNvSpPr/>
          <p:nvPr/>
        </p:nvSpPr>
        <p:spPr bwMode="auto">
          <a:xfrm>
            <a:off x="1141320" y="0"/>
            <a:ext cx="230280" cy="6858000"/>
          </a:xfrm>
          <a:prstGeom prst="rect">
            <a:avLst/>
          </a:prstGeom>
          <a:solidFill>
            <a:schemeClr val="accent1">
              <a:tint val="20000"/>
              <a:alpha val="7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Straight Connector 12"/>
          <p:cNvSpPr>
            <a:spLocks noChangeShapeType="1"/>
          </p:cNvSpPr>
          <p:nvPr/>
        </p:nvSpPr>
        <p:spPr bwMode="auto">
          <a:xfrm>
            <a:off x="106344" y="0"/>
            <a:ext cx="0" cy="6858000"/>
          </a:xfrm>
          <a:prstGeom prst="line">
            <a:avLst/>
          </a:prstGeom>
          <a:noFill/>
          <a:ln w="57150" cap="flat" cmpd="sng" algn="ctr">
            <a:solidFill>
              <a:schemeClr val="accent1">
                <a:tint val="60000"/>
                <a:alpha val="7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4" name="Straight Connector 13"/>
          <p:cNvSpPr>
            <a:spLocks noChangeShapeType="1"/>
          </p:cNvSpPr>
          <p:nvPr/>
        </p:nvSpPr>
        <p:spPr bwMode="auto">
          <a:xfrm>
            <a:off x="914400" y="0"/>
            <a:ext cx="0" cy="6858000"/>
          </a:xfrm>
          <a:prstGeom prst="line">
            <a:avLst/>
          </a:prstGeom>
          <a:noFill/>
          <a:ln w="57150" cap="flat" cmpd="sng" algn="ctr">
            <a:solidFill>
              <a:schemeClr val="accent1">
                <a:tint val="20000"/>
                <a:alpha val="8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5" name="Straight Connector 14"/>
          <p:cNvSpPr>
            <a:spLocks noChangeShapeType="1"/>
          </p:cNvSpPr>
          <p:nvPr/>
        </p:nvSpPr>
        <p:spPr bwMode="auto">
          <a:xfrm>
            <a:off x="854112" y="0"/>
            <a:ext cx="0" cy="6858000"/>
          </a:xfrm>
          <a:prstGeom prst="line">
            <a:avLst/>
          </a:prstGeom>
          <a:noFill/>
          <a:ln w="5715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6" name="Straight Connector 15"/>
          <p:cNvSpPr>
            <a:spLocks noChangeShapeType="1"/>
          </p:cNvSpPr>
          <p:nvPr/>
        </p:nvSpPr>
        <p:spPr bwMode="auto">
          <a:xfrm>
            <a:off x="1726640" y="0"/>
            <a:ext cx="0" cy="6858000"/>
          </a:xfrm>
          <a:prstGeom prst="line">
            <a:avLst/>
          </a:prstGeom>
          <a:noFill/>
          <a:ln w="28575" cap="flat" cmpd="sng" algn="ctr">
            <a:solidFill>
              <a:schemeClr val="accent1">
                <a:tint val="60000"/>
                <a:alpha val="82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7" name="Straight Connector 16"/>
          <p:cNvSpPr>
            <a:spLocks noChangeShapeType="1"/>
          </p:cNvSpPr>
          <p:nvPr/>
        </p:nvSpPr>
        <p:spPr bwMode="auto">
          <a:xfrm>
            <a:off x="1066800" y="0"/>
            <a:ext cx="0" cy="6858000"/>
          </a:xfrm>
          <a:prstGeom prst="line">
            <a:avLst/>
          </a:prstGeom>
          <a:noFill/>
          <a:ln w="9525"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8" name="Rectangle 17"/>
          <p:cNvSpPr/>
          <p:nvPr/>
        </p:nvSpPr>
        <p:spPr bwMode="auto">
          <a:xfrm>
            <a:off x="1219200" y="0"/>
            <a:ext cx="76200" cy="6858000"/>
          </a:xfrm>
          <a:prstGeom prst="rect">
            <a:avLst/>
          </a:prstGeom>
          <a:solidFill>
            <a:schemeClr val="accent1">
              <a:tint val="60000"/>
              <a:alpha val="5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9" name="Oval 18"/>
          <p:cNvSpPr/>
          <p:nvPr/>
        </p:nvSpPr>
        <p:spPr bwMode="auto">
          <a:xfrm>
            <a:off x="609600" y="3429000"/>
            <a:ext cx="1295400" cy="129540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0" name="Oval 19"/>
          <p:cNvSpPr/>
          <p:nvPr/>
        </p:nvSpPr>
        <p:spPr bwMode="auto">
          <a:xfrm>
            <a:off x="1324704" y="4866752"/>
            <a:ext cx="641424" cy="641424"/>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1" name="Oval 20"/>
          <p:cNvSpPr/>
          <p:nvPr/>
        </p:nvSpPr>
        <p:spPr bwMode="auto">
          <a:xfrm>
            <a:off x="1091080" y="5500632"/>
            <a:ext cx="137160" cy="13716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2" name="Oval 21"/>
          <p:cNvSpPr/>
          <p:nvPr/>
        </p:nvSpPr>
        <p:spPr bwMode="auto">
          <a:xfrm>
            <a:off x="1664208" y="5791200"/>
            <a:ext cx="274320" cy="27432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Oval 22"/>
          <p:cNvSpPr/>
          <p:nvPr/>
        </p:nvSpPr>
        <p:spPr bwMode="auto">
          <a:xfrm>
            <a:off x="1879040" y="4479888"/>
            <a:ext cx="365760" cy="365760"/>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6" name="Straight Connector 25"/>
          <p:cNvSpPr>
            <a:spLocks noChangeShapeType="1"/>
          </p:cNvSpPr>
          <p:nvPr/>
        </p:nvSpPr>
        <p:spPr bwMode="auto">
          <a:xfrm>
            <a:off x="9097944"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6" name="Slide Number Placeholder 5"/>
          <p:cNvSpPr>
            <a:spLocks noGrp="1"/>
          </p:cNvSpPr>
          <p:nvPr>
            <p:ph type="sldNum" sz="quarter" idx="12"/>
          </p:nvPr>
        </p:nvSpPr>
        <p:spPr bwMode="auto">
          <a:xfrm>
            <a:off x="1340616" y="4928702"/>
            <a:ext cx="609600" cy="517524"/>
          </a:xfrm>
        </p:spPr>
        <p:txBody>
          <a:bodyPr/>
          <a:lstStyle/>
          <a:p>
            <a:fld id="{E1F8A242-CA91-48AE-99D9-5AF3B2CA9325}" type="slidenum">
              <a:rPr lang="fa-IR" smtClean="0"/>
              <a:pPr/>
              <a:t>‹#›</a:t>
            </a:fld>
            <a:endParaRPr lang="fa-IR"/>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p>
            <a:fld id="{CED24914-FB3F-42BE-A2D3-E217B21A16D8}" type="datetime8">
              <a:rPr lang="fa-IR" smtClean="0"/>
              <a:pPr/>
              <a:t>13/اکتبر/17</a:t>
            </a:fld>
            <a:endParaRPr lang="fa-IR"/>
          </a:p>
        </p:txBody>
      </p:sp>
      <p:sp>
        <p:nvSpPr>
          <p:cNvPr id="6" name="Footer Placeholder 5"/>
          <p:cNvSpPr>
            <a:spLocks noGrp="1"/>
          </p:cNvSpPr>
          <p:nvPr>
            <p:ph type="ftr" sz="quarter" idx="11"/>
          </p:nvPr>
        </p:nvSpPr>
        <p:spPr/>
        <p:txBody>
          <a:bodyPr/>
          <a:lstStyle/>
          <a:p>
            <a:r>
              <a:rPr lang="fa-IR" smtClean="0"/>
              <a:t>معاونت غذا و دارو دانشگاه علوم پزشکی کاشان</a:t>
            </a:r>
            <a:endParaRPr lang="fa-IR"/>
          </a:p>
        </p:txBody>
      </p:sp>
      <p:sp>
        <p:nvSpPr>
          <p:cNvPr id="7" name="Slide Number Placeholder 6"/>
          <p:cNvSpPr>
            <a:spLocks noGrp="1"/>
          </p:cNvSpPr>
          <p:nvPr>
            <p:ph type="sldNum" sz="quarter" idx="12"/>
          </p:nvPr>
        </p:nvSpPr>
        <p:spPr/>
        <p:txBody>
          <a:bodyPr/>
          <a:lstStyle/>
          <a:p>
            <a:fld id="{E1F8A242-CA91-48AE-99D9-5AF3B2CA9325}" type="slidenum">
              <a:rPr lang="fa-IR" smtClean="0"/>
              <a:pPr/>
              <a:t>‹#›</a:t>
            </a:fld>
            <a:endParaRPr lang="fa-IR"/>
          </a:p>
        </p:txBody>
      </p:sp>
      <p:sp>
        <p:nvSpPr>
          <p:cNvPr id="9" name="Content Placeholder 8"/>
          <p:cNvSpPr>
            <a:spLocks noGrp="1"/>
          </p:cNvSpPr>
          <p:nvPr>
            <p:ph sz="quarter" idx="1"/>
          </p:nvPr>
        </p:nvSpPr>
        <p:spPr>
          <a:xfrm>
            <a:off x="457200" y="1600200"/>
            <a:ext cx="36576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1" name="Content Placeholder 10"/>
          <p:cNvSpPr>
            <a:spLocks noGrp="1"/>
          </p:cNvSpPr>
          <p:nvPr>
            <p:ph sz="quarter" idx="2"/>
          </p:nvPr>
        </p:nvSpPr>
        <p:spPr>
          <a:xfrm>
            <a:off x="4270248" y="1600200"/>
            <a:ext cx="36576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7543800" cy="1143000"/>
          </a:xfrm>
        </p:spPr>
        <p:txBody>
          <a:bodyPr anchor="b"/>
          <a:lstStyle>
            <a:lvl1pPr>
              <a:defRPr/>
            </a:lvl1pPr>
          </a:lstStyle>
          <a:p>
            <a:r>
              <a:rPr kumimoji="0" lang="en-US" smtClean="0"/>
              <a:t>Click to edit Master title style</a:t>
            </a:r>
            <a:endParaRPr kumimoji="0" lang="en-US"/>
          </a:p>
        </p:txBody>
      </p:sp>
      <p:sp>
        <p:nvSpPr>
          <p:cNvPr id="7" name="Date Placeholder 6"/>
          <p:cNvSpPr>
            <a:spLocks noGrp="1"/>
          </p:cNvSpPr>
          <p:nvPr>
            <p:ph type="dt" sz="half" idx="10"/>
          </p:nvPr>
        </p:nvSpPr>
        <p:spPr/>
        <p:txBody>
          <a:bodyPr/>
          <a:lstStyle/>
          <a:p>
            <a:fld id="{771883AB-D0D9-4076-923A-A57EF9B39F31}" type="datetime8">
              <a:rPr lang="fa-IR" smtClean="0"/>
              <a:pPr/>
              <a:t>13/اکتبر/17</a:t>
            </a:fld>
            <a:endParaRPr lang="fa-IR"/>
          </a:p>
        </p:txBody>
      </p:sp>
      <p:sp>
        <p:nvSpPr>
          <p:cNvPr id="8" name="Footer Placeholder 7"/>
          <p:cNvSpPr>
            <a:spLocks noGrp="1"/>
          </p:cNvSpPr>
          <p:nvPr>
            <p:ph type="ftr" sz="quarter" idx="11"/>
          </p:nvPr>
        </p:nvSpPr>
        <p:spPr/>
        <p:txBody>
          <a:bodyPr/>
          <a:lstStyle/>
          <a:p>
            <a:r>
              <a:rPr lang="fa-IR" smtClean="0"/>
              <a:t>معاونت غذا و دارو دانشگاه علوم پزشکی کاشان</a:t>
            </a:r>
            <a:endParaRPr lang="fa-IR"/>
          </a:p>
        </p:txBody>
      </p:sp>
      <p:sp>
        <p:nvSpPr>
          <p:cNvPr id="9" name="Slide Number Placeholder 8"/>
          <p:cNvSpPr>
            <a:spLocks noGrp="1"/>
          </p:cNvSpPr>
          <p:nvPr>
            <p:ph type="sldNum" sz="quarter" idx="12"/>
          </p:nvPr>
        </p:nvSpPr>
        <p:spPr/>
        <p:txBody>
          <a:bodyPr/>
          <a:lstStyle/>
          <a:p>
            <a:fld id="{E1F8A242-CA91-48AE-99D9-5AF3B2CA9325}" type="slidenum">
              <a:rPr lang="fa-IR" smtClean="0"/>
              <a:pPr/>
              <a:t>‹#›</a:t>
            </a:fld>
            <a:endParaRPr lang="fa-IR"/>
          </a:p>
        </p:txBody>
      </p:sp>
      <p:sp>
        <p:nvSpPr>
          <p:cNvPr id="11" name="Content Placeholder 10"/>
          <p:cNvSpPr>
            <a:spLocks noGrp="1"/>
          </p:cNvSpPr>
          <p:nvPr>
            <p:ph sz="quarter" idx="2"/>
          </p:nvPr>
        </p:nvSpPr>
        <p:spPr>
          <a:xfrm>
            <a:off x="457200" y="2362200"/>
            <a:ext cx="3657600" cy="38862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quarter" idx="4"/>
          </p:nvPr>
        </p:nvSpPr>
        <p:spPr>
          <a:xfrm>
            <a:off x="4371975" y="2362200"/>
            <a:ext cx="3657600" cy="38862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2" name="Text Placeholder 11"/>
          <p:cNvSpPr>
            <a:spLocks noGrp="1"/>
          </p:cNvSpPr>
          <p:nvPr>
            <p:ph type="body" sz="quarter" idx="1"/>
          </p:nvPr>
        </p:nvSpPr>
        <p:spPr>
          <a:xfrm>
            <a:off x="457200" y="1569720"/>
            <a:ext cx="3657600" cy="658368"/>
          </a:xfrm>
          <a:prstGeom prst="roundRect">
            <a:avLst>
              <a:gd name="adj" fmla="val 16667"/>
            </a:avLst>
          </a:prstGeom>
          <a:solidFill>
            <a:schemeClr val="accent1"/>
          </a:solidFill>
        </p:spPr>
        <p:txBody>
          <a:bodyPr rtlCol="0" anchor="ctr">
            <a:noAutofit/>
          </a:bodyP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
        <p:nvSpPr>
          <p:cNvPr id="14" name="Text Placeholder 13"/>
          <p:cNvSpPr>
            <a:spLocks noGrp="1"/>
          </p:cNvSpPr>
          <p:nvPr>
            <p:ph type="body" sz="quarter" idx="3"/>
          </p:nvPr>
        </p:nvSpPr>
        <p:spPr>
          <a:xfrm>
            <a:off x="4343400" y="1569720"/>
            <a:ext cx="3657600" cy="658368"/>
          </a:xfrm>
          <a:prstGeom prst="roundRect">
            <a:avLst>
              <a:gd name="adj" fmla="val 16667"/>
            </a:avLst>
          </a:prstGeom>
          <a:solidFill>
            <a:schemeClr val="accent1"/>
          </a:solidFill>
        </p:spPr>
        <p:txBody>
          <a:bodyPr rtlCol="0" anchor="ctr">
            <a:noAutofit/>
          </a:bodyP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6" name="Date Placeholder 5"/>
          <p:cNvSpPr>
            <a:spLocks noGrp="1"/>
          </p:cNvSpPr>
          <p:nvPr>
            <p:ph type="dt" sz="half" idx="10"/>
          </p:nvPr>
        </p:nvSpPr>
        <p:spPr/>
        <p:txBody>
          <a:bodyPr rtlCol="0"/>
          <a:lstStyle/>
          <a:p>
            <a:fld id="{4FE9FBE1-44BF-4DCB-A18F-6D1DF0B6F545}" type="datetime8">
              <a:rPr lang="fa-IR" smtClean="0"/>
              <a:pPr/>
              <a:t>13/اکتبر/17</a:t>
            </a:fld>
            <a:endParaRPr lang="fa-IR"/>
          </a:p>
        </p:txBody>
      </p:sp>
      <p:sp>
        <p:nvSpPr>
          <p:cNvPr id="7" name="Slide Number Placeholder 6"/>
          <p:cNvSpPr>
            <a:spLocks noGrp="1"/>
          </p:cNvSpPr>
          <p:nvPr>
            <p:ph type="sldNum" sz="quarter" idx="11"/>
          </p:nvPr>
        </p:nvSpPr>
        <p:spPr/>
        <p:txBody>
          <a:bodyPr rtlCol="0"/>
          <a:lstStyle/>
          <a:p>
            <a:fld id="{E1F8A242-CA91-48AE-99D9-5AF3B2CA9325}" type="slidenum">
              <a:rPr lang="fa-IR" smtClean="0"/>
              <a:pPr/>
              <a:t>‹#›</a:t>
            </a:fld>
            <a:endParaRPr lang="fa-IR"/>
          </a:p>
        </p:txBody>
      </p:sp>
      <p:sp>
        <p:nvSpPr>
          <p:cNvPr id="8" name="Footer Placeholder 7"/>
          <p:cNvSpPr>
            <a:spLocks noGrp="1"/>
          </p:cNvSpPr>
          <p:nvPr>
            <p:ph type="ftr" sz="quarter" idx="12"/>
          </p:nvPr>
        </p:nvSpPr>
        <p:spPr/>
        <p:txBody>
          <a:bodyPr rtlCol="0"/>
          <a:lstStyle/>
          <a:p>
            <a:r>
              <a:rPr lang="fa-IR" smtClean="0"/>
              <a:t>معاونت غذا و دارو دانشگاه علوم پزشکی کاشان</a:t>
            </a:r>
            <a:endParaRPr lang="fa-I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EF4A4F9-DA34-4D3F-A095-D7D860351F39}" type="datetime8">
              <a:rPr lang="fa-IR" smtClean="0"/>
              <a:pPr/>
              <a:t>13/اکتبر/17</a:t>
            </a:fld>
            <a:endParaRPr lang="fa-IR"/>
          </a:p>
        </p:txBody>
      </p:sp>
      <p:sp>
        <p:nvSpPr>
          <p:cNvPr id="3" name="Footer Placeholder 2"/>
          <p:cNvSpPr>
            <a:spLocks noGrp="1"/>
          </p:cNvSpPr>
          <p:nvPr>
            <p:ph type="ftr" sz="quarter" idx="11"/>
          </p:nvPr>
        </p:nvSpPr>
        <p:spPr/>
        <p:txBody>
          <a:bodyPr/>
          <a:lstStyle/>
          <a:p>
            <a:r>
              <a:rPr lang="fa-IR" smtClean="0"/>
              <a:t>معاونت غذا و دارو دانشگاه علوم پزشکی کاشان</a:t>
            </a:r>
            <a:endParaRPr lang="fa-IR"/>
          </a:p>
        </p:txBody>
      </p:sp>
      <p:sp>
        <p:nvSpPr>
          <p:cNvPr id="4" name="Slide Number Placeholder 3"/>
          <p:cNvSpPr>
            <a:spLocks noGrp="1"/>
          </p:cNvSpPr>
          <p:nvPr>
            <p:ph type="sldNum" sz="quarter" idx="12"/>
          </p:nvPr>
        </p:nvSpPr>
        <p:spPr/>
        <p:txBody>
          <a:bodyPr/>
          <a:lstStyle/>
          <a:p>
            <a:fld id="{E1F8A242-CA91-48AE-99D9-5AF3B2CA9325}" type="slidenum">
              <a:rPr lang="fa-IR" smtClean="0"/>
              <a:pPr/>
              <a:t>‹#›</a:t>
            </a:fld>
            <a:endParaRPr lang="fa-I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Ref idx="1001">
        <a:schemeClr val="bg1"/>
      </p:bgRef>
    </p:bg>
    <p:spTree>
      <p:nvGrpSpPr>
        <p:cNvPr id="1" name=""/>
        <p:cNvGrpSpPr/>
        <p:nvPr/>
      </p:nvGrpSpPr>
      <p:grpSpPr>
        <a:xfrm>
          <a:off x="0" y="0"/>
          <a:ext cx="0" cy="0"/>
          <a:chOff x="0" y="0"/>
          <a:chExt cx="0" cy="0"/>
        </a:xfrm>
      </p:grpSpPr>
      <p:sp>
        <p:nvSpPr>
          <p:cNvPr id="10" name="Straight Connector 9"/>
          <p:cNvSpPr>
            <a:spLocks noChangeShapeType="1"/>
          </p:cNvSpPr>
          <p:nvPr/>
        </p:nvSpPr>
        <p:spPr bwMode="auto">
          <a:xfrm>
            <a:off x="8763000" y="0"/>
            <a:ext cx="0" cy="6858000"/>
          </a:xfrm>
          <a:prstGeom prst="line">
            <a:avLst/>
          </a:prstGeom>
          <a:noFill/>
          <a:ln w="38100" cap="flat" cmpd="sng" algn="ctr">
            <a:solidFill>
              <a:schemeClr val="accent1">
                <a:tint val="60000"/>
                <a:alpha val="93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 name="Title 1"/>
          <p:cNvSpPr>
            <a:spLocks noGrp="1"/>
          </p:cNvSpPr>
          <p:nvPr>
            <p:ph type="title"/>
          </p:nvPr>
        </p:nvSpPr>
        <p:spPr>
          <a:xfrm rot="5400000">
            <a:off x="3371850" y="3200400"/>
            <a:ext cx="6309360" cy="457200"/>
          </a:xfrm>
        </p:spPr>
        <p:txBody>
          <a:bodyPr anchor="b"/>
          <a:lstStyle>
            <a:lvl1pPr algn="l">
              <a:buNone/>
              <a:defRPr sz="2000" b="1" cap="small" baseline="0"/>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6812280" y="274320"/>
            <a:ext cx="1527048" cy="4983480"/>
          </a:xfrm>
        </p:spPr>
        <p:txBody>
          <a:bodyPr/>
          <a:lstStyle>
            <a:lvl1pPr marL="0" indent="0">
              <a:spcBef>
                <a:spcPts val="400"/>
              </a:spcBef>
              <a:spcAft>
                <a:spcPts val="1000"/>
              </a:spcAft>
              <a:buNone/>
              <a:defRPr sz="12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8" name="Straight Connector 7"/>
          <p:cNvSpPr>
            <a:spLocks noChangeShapeType="1"/>
          </p:cNvSpPr>
          <p:nvPr/>
        </p:nvSpPr>
        <p:spPr bwMode="auto">
          <a:xfrm>
            <a:off x="62484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9" name="Straight Connector 8"/>
          <p:cNvSpPr>
            <a:spLocks noChangeShapeType="1"/>
          </p:cNvSpPr>
          <p:nvPr/>
        </p:nvSpPr>
        <p:spPr bwMode="auto">
          <a:xfrm>
            <a:off x="6192296" y="0"/>
            <a:ext cx="0" cy="6858000"/>
          </a:xfrm>
          <a:prstGeom prst="line">
            <a:avLst/>
          </a:prstGeom>
          <a:noFill/>
          <a:ln w="1270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1" name="Straight Connector 10"/>
          <p:cNvSpPr>
            <a:spLocks noChangeShapeType="1"/>
          </p:cNvSpPr>
          <p:nvPr/>
        </p:nvSpPr>
        <p:spPr bwMode="auto">
          <a:xfrm>
            <a:off x="8991600" y="0"/>
            <a:ext cx="0" cy="6858000"/>
          </a:xfrm>
          <a:prstGeom prst="line">
            <a:avLst/>
          </a:prstGeom>
          <a:noFill/>
          <a:ln w="1905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Rectangle 11"/>
          <p:cNvSpPr/>
          <p:nvPr/>
        </p:nvSpPr>
        <p:spPr bwMode="auto">
          <a:xfrm>
            <a:off x="8839200" y="0"/>
            <a:ext cx="304800" cy="6858000"/>
          </a:xfrm>
          <a:prstGeom prst="rect">
            <a:avLst/>
          </a:prstGeom>
          <a:solidFill>
            <a:schemeClr val="accent1">
              <a:tint val="60000"/>
              <a:alpha val="87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Straight Connector 12"/>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4" name="Oval 13"/>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8" name="Content Placeholder 17"/>
          <p:cNvSpPr>
            <a:spLocks noGrp="1"/>
          </p:cNvSpPr>
          <p:nvPr>
            <p:ph sz="quarter" idx="1"/>
          </p:nvPr>
        </p:nvSpPr>
        <p:spPr>
          <a:xfrm>
            <a:off x="304800" y="274320"/>
            <a:ext cx="5638800" cy="6327648"/>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1" name="Date Placeholder 20"/>
          <p:cNvSpPr>
            <a:spLocks noGrp="1"/>
          </p:cNvSpPr>
          <p:nvPr>
            <p:ph type="dt" sz="half" idx="14"/>
          </p:nvPr>
        </p:nvSpPr>
        <p:spPr/>
        <p:txBody>
          <a:bodyPr rtlCol="0"/>
          <a:lstStyle/>
          <a:p>
            <a:fld id="{A203F359-EAEF-4A85-91AD-56248E87B6B5}" type="datetime8">
              <a:rPr lang="fa-IR" smtClean="0"/>
              <a:pPr/>
              <a:t>13/اکتبر/17</a:t>
            </a:fld>
            <a:endParaRPr lang="fa-IR"/>
          </a:p>
        </p:txBody>
      </p:sp>
      <p:sp>
        <p:nvSpPr>
          <p:cNvPr id="22" name="Slide Number Placeholder 21"/>
          <p:cNvSpPr>
            <a:spLocks noGrp="1"/>
          </p:cNvSpPr>
          <p:nvPr>
            <p:ph type="sldNum" sz="quarter" idx="15"/>
          </p:nvPr>
        </p:nvSpPr>
        <p:spPr/>
        <p:txBody>
          <a:bodyPr rtlCol="0"/>
          <a:lstStyle/>
          <a:p>
            <a:fld id="{E1F8A242-CA91-48AE-99D9-5AF3B2CA9325}" type="slidenum">
              <a:rPr lang="fa-IR" smtClean="0"/>
              <a:pPr/>
              <a:t>‹#›</a:t>
            </a:fld>
            <a:endParaRPr lang="fa-IR"/>
          </a:p>
        </p:txBody>
      </p:sp>
      <p:sp>
        <p:nvSpPr>
          <p:cNvPr id="23" name="Footer Placeholder 22"/>
          <p:cNvSpPr>
            <a:spLocks noGrp="1"/>
          </p:cNvSpPr>
          <p:nvPr>
            <p:ph type="ftr" sz="quarter" idx="16"/>
          </p:nvPr>
        </p:nvSpPr>
        <p:spPr/>
        <p:txBody>
          <a:bodyPr rtlCol="0"/>
          <a:lstStyle/>
          <a:p>
            <a:r>
              <a:rPr lang="fa-IR" smtClean="0"/>
              <a:t>معاونت غذا و دارو دانشگاه علوم پزشکی کاشان</a:t>
            </a:r>
            <a:endParaRPr lang="fa-IR"/>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9" name="Straight Connector 8"/>
          <p:cNvSpPr>
            <a:spLocks noChangeShapeType="1"/>
          </p:cNvSpPr>
          <p:nvPr/>
        </p:nvSpPr>
        <p:spPr bwMode="auto">
          <a:xfrm>
            <a:off x="87630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Oval 12"/>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 name="Title 1"/>
          <p:cNvSpPr>
            <a:spLocks noGrp="1"/>
          </p:cNvSpPr>
          <p:nvPr>
            <p:ph type="title"/>
          </p:nvPr>
        </p:nvSpPr>
        <p:spPr>
          <a:xfrm rot="5400000">
            <a:off x="3350133" y="3200400"/>
            <a:ext cx="6309360" cy="457200"/>
          </a:xfrm>
        </p:spPr>
        <p:txBody>
          <a:bodyPr anchor="b"/>
          <a:lstStyle>
            <a:lvl1pPr algn="l">
              <a:buNone/>
              <a:defRPr sz="2000" b="1"/>
            </a:lvl1pPr>
          </a:lstStyle>
          <a:p>
            <a:r>
              <a:rPr kumimoji="0" lang="en-US" smtClean="0"/>
              <a:t>Click to edit Master title style</a:t>
            </a:r>
            <a:endParaRPr kumimoji="0" lang="en-US"/>
          </a:p>
        </p:txBody>
      </p:sp>
      <p:sp>
        <p:nvSpPr>
          <p:cNvPr id="3" name="Picture Placeholder 2"/>
          <p:cNvSpPr>
            <a:spLocks noGrp="1"/>
          </p:cNvSpPr>
          <p:nvPr>
            <p:ph type="pic" idx="1"/>
          </p:nvPr>
        </p:nvSpPr>
        <p:spPr>
          <a:xfrm>
            <a:off x="0" y="0"/>
            <a:ext cx="6172200" cy="6858000"/>
          </a:xfrm>
          <a:solidFill>
            <a:schemeClr val="bg2"/>
          </a:solidFill>
          <a:ln w="1270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lstStyle>
            <a:lvl1pPr marL="0" indent="0">
              <a:buNone/>
              <a:defRPr sz="3200"/>
            </a:lvl1pPr>
          </a:lstStyle>
          <a:p>
            <a:pPr algn="ctr" eaLnBrk="1" latinLnBrk="0" hangingPunct="1">
              <a:buFontTx/>
              <a:buNone/>
            </a:pPr>
            <a:r>
              <a:rPr kumimoji="0" lang="en-US" smtClean="0"/>
              <a:t>Click icon to add picture</a:t>
            </a:r>
            <a:endParaRPr kumimoji="0" lang="en-US" dirty="0"/>
          </a:p>
        </p:txBody>
      </p:sp>
      <p:sp>
        <p:nvSpPr>
          <p:cNvPr id="4" name="Text Placeholder 3"/>
          <p:cNvSpPr>
            <a:spLocks noGrp="1"/>
          </p:cNvSpPr>
          <p:nvPr>
            <p:ph type="body" sz="half" idx="2"/>
          </p:nvPr>
        </p:nvSpPr>
        <p:spPr>
          <a:xfrm>
            <a:off x="6765798" y="264795"/>
            <a:ext cx="1524000" cy="4956048"/>
          </a:xfrm>
        </p:spPr>
        <p:txBody>
          <a:bodyPr rot="0" spcFirstLastPara="0" vertOverflow="overflow" horzOverflow="overflow" vert="horz" wrap="square" lIns="91440" tIns="45720" rIns="91440" bIns="45720" numCol="1" spcCol="274320" rtlCol="0" fromWordArt="0" anchor="t" anchorCtr="0" forceAA="0" compatLnSpc="1">
            <a:normAutofit/>
          </a:bodyPr>
          <a:lstStyle>
            <a:lvl1pPr marL="0" indent="0">
              <a:spcBef>
                <a:spcPts val="100"/>
              </a:spcBef>
              <a:spcAft>
                <a:spcPts val="400"/>
              </a:spcAft>
              <a:buFontTx/>
              <a:buNone/>
              <a:defRPr sz="12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10" name="Straight Connector 9"/>
          <p:cNvSpPr>
            <a:spLocks noChangeShapeType="1"/>
          </p:cNvSpPr>
          <p:nvPr/>
        </p:nvSpPr>
        <p:spPr bwMode="auto">
          <a:xfrm>
            <a:off x="8991600" y="0"/>
            <a:ext cx="0" cy="6858000"/>
          </a:xfrm>
          <a:prstGeom prst="line">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1" name="Rectangle 10"/>
          <p:cNvSpPr/>
          <p:nvPr/>
        </p:nvSpPr>
        <p:spPr bwMode="auto">
          <a:xfrm>
            <a:off x="8839200" y="0"/>
            <a:ext cx="304800" cy="6858000"/>
          </a:xfrm>
          <a:prstGeom prst="rect">
            <a:avLst/>
          </a:prstGeom>
          <a:solidFill>
            <a:schemeClr val="accent1">
              <a:tint val="6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Straight Connector 11"/>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9" name="Straight Connector 18"/>
          <p:cNvSpPr>
            <a:spLocks noChangeShapeType="1"/>
          </p:cNvSpPr>
          <p:nvPr/>
        </p:nvSpPr>
        <p:spPr bwMode="auto">
          <a:xfrm>
            <a:off x="62484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0" name="Straight Connector 19"/>
          <p:cNvSpPr>
            <a:spLocks noChangeShapeType="1"/>
          </p:cNvSpPr>
          <p:nvPr/>
        </p:nvSpPr>
        <p:spPr bwMode="auto">
          <a:xfrm>
            <a:off x="6192296" y="0"/>
            <a:ext cx="0" cy="6858000"/>
          </a:xfrm>
          <a:prstGeom prst="line">
            <a:avLst/>
          </a:prstGeom>
          <a:noFill/>
          <a:ln w="1270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7" name="Date Placeholder 16"/>
          <p:cNvSpPr>
            <a:spLocks noGrp="1"/>
          </p:cNvSpPr>
          <p:nvPr>
            <p:ph type="dt" sz="half" idx="10"/>
          </p:nvPr>
        </p:nvSpPr>
        <p:spPr/>
        <p:txBody>
          <a:bodyPr rtlCol="0"/>
          <a:lstStyle/>
          <a:p>
            <a:fld id="{4597E0A2-82DF-4F73-A54E-BEF88004FCBD}" type="datetime8">
              <a:rPr lang="fa-IR" smtClean="0"/>
              <a:pPr/>
              <a:t>13/اکتبر/17</a:t>
            </a:fld>
            <a:endParaRPr lang="fa-IR"/>
          </a:p>
        </p:txBody>
      </p:sp>
      <p:sp>
        <p:nvSpPr>
          <p:cNvPr id="18" name="Slide Number Placeholder 17"/>
          <p:cNvSpPr>
            <a:spLocks noGrp="1"/>
          </p:cNvSpPr>
          <p:nvPr>
            <p:ph type="sldNum" sz="quarter" idx="11"/>
          </p:nvPr>
        </p:nvSpPr>
        <p:spPr/>
        <p:txBody>
          <a:bodyPr rtlCol="0"/>
          <a:lstStyle/>
          <a:p>
            <a:fld id="{E1F8A242-CA91-48AE-99D9-5AF3B2CA9325}" type="slidenum">
              <a:rPr lang="fa-IR" smtClean="0"/>
              <a:pPr/>
              <a:t>‹#›</a:t>
            </a:fld>
            <a:endParaRPr lang="fa-IR"/>
          </a:p>
        </p:txBody>
      </p:sp>
      <p:sp>
        <p:nvSpPr>
          <p:cNvPr id="21" name="Footer Placeholder 20"/>
          <p:cNvSpPr>
            <a:spLocks noGrp="1"/>
          </p:cNvSpPr>
          <p:nvPr>
            <p:ph type="ftr" sz="quarter" idx="12"/>
          </p:nvPr>
        </p:nvSpPr>
        <p:spPr/>
        <p:txBody>
          <a:bodyPr rtlCol="0"/>
          <a:lstStyle/>
          <a:p>
            <a:r>
              <a:rPr lang="fa-IR" smtClean="0"/>
              <a:t>معاونت غذا و دارو دانشگاه علوم پزشکی کاشان</a:t>
            </a:r>
            <a:endParaRPr lang="fa-I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6" name="Straight Connector 15"/>
          <p:cNvSpPr>
            <a:spLocks noChangeShapeType="1"/>
          </p:cNvSpPr>
          <p:nvPr/>
        </p:nvSpPr>
        <p:spPr bwMode="auto">
          <a:xfrm>
            <a:off x="8763000" y="0"/>
            <a:ext cx="0" cy="6858000"/>
          </a:xfrm>
          <a:prstGeom prst="line">
            <a:avLst/>
          </a:prstGeom>
          <a:noFill/>
          <a:ln w="38100" cap="flat" cmpd="sng" algn="ctr">
            <a:solidFill>
              <a:schemeClr val="accent1">
                <a:tint val="60000"/>
                <a:alpha val="93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2" name="Title Placeholder 21"/>
          <p:cNvSpPr>
            <a:spLocks noGrp="1"/>
          </p:cNvSpPr>
          <p:nvPr>
            <p:ph type="title"/>
          </p:nvPr>
        </p:nvSpPr>
        <p:spPr>
          <a:xfrm>
            <a:off x="457200" y="274638"/>
            <a:ext cx="7467600" cy="1143000"/>
          </a:xfrm>
          <a:prstGeom prst="rect">
            <a:avLst/>
          </a:prstGeom>
        </p:spPr>
        <p:txBody>
          <a:bodyPr vert="horz" anchor="b">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457200" y="1600200"/>
            <a:ext cx="7467600" cy="4873752"/>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rot="5400000">
            <a:off x="7589520" y="1081851"/>
            <a:ext cx="2011680" cy="384048"/>
          </a:xfrm>
          <a:prstGeom prst="rect">
            <a:avLst/>
          </a:prstGeom>
        </p:spPr>
        <p:txBody>
          <a:bodyPr vert="horz" anchor="ctr" anchorCtr="0"/>
          <a:lstStyle>
            <a:lvl1pPr algn="r" eaLnBrk="1" latinLnBrk="0" hangingPunct="1">
              <a:defRPr kumimoji="0" sz="1200">
                <a:solidFill>
                  <a:schemeClr val="tx2"/>
                </a:solidFill>
              </a:defRPr>
            </a:lvl1pPr>
          </a:lstStyle>
          <a:p>
            <a:fld id="{B128E281-AC64-45E2-B550-7F27A8B401F1}" type="datetime8">
              <a:rPr lang="fa-IR" smtClean="0"/>
              <a:pPr/>
              <a:t>13/اکتبر/17</a:t>
            </a:fld>
            <a:endParaRPr lang="fa-IR"/>
          </a:p>
        </p:txBody>
      </p:sp>
      <p:sp>
        <p:nvSpPr>
          <p:cNvPr id="3" name="Footer Placeholder 2"/>
          <p:cNvSpPr>
            <a:spLocks noGrp="1"/>
          </p:cNvSpPr>
          <p:nvPr>
            <p:ph type="ftr" sz="quarter" idx="3"/>
          </p:nvPr>
        </p:nvSpPr>
        <p:spPr>
          <a:xfrm rot="5400000">
            <a:off x="6990186" y="3737240"/>
            <a:ext cx="3200400" cy="365760"/>
          </a:xfrm>
          <a:prstGeom prst="rect">
            <a:avLst/>
          </a:prstGeom>
        </p:spPr>
        <p:txBody>
          <a:bodyPr vert="horz" anchor="ctr" anchorCtr="0"/>
          <a:lstStyle>
            <a:lvl1pPr algn="l" eaLnBrk="1" latinLnBrk="0" hangingPunct="1">
              <a:defRPr kumimoji="0" sz="1200">
                <a:solidFill>
                  <a:schemeClr val="tx2"/>
                </a:solidFill>
              </a:defRPr>
            </a:lvl1pPr>
          </a:lstStyle>
          <a:p>
            <a:r>
              <a:rPr lang="fa-IR" smtClean="0"/>
              <a:t>معاونت غذا و دارو دانشگاه علوم پزشکی کاشان</a:t>
            </a:r>
            <a:endParaRPr lang="fa-IR"/>
          </a:p>
        </p:txBody>
      </p:sp>
      <p:sp>
        <p:nvSpPr>
          <p:cNvPr id="7" name="Straight Connector 6"/>
          <p:cNvSpPr>
            <a:spLocks noChangeShapeType="1"/>
          </p:cNvSpPr>
          <p:nvPr/>
        </p:nvSpPr>
        <p:spPr bwMode="auto">
          <a:xfrm>
            <a:off x="76200"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9" name="Straight Connector 8"/>
          <p:cNvSpPr>
            <a:spLocks noChangeShapeType="1"/>
          </p:cNvSpPr>
          <p:nvPr/>
        </p:nvSpPr>
        <p:spPr bwMode="auto">
          <a:xfrm>
            <a:off x="8991600" y="0"/>
            <a:ext cx="0" cy="6858000"/>
          </a:xfrm>
          <a:prstGeom prst="line">
            <a:avLst/>
          </a:prstGeom>
          <a:noFill/>
          <a:ln w="1905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0" name="Rectangle 9"/>
          <p:cNvSpPr/>
          <p:nvPr/>
        </p:nvSpPr>
        <p:spPr bwMode="auto">
          <a:xfrm>
            <a:off x="8839200" y="0"/>
            <a:ext cx="304800" cy="6858000"/>
          </a:xfrm>
          <a:prstGeom prst="rect">
            <a:avLst/>
          </a:prstGeom>
          <a:solidFill>
            <a:schemeClr val="accent1">
              <a:tint val="60000"/>
              <a:alpha val="87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Straight Connector 10"/>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Oval 11"/>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Slide Number Placeholder 22"/>
          <p:cNvSpPr>
            <a:spLocks noGrp="1"/>
          </p:cNvSpPr>
          <p:nvPr>
            <p:ph type="sldNum" sz="quarter" idx="4"/>
          </p:nvPr>
        </p:nvSpPr>
        <p:spPr>
          <a:xfrm>
            <a:off x="8129016" y="5734050"/>
            <a:ext cx="609600" cy="521208"/>
          </a:xfrm>
          <a:prstGeom prst="rect">
            <a:avLst/>
          </a:prstGeom>
        </p:spPr>
        <p:txBody>
          <a:bodyPr vert="horz" anchor="ctr"/>
          <a:lstStyle>
            <a:lvl1pPr algn="ctr" eaLnBrk="1" latinLnBrk="0" hangingPunct="1">
              <a:defRPr kumimoji="0" sz="1400" b="1">
                <a:solidFill>
                  <a:srgbClr val="FFFFFF"/>
                </a:solidFill>
              </a:defRPr>
            </a:lvl1pPr>
          </a:lstStyle>
          <a:p>
            <a:fld id="{E1F8A242-CA91-48AE-99D9-5AF3B2CA9325}" type="slidenum">
              <a:rPr lang="fa-IR" smtClean="0"/>
              <a:pPr/>
              <a:t>‹#›</a:t>
            </a:fld>
            <a:endParaRPr lang="fa-IR"/>
          </a:p>
        </p:txBody>
      </p:sp>
    </p:spTree>
  </p:cSld>
  <p:clrMap bg1="lt1" tx1="dk1" bg2="lt2" tx2="dk2" accent1="accent1" accent2="accent2" accent3="accent3" accent4="accent4" accent5="accent5" accent6="accent6" hlink="hlink" folHlink="folHlink"/>
  <p:sldLayoutIdLst>
    <p:sldLayoutId id="2147483757" r:id="rId1"/>
    <p:sldLayoutId id="2147483758" r:id="rId2"/>
    <p:sldLayoutId id="2147483759" r:id="rId3"/>
    <p:sldLayoutId id="2147483760" r:id="rId4"/>
    <p:sldLayoutId id="2147483761" r:id="rId5"/>
    <p:sldLayoutId id="2147483762" r:id="rId6"/>
    <p:sldLayoutId id="2147483763" r:id="rId7"/>
    <p:sldLayoutId id="2147483764" r:id="rId8"/>
    <p:sldLayoutId id="2147483765" r:id="rId9"/>
    <p:sldLayoutId id="2147483766" r:id="rId10"/>
    <p:sldLayoutId id="2147483767" r:id="rId11"/>
  </p:sldLayoutIdLst>
  <p:hf sldNum="0" hdr="0" dt="0"/>
  <p:txStyles>
    <p:titleStyle>
      <a:lvl1pPr algn="l" rtl="1" eaLnBrk="1" latinLnBrk="0" hangingPunct="1">
        <a:spcBef>
          <a:spcPct val="0"/>
        </a:spcBef>
        <a:buNone/>
        <a:defRPr kumimoji="0" sz="3000" b="0" kern="1200" cap="small" baseline="0">
          <a:solidFill>
            <a:schemeClr val="tx2"/>
          </a:solidFill>
          <a:latin typeface="+mj-lt"/>
          <a:ea typeface="+mj-ea"/>
          <a:cs typeface="+mj-cs"/>
        </a:defRPr>
      </a:lvl1pPr>
    </p:titleStyle>
    <p:bodyStyle>
      <a:lvl1pPr marL="274320" indent="-274320" algn="r" rtl="1" eaLnBrk="1" latinLnBrk="0" hangingPunct="1">
        <a:spcBef>
          <a:spcPts val="600"/>
        </a:spcBef>
        <a:buClr>
          <a:schemeClr val="accent1"/>
        </a:buClr>
        <a:buSzPct val="70000"/>
        <a:buFont typeface="Wingdings"/>
        <a:buChar char=""/>
        <a:defRPr kumimoji="0" sz="2400" kern="1200">
          <a:solidFill>
            <a:schemeClr val="tx1"/>
          </a:solidFill>
          <a:latin typeface="+mn-lt"/>
          <a:ea typeface="+mn-ea"/>
          <a:cs typeface="+mn-cs"/>
        </a:defRPr>
      </a:lvl1pPr>
      <a:lvl2pPr marL="640080" indent="-274320" algn="r" rtl="1" eaLnBrk="1" latinLnBrk="0" hangingPunct="1">
        <a:spcBef>
          <a:spcPct val="20000"/>
        </a:spcBef>
        <a:buClr>
          <a:schemeClr val="accent1"/>
        </a:buClr>
        <a:buSzPct val="80000"/>
        <a:buFont typeface="Wingdings 2"/>
        <a:buChar char=""/>
        <a:defRPr kumimoji="0" sz="2100" kern="1200">
          <a:solidFill>
            <a:schemeClr val="tx1"/>
          </a:solidFill>
          <a:latin typeface="+mn-lt"/>
          <a:ea typeface="+mn-ea"/>
          <a:cs typeface="+mn-cs"/>
        </a:defRPr>
      </a:lvl2pPr>
      <a:lvl3pPr marL="914400" indent="-182880" algn="r" rtl="1" eaLnBrk="1" latinLnBrk="0" hangingPunct="1">
        <a:spcBef>
          <a:spcPct val="20000"/>
        </a:spcBef>
        <a:buClr>
          <a:schemeClr val="accent1">
            <a:shade val="75000"/>
          </a:schemeClr>
        </a:buClr>
        <a:buSzPct val="60000"/>
        <a:buFont typeface="Wingdings"/>
        <a:buChar char=""/>
        <a:defRPr kumimoji="0" sz="1800" kern="1200">
          <a:solidFill>
            <a:schemeClr val="tx1"/>
          </a:solidFill>
          <a:latin typeface="+mn-lt"/>
          <a:ea typeface="+mn-ea"/>
          <a:cs typeface="+mn-cs"/>
        </a:defRPr>
      </a:lvl3pPr>
      <a:lvl4pPr marL="1188720" indent="-182880" algn="r" rtl="1" eaLnBrk="1" latinLnBrk="0" hangingPunct="1">
        <a:spcBef>
          <a:spcPct val="20000"/>
        </a:spcBef>
        <a:buClr>
          <a:schemeClr val="accent1">
            <a:tint val="60000"/>
          </a:schemeClr>
        </a:buClr>
        <a:buSzPct val="60000"/>
        <a:buFont typeface="Wingdings"/>
        <a:buChar char=""/>
        <a:defRPr kumimoji="0" sz="1800" kern="1200">
          <a:solidFill>
            <a:schemeClr val="tx1"/>
          </a:solidFill>
          <a:latin typeface="+mn-lt"/>
          <a:ea typeface="+mn-ea"/>
          <a:cs typeface="+mn-cs"/>
        </a:defRPr>
      </a:lvl4pPr>
      <a:lvl5pPr marL="1463040" indent="-182880" algn="r" rtl="1" eaLnBrk="1" latinLnBrk="0" hangingPunct="1">
        <a:spcBef>
          <a:spcPct val="20000"/>
        </a:spcBef>
        <a:buClr>
          <a:schemeClr val="accent2">
            <a:tint val="60000"/>
          </a:schemeClr>
        </a:buClr>
        <a:buSzPct val="68000"/>
        <a:buFont typeface="Wingdings 2"/>
        <a:buChar char=""/>
        <a:defRPr kumimoji="0" sz="1600" kern="1200">
          <a:solidFill>
            <a:schemeClr val="tx1"/>
          </a:solidFill>
          <a:latin typeface="+mn-lt"/>
          <a:ea typeface="+mn-ea"/>
          <a:cs typeface="+mn-cs"/>
        </a:defRPr>
      </a:lvl5pPr>
      <a:lvl6pPr marL="1737360" indent="-182880" algn="r" rtl="1" eaLnBrk="1" latinLnBrk="0" hangingPunct="1">
        <a:spcBef>
          <a:spcPct val="20000"/>
        </a:spcBef>
        <a:buClr>
          <a:schemeClr val="accent1"/>
        </a:buClr>
        <a:buChar char="•"/>
        <a:defRPr kumimoji="0" sz="1600" kern="1200">
          <a:solidFill>
            <a:schemeClr val="tx2"/>
          </a:solidFill>
          <a:latin typeface="+mn-lt"/>
          <a:ea typeface="+mn-ea"/>
          <a:cs typeface="+mn-cs"/>
        </a:defRPr>
      </a:lvl6pPr>
      <a:lvl7pPr marL="2011680" indent="-182880" algn="r" rtl="1" eaLnBrk="1" latinLnBrk="0" hangingPunct="1">
        <a:spcBef>
          <a:spcPct val="20000"/>
        </a:spcBef>
        <a:buClr>
          <a:schemeClr val="accent1">
            <a:tint val="60000"/>
          </a:schemeClr>
        </a:buClr>
        <a:buSzPct val="60000"/>
        <a:buFont typeface="Wingdings"/>
        <a:buChar char=""/>
        <a:defRPr kumimoji="0" sz="1400" kern="1200" baseline="0">
          <a:solidFill>
            <a:schemeClr val="tx2"/>
          </a:solidFill>
          <a:latin typeface="+mn-lt"/>
          <a:ea typeface="+mn-ea"/>
          <a:cs typeface="+mn-cs"/>
        </a:defRPr>
      </a:lvl7pPr>
      <a:lvl8pPr marL="2286000" indent="-182880" algn="r" rtl="1" eaLnBrk="1" latinLnBrk="0" hangingPunct="1">
        <a:spcBef>
          <a:spcPct val="20000"/>
        </a:spcBef>
        <a:buClr>
          <a:schemeClr val="accent2"/>
        </a:buClr>
        <a:buChar char="•"/>
        <a:defRPr kumimoji="0" sz="1400" kern="1200" cap="small" baseline="0">
          <a:solidFill>
            <a:schemeClr val="tx2"/>
          </a:solidFill>
          <a:latin typeface="+mn-lt"/>
          <a:ea typeface="+mn-ea"/>
          <a:cs typeface="+mn-cs"/>
        </a:defRPr>
      </a:lvl8pPr>
      <a:lvl9pPr marL="2560320" indent="-182880" algn="r" rtl="1" eaLnBrk="1" latinLnBrk="0" hangingPunct="1">
        <a:spcBef>
          <a:spcPct val="20000"/>
        </a:spcBef>
        <a:buClr>
          <a:schemeClr val="accent1">
            <a:shade val="75000"/>
          </a:schemeClr>
        </a:buClr>
        <a:buChar char="•"/>
        <a:defRPr kumimoji="0" sz="1400" kern="1200" baseline="0">
          <a:solidFill>
            <a:schemeClr val="tx2"/>
          </a:solidFill>
          <a:latin typeface="+mn-lt"/>
          <a:ea typeface="+mn-ea"/>
          <a:cs typeface="+mn-cs"/>
        </a:defRPr>
      </a:lvl9pPr>
    </p:bodyStyle>
    <p:otherStyle>
      <a:lvl1pPr marL="0" algn="r" rtl="1" eaLnBrk="1" latinLnBrk="0" hangingPunct="1">
        <a:defRPr kumimoji="0" kern="1200">
          <a:solidFill>
            <a:schemeClr val="tx1"/>
          </a:solidFill>
          <a:latin typeface="+mn-lt"/>
          <a:ea typeface="+mn-ea"/>
          <a:cs typeface="+mn-cs"/>
        </a:defRPr>
      </a:lvl1pPr>
      <a:lvl2pPr marL="457200" algn="r" rtl="1" eaLnBrk="1" latinLnBrk="0" hangingPunct="1">
        <a:defRPr kumimoji="0" kern="1200">
          <a:solidFill>
            <a:schemeClr val="tx1"/>
          </a:solidFill>
          <a:latin typeface="+mn-lt"/>
          <a:ea typeface="+mn-ea"/>
          <a:cs typeface="+mn-cs"/>
        </a:defRPr>
      </a:lvl2pPr>
      <a:lvl3pPr marL="914400" algn="r" rtl="1" eaLnBrk="1" latinLnBrk="0" hangingPunct="1">
        <a:defRPr kumimoji="0" kern="1200">
          <a:solidFill>
            <a:schemeClr val="tx1"/>
          </a:solidFill>
          <a:latin typeface="+mn-lt"/>
          <a:ea typeface="+mn-ea"/>
          <a:cs typeface="+mn-cs"/>
        </a:defRPr>
      </a:lvl3pPr>
      <a:lvl4pPr marL="1371600" algn="r" rtl="1" eaLnBrk="1" latinLnBrk="0" hangingPunct="1">
        <a:defRPr kumimoji="0" kern="1200">
          <a:solidFill>
            <a:schemeClr val="tx1"/>
          </a:solidFill>
          <a:latin typeface="+mn-lt"/>
          <a:ea typeface="+mn-ea"/>
          <a:cs typeface="+mn-cs"/>
        </a:defRPr>
      </a:lvl4pPr>
      <a:lvl5pPr marL="1828800" algn="r" rtl="1" eaLnBrk="1" latinLnBrk="0" hangingPunct="1">
        <a:defRPr kumimoji="0" kern="1200">
          <a:solidFill>
            <a:schemeClr val="tx1"/>
          </a:solidFill>
          <a:latin typeface="+mn-lt"/>
          <a:ea typeface="+mn-ea"/>
          <a:cs typeface="+mn-cs"/>
        </a:defRPr>
      </a:lvl5pPr>
      <a:lvl6pPr marL="2286000" algn="r" rtl="1" eaLnBrk="1" latinLnBrk="0" hangingPunct="1">
        <a:defRPr kumimoji="0" kern="1200">
          <a:solidFill>
            <a:schemeClr val="tx1"/>
          </a:solidFill>
          <a:latin typeface="+mn-lt"/>
          <a:ea typeface="+mn-ea"/>
          <a:cs typeface="+mn-cs"/>
        </a:defRPr>
      </a:lvl6pPr>
      <a:lvl7pPr marL="2743200" algn="r" rtl="1" eaLnBrk="1" latinLnBrk="0" hangingPunct="1">
        <a:defRPr kumimoji="0" kern="1200">
          <a:solidFill>
            <a:schemeClr val="tx1"/>
          </a:solidFill>
          <a:latin typeface="+mn-lt"/>
          <a:ea typeface="+mn-ea"/>
          <a:cs typeface="+mn-cs"/>
        </a:defRPr>
      </a:lvl7pPr>
      <a:lvl8pPr marL="3200400" algn="r" rtl="1" eaLnBrk="1" latinLnBrk="0" hangingPunct="1">
        <a:defRPr kumimoji="0" kern="1200">
          <a:solidFill>
            <a:schemeClr val="tx1"/>
          </a:solidFill>
          <a:latin typeface="+mn-lt"/>
          <a:ea typeface="+mn-ea"/>
          <a:cs typeface="+mn-cs"/>
        </a:defRPr>
      </a:lvl8pPr>
      <a:lvl9pPr marL="3657600" algn="r" rtl="1"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oleObject" Target="../embeddings/Microsoft_Office_Excel_97-2003_Worksheet1.xls"/><Relationship Id="rId2" Type="http://schemas.openxmlformats.org/officeDocument/2006/relationships/slideLayout" Target="../slideLayouts/slideLayout7.xml"/><Relationship Id="rId1" Type="http://schemas.openxmlformats.org/officeDocument/2006/relationships/vmlDrawing" Target="../drawings/vmlDrawing1.v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oleObject" Target="../embeddings/Microsoft_Office_Excel_97-2003_Worksheet2.xls"/><Relationship Id="rId2" Type="http://schemas.openxmlformats.org/officeDocument/2006/relationships/slideLayout" Target="../slideLayouts/slideLayout7.xml"/><Relationship Id="rId1" Type="http://schemas.openxmlformats.org/officeDocument/2006/relationships/vmlDrawing" Target="../drawings/vmlDrawing2.vml"/></Relationships>
</file>

<file path=ppt/slides/_rels/slide21.xml.rels><?xml version="1.0" encoding="UTF-8" standalone="yes"?>
<Relationships xmlns="http://schemas.openxmlformats.org/package/2006/relationships"><Relationship Id="rId3" Type="http://schemas.openxmlformats.org/officeDocument/2006/relationships/oleObject" Target="../embeddings/Microsoft_Office_Excel_97-2003_Worksheet3.xls"/><Relationship Id="rId2" Type="http://schemas.openxmlformats.org/officeDocument/2006/relationships/slideLayout" Target="../slideLayouts/slideLayout7.xml"/><Relationship Id="rId1" Type="http://schemas.openxmlformats.org/officeDocument/2006/relationships/vmlDrawing" Target="../drawings/vmlDrawing3.vml"/></Relationships>
</file>

<file path=ppt/slides/_rels/slide22.xml.rels><?xml version="1.0" encoding="UTF-8" standalone="yes"?>
<Relationships xmlns="http://schemas.openxmlformats.org/package/2006/relationships"><Relationship Id="rId3" Type="http://schemas.openxmlformats.org/officeDocument/2006/relationships/oleObject" Target="../embeddings/Microsoft_Office_Excel_97-2003_Worksheet4.xls"/><Relationship Id="rId2" Type="http://schemas.openxmlformats.org/officeDocument/2006/relationships/slideLayout" Target="../slideLayouts/slideLayout7.xml"/><Relationship Id="rId1" Type="http://schemas.openxmlformats.org/officeDocument/2006/relationships/vmlDrawing" Target="../drawings/vmlDrawing4.vml"/></Relationships>
</file>

<file path=ppt/slides/_rels/slide23.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5.gif"/><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05.jpg"/>
          <p:cNvPicPr>
            <a:picLocks noChangeAspect="1"/>
          </p:cNvPicPr>
          <p:nvPr/>
        </p:nvPicPr>
        <p:blipFill>
          <a:blip r:embed="rId2" cstate="print">
            <a:clrChange>
              <a:clrFrom>
                <a:srgbClr val="FFFFFF"/>
              </a:clrFrom>
              <a:clrTo>
                <a:srgbClr val="FFFFFF">
                  <a:alpha val="0"/>
                </a:srgbClr>
              </a:clrTo>
            </a:clrChange>
          </a:blip>
          <a:stretch>
            <a:fillRect/>
          </a:stretch>
        </p:blipFill>
        <p:spPr>
          <a:xfrm>
            <a:off x="2714612" y="857232"/>
            <a:ext cx="5342585" cy="3571900"/>
          </a:xfrm>
          <a:prstGeom prst="rect">
            <a:avLst/>
          </a:prstGeom>
        </p:spPr>
      </p:pic>
      <p:sp>
        <p:nvSpPr>
          <p:cNvPr id="3" name="Footer Placeholder 2"/>
          <p:cNvSpPr>
            <a:spLocks noGrp="1"/>
          </p:cNvSpPr>
          <p:nvPr>
            <p:ph type="ftr" sz="quarter" idx="11"/>
          </p:nvPr>
        </p:nvSpPr>
        <p:spPr/>
        <p:txBody>
          <a:bodyPr/>
          <a:lstStyle/>
          <a:p>
            <a:r>
              <a:rPr lang="fa-IR" dirty="0" smtClean="0"/>
              <a:t>معاونت غذا و دارو دانشگاه علوم پزشکی کاشان</a:t>
            </a:r>
            <a:endParaRPr lang="fa-IR"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85720" y="-24"/>
            <a:ext cx="8258204" cy="1143000"/>
          </a:xfrm>
        </p:spPr>
        <p:txBody>
          <a:bodyPr>
            <a:normAutofit/>
          </a:bodyPr>
          <a:lstStyle/>
          <a:p>
            <a:pPr algn="ctr"/>
            <a:r>
              <a:rPr lang="ar-SA" sz="3200" b="1" dirty="0" smtClean="0">
                <a:solidFill>
                  <a:schemeClr val="accent1">
                    <a:lumMod val="50000"/>
                  </a:schemeClr>
                </a:solidFill>
                <a:effectLst>
                  <a:outerShdw blurRad="38100" dist="38100" dir="2700000" algn="tl">
                    <a:srgbClr val="000000">
                      <a:alpha val="43137"/>
                    </a:srgbClr>
                  </a:outerShdw>
                </a:effectLst>
                <a:cs typeface="B Morvarid" pitchFamily="2" charset="-78"/>
              </a:rPr>
              <a:t>چه افرادی می توانند عوارض ناخواسته را گزارش نمايند؟</a:t>
            </a:r>
            <a:endParaRPr lang="fa-IR" sz="3200" b="1" dirty="0">
              <a:solidFill>
                <a:schemeClr val="accent1">
                  <a:lumMod val="50000"/>
                </a:schemeClr>
              </a:solidFill>
              <a:effectLst>
                <a:outerShdw blurRad="38100" dist="38100" dir="2700000" algn="tl">
                  <a:srgbClr val="000000">
                    <a:alpha val="43137"/>
                  </a:srgbClr>
                </a:outerShdw>
              </a:effectLst>
              <a:cs typeface="B Morvarid" pitchFamily="2" charset="-78"/>
            </a:endParaRPr>
          </a:p>
        </p:txBody>
      </p:sp>
      <p:sp>
        <p:nvSpPr>
          <p:cNvPr id="3" name="Content Placeholder 2"/>
          <p:cNvSpPr>
            <a:spLocks noGrp="1"/>
          </p:cNvSpPr>
          <p:nvPr>
            <p:ph sz="quarter" idx="1"/>
          </p:nvPr>
        </p:nvSpPr>
        <p:spPr>
          <a:xfrm>
            <a:off x="357158" y="1754524"/>
            <a:ext cx="8229600" cy="4389120"/>
          </a:xfrm>
        </p:spPr>
        <p:txBody>
          <a:bodyPr/>
          <a:lstStyle/>
          <a:p>
            <a:pPr algn="just">
              <a:buNone/>
            </a:pPr>
            <a:r>
              <a:rPr lang="ar-SA" b="1" dirty="0" smtClean="0">
                <a:cs typeface="B Titr" pitchFamily="2" charset="-78"/>
              </a:rPr>
              <a:t>كليه حرف پزشكي:</a:t>
            </a:r>
            <a:endParaRPr lang="fa-IR" b="1" dirty="0" smtClean="0">
              <a:cs typeface="B Titr" pitchFamily="2" charset="-78"/>
            </a:endParaRPr>
          </a:p>
          <a:p>
            <a:pPr algn="just">
              <a:buNone/>
            </a:pPr>
            <a:r>
              <a:rPr lang="fa-IR" sz="800" b="1" dirty="0" smtClean="0">
                <a:cs typeface="B Titr" pitchFamily="2" charset="-78"/>
              </a:rPr>
              <a:t/>
            </a:r>
            <a:br>
              <a:rPr lang="fa-IR" sz="800" b="1" dirty="0" smtClean="0">
                <a:cs typeface="B Titr" pitchFamily="2" charset="-78"/>
              </a:rPr>
            </a:br>
            <a:r>
              <a:rPr lang="ar-SA" sz="3200" b="1" dirty="0" smtClean="0">
                <a:cs typeface="B Zar" pitchFamily="2" charset="-78"/>
              </a:rPr>
              <a:t> </a:t>
            </a:r>
            <a:r>
              <a:rPr lang="ar-SA" sz="2800" dirty="0" smtClean="0">
                <a:cs typeface="B Nazanin" pitchFamily="2" charset="-78"/>
              </a:rPr>
              <a:t>پزشكان عمومي، داروسازان ، دندانپزشكان، متخصصين رشته های پزشكی و داروسازی و دندانپزشكي</a:t>
            </a:r>
            <a:r>
              <a:rPr lang="fa-IR" sz="2800" dirty="0" smtClean="0">
                <a:cs typeface="B Nazanin" pitchFamily="2" charset="-78"/>
              </a:rPr>
              <a:t> </a:t>
            </a:r>
            <a:r>
              <a:rPr lang="ar-SA" sz="2800" dirty="0" smtClean="0">
                <a:cs typeface="B Nazanin" pitchFamily="2" charset="-78"/>
              </a:rPr>
              <a:t>، پرستاران و ساير كاركنان حرف پزشكی</a:t>
            </a:r>
            <a:endParaRPr lang="fa-IR" sz="2800" dirty="0" smtClean="0">
              <a:cs typeface="B Nazanin" pitchFamily="2" charset="-78"/>
            </a:endParaRPr>
          </a:p>
        </p:txBody>
      </p:sp>
      <p:pic>
        <p:nvPicPr>
          <p:cNvPr id="4" name="Picture 3" descr="100891294549.jpg"/>
          <p:cNvPicPr>
            <a:picLocks noChangeAspect="1"/>
          </p:cNvPicPr>
          <p:nvPr/>
        </p:nvPicPr>
        <p:blipFill>
          <a:blip r:embed="rId2" cstate="print"/>
          <a:stretch>
            <a:fillRect/>
          </a:stretch>
        </p:blipFill>
        <p:spPr>
          <a:xfrm flipH="1">
            <a:off x="2643174" y="3857628"/>
            <a:ext cx="3929091" cy="3000372"/>
          </a:xfrm>
          <a:prstGeom prst="rect">
            <a:avLst/>
          </a:prstGeom>
        </p:spPr>
      </p:pic>
      <p:sp>
        <p:nvSpPr>
          <p:cNvPr id="5" name="Footer Placeholder 4"/>
          <p:cNvSpPr>
            <a:spLocks noGrp="1"/>
          </p:cNvSpPr>
          <p:nvPr>
            <p:ph type="ftr" sz="quarter" idx="16"/>
          </p:nvPr>
        </p:nvSpPr>
        <p:spPr/>
        <p:txBody>
          <a:bodyPr/>
          <a:lstStyle/>
          <a:p>
            <a:r>
              <a:rPr lang="fa-IR" smtClean="0"/>
              <a:t>معاونت غذا و دارو دانشگاه علوم پزشکی کاشان</a:t>
            </a:r>
            <a:endParaRPr lang="fa-I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85720" y="285728"/>
            <a:ext cx="8001056" cy="3477875"/>
          </a:xfrm>
          <a:prstGeom prst="rect">
            <a:avLst/>
          </a:prstGeom>
        </p:spPr>
        <p:txBody>
          <a:bodyPr wrap="square">
            <a:spAutoFit/>
          </a:bodyPr>
          <a:lstStyle/>
          <a:p>
            <a:r>
              <a:rPr lang="ar-SA" sz="3200" b="1" dirty="0" smtClean="0">
                <a:solidFill>
                  <a:schemeClr val="accent1">
                    <a:lumMod val="50000"/>
                  </a:schemeClr>
                </a:solidFill>
                <a:cs typeface="B Zar" pitchFamily="2" charset="-78"/>
              </a:rPr>
              <a:t>توجه مهم</a:t>
            </a:r>
            <a:r>
              <a:rPr lang="en-US" sz="3200" b="1" dirty="0" smtClean="0">
                <a:solidFill>
                  <a:schemeClr val="accent1">
                    <a:lumMod val="50000"/>
                  </a:schemeClr>
                </a:solidFill>
                <a:cs typeface="B Zar" pitchFamily="2" charset="-78"/>
              </a:rPr>
              <a:t> </a:t>
            </a:r>
          </a:p>
          <a:p>
            <a:pPr algn="just"/>
            <a:r>
              <a:rPr lang="en-US" sz="3200" dirty="0" smtClean="0"/>
              <a:t/>
            </a:r>
            <a:br>
              <a:rPr lang="en-US" sz="3200" dirty="0" smtClean="0"/>
            </a:br>
            <a:r>
              <a:rPr lang="fa-IR" sz="2800" dirty="0" smtClean="0">
                <a:cs typeface="B Nazanin" pitchFamily="2" charset="-78"/>
              </a:rPr>
              <a:t>1-</a:t>
            </a:r>
            <a:r>
              <a:rPr lang="en-US" sz="2800" dirty="0" smtClean="0">
                <a:cs typeface="B Nazanin" pitchFamily="2" charset="-78"/>
              </a:rPr>
              <a:t> </a:t>
            </a:r>
            <a:r>
              <a:rPr lang="ar-SA" sz="2800" dirty="0" smtClean="0">
                <a:cs typeface="B Nazanin" pitchFamily="2" charset="-78"/>
              </a:rPr>
              <a:t>هنگام گزارش يك عارضه حتی الامكان نام شركت سازنده و شماره سری ساخت را جستجو نموده، گزارش نماييد</a:t>
            </a:r>
            <a:r>
              <a:rPr lang="en-US" sz="2800" dirty="0" smtClean="0">
                <a:cs typeface="B Nazanin" pitchFamily="2" charset="-78"/>
              </a:rPr>
              <a:t>.</a:t>
            </a:r>
            <a:endParaRPr lang="fa-IR" sz="2800" dirty="0" smtClean="0">
              <a:cs typeface="B Nazanin" pitchFamily="2" charset="-78"/>
            </a:endParaRPr>
          </a:p>
          <a:p>
            <a:pPr algn="just"/>
            <a:r>
              <a:rPr lang="en-US" sz="800" dirty="0" smtClean="0">
                <a:cs typeface="B Nazanin" pitchFamily="2" charset="-78"/>
              </a:rPr>
              <a:t/>
            </a:r>
            <a:br>
              <a:rPr lang="en-US" sz="800" dirty="0" smtClean="0">
                <a:cs typeface="B Nazanin" pitchFamily="2" charset="-78"/>
              </a:rPr>
            </a:br>
            <a:r>
              <a:rPr lang="fa-IR" sz="2800" dirty="0" smtClean="0">
                <a:cs typeface="B Nazanin" pitchFamily="2" charset="-78"/>
              </a:rPr>
              <a:t>2-</a:t>
            </a:r>
            <a:r>
              <a:rPr lang="ar-SA" sz="2800" dirty="0" smtClean="0">
                <a:cs typeface="B Nazanin" pitchFamily="2" charset="-78"/>
              </a:rPr>
              <a:t>هرگز به دليل نامعلوم بودن برخی اطلاعات درخواستی در فرم، از گزارش نمودن عارضه اجتناب نفرماييد</a:t>
            </a:r>
            <a:endParaRPr lang="en-US" sz="2800" dirty="0" smtClean="0">
              <a:cs typeface="B Nazanin" pitchFamily="2" charset="-78"/>
            </a:endParaRPr>
          </a:p>
          <a:p>
            <a:pPr algn="just"/>
            <a:r>
              <a:rPr lang="en-US" sz="800" dirty="0" smtClean="0">
                <a:cs typeface="B Nazanin" pitchFamily="2" charset="-78"/>
              </a:rPr>
              <a:t/>
            </a:r>
            <a:br>
              <a:rPr lang="en-US" sz="800" dirty="0" smtClean="0">
                <a:cs typeface="B Nazanin" pitchFamily="2" charset="-78"/>
              </a:rPr>
            </a:br>
            <a:r>
              <a:rPr lang="fa-IR" sz="2800" dirty="0" smtClean="0">
                <a:cs typeface="B Nazanin" pitchFamily="2" charset="-78"/>
              </a:rPr>
              <a:t>3-</a:t>
            </a:r>
            <a:r>
              <a:rPr lang="en-US" sz="2800" dirty="0" smtClean="0">
                <a:cs typeface="B Nazanin" pitchFamily="2" charset="-78"/>
              </a:rPr>
              <a:t> </a:t>
            </a:r>
            <a:r>
              <a:rPr lang="ar-SA" sz="2800" dirty="0" smtClean="0">
                <a:cs typeface="B Nazanin" pitchFamily="2" charset="-78"/>
              </a:rPr>
              <a:t>هويت بيمار و گزارشگر محرمانه خواهد</a:t>
            </a:r>
            <a:r>
              <a:rPr lang="en-US" sz="2800" dirty="0" smtClean="0">
                <a:cs typeface="B Nazanin" pitchFamily="2" charset="-78"/>
              </a:rPr>
              <a:t>.</a:t>
            </a:r>
            <a:endParaRPr lang="fa-IR" sz="2800" dirty="0">
              <a:cs typeface="B Nazanin" pitchFamily="2" charset="-78"/>
            </a:endParaRPr>
          </a:p>
        </p:txBody>
      </p:sp>
      <p:pic>
        <p:nvPicPr>
          <p:cNvPr id="4" name="Picture 3" descr="Online-Canadian-Pharmacies.jpg"/>
          <p:cNvPicPr>
            <a:picLocks noChangeAspect="1"/>
          </p:cNvPicPr>
          <p:nvPr/>
        </p:nvPicPr>
        <p:blipFill>
          <a:blip r:embed="rId3" cstate="print"/>
          <a:stretch>
            <a:fillRect/>
          </a:stretch>
        </p:blipFill>
        <p:spPr>
          <a:xfrm>
            <a:off x="2214546" y="3929066"/>
            <a:ext cx="4714908" cy="240156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5" name="Footer Placeholder 4"/>
          <p:cNvSpPr>
            <a:spLocks noGrp="1"/>
          </p:cNvSpPr>
          <p:nvPr>
            <p:ph type="ftr" sz="quarter" idx="11"/>
          </p:nvPr>
        </p:nvSpPr>
        <p:spPr/>
        <p:txBody>
          <a:bodyPr/>
          <a:lstStyle/>
          <a:p>
            <a:r>
              <a:rPr lang="fa-IR" smtClean="0"/>
              <a:t>معاونت غذا و دارو دانشگاه علوم پزشکی کاشان</a:t>
            </a:r>
            <a:endParaRPr lang="fa-I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G:\ADR\فرم زرد\اسكن فرم زرد1.jpg"/>
          <p:cNvPicPr>
            <a:picLocks noChangeAspect="1" noChangeArrowheads="1"/>
          </p:cNvPicPr>
          <p:nvPr/>
        </p:nvPicPr>
        <p:blipFill>
          <a:blip r:embed="rId2" cstate="print"/>
          <a:srcRect/>
          <a:stretch>
            <a:fillRect/>
          </a:stretch>
        </p:blipFill>
        <p:spPr bwMode="auto">
          <a:xfrm>
            <a:off x="2285984" y="357166"/>
            <a:ext cx="4357718" cy="5959799"/>
          </a:xfrm>
          <a:prstGeom prst="rect">
            <a:avLst/>
          </a:prstGeom>
          <a:ln>
            <a:noFill/>
          </a:ln>
          <a:effectLst>
            <a:glow rad="228600">
              <a:schemeClr val="accent1">
                <a:satMod val="175000"/>
                <a:alpha val="40000"/>
              </a:schemeClr>
            </a:glow>
            <a:outerShdw blurRad="292100" dist="139700" dir="2700000" algn="tl" rotWithShape="0">
              <a:srgbClr val="333333">
                <a:alpha val="65000"/>
              </a:srgbClr>
            </a:outerShdw>
          </a:effectLst>
        </p:spPr>
      </p:pic>
      <p:sp>
        <p:nvSpPr>
          <p:cNvPr id="3" name="Footer Placeholder 2"/>
          <p:cNvSpPr>
            <a:spLocks noGrp="1"/>
          </p:cNvSpPr>
          <p:nvPr>
            <p:ph type="ftr" sz="quarter" idx="11"/>
          </p:nvPr>
        </p:nvSpPr>
        <p:spPr/>
        <p:txBody>
          <a:bodyPr/>
          <a:lstStyle/>
          <a:p>
            <a:r>
              <a:rPr lang="fa-IR" smtClean="0"/>
              <a:t>معاونت غذا و دارو دانشگاه علوم پزشکی کاشان</a:t>
            </a:r>
            <a:endParaRPr lang="fa-I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57158" y="285728"/>
            <a:ext cx="8229600" cy="1418484"/>
          </a:xfrm>
        </p:spPr>
        <p:txBody>
          <a:bodyPr>
            <a:noAutofit/>
          </a:bodyPr>
          <a:lstStyle/>
          <a:p>
            <a:pPr algn="ctr"/>
            <a:r>
              <a:rPr lang="fa-IR" sz="3200" b="1" dirty="0" smtClean="0">
                <a:solidFill>
                  <a:schemeClr val="accent1">
                    <a:lumMod val="50000"/>
                  </a:schemeClr>
                </a:solidFill>
                <a:effectLst>
                  <a:outerShdw blurRad="38100" dist="38100" dir="2700000" algn="tl">
                    <a:srgbClr val="000000">
                      <a:alpha val="43137"/>
                    </a:srgbClr>
                  </a:outerShdw>
                </a:effectLst>
                <a:cs typeface="B Morvarid" pitchFamily="2" charset="-78"/>
              </a:rPr>
              <a:t>معرفي مرکز اطلاع رسانی داروها و سموم</a:t>
            </a:r>
            <a:br>
              <a:rPr lang="fa-IR" sz="3200" b="1" dirty="0" smtClean="0">
                <a:solidFill>
                  <a:schemeClr val="accent1">
                    <a:lumMod val="50000"/>
                  </a:schemeClr>
                </a:solidFill>
                <a:effectLst>
                  <a:outerShdw blurRad="38100" dist="38100" dir="2700000" algn="tl">
                    <a:srgbClr val="000000">
                      <a:alpha val="43137"/>
                    </a:srgbClr>
                  </a:outerShdw>
                </a:effectLst>
                <a:cs typeface="B Morvarid" pitchFamily="2" charset="-78"/>
              </a:rPr>
            </a:br>
            <a:r>
              <a:rPr lang="en-US" sz="3200" b="1" dirty="0" smtClean="0">
                <a:solidFill>
                  <a:schemeClr val="accent1">
                    <a:lumMod val="50000"/>
                  </a:schemeClr>
                </a:solidFill>
                <a:effectLst>
                  <a:outerShdw blurRad="38100" dist="38100" dir="2700000" algn="tl">
                    <a:srgbClr val="000000">
                      <a:alpha val="43137"/>
                    </a:srgbClr>
                  </a:outerShdw>
                </a:effectLst>
                <a:cs typeface="B Morvarid" pitchFamily="2" charset="-78"/>
              </a:rPr>
              <a:t> Drug &amp; Poison Information Center (DPIC)</a:t>
            </a:r>
            <a:endParaRPr lang="fa-IR" sz="3200" b="1" dirty="0">
              <a:solidFill>
                <a:schemeClr val="accent1">
                  <a:lumMod val="50000"/>
                </a:schemeClr>
              </a:solidFill>
              <a:effectLst>
                <a:outerShdw blurRad="38100" dist="38100" dir="2700000" algn="tl">
                  <a:srgbClr val="000000">
                    <a:alpha val="43137"/>
                  </a:srgbClr>
                </a:outerShdw>
              </a:effectLst>
              <a:cs typeface="B Morvarid" pitchFamily="2" charset="-78"/>
            </a:endParaRPr>
          </a:p>
        </p:txBody>
      </p:sp>
      <p:sp>
        <p:nvSpPr>
          <p:cNvPr id="3" name="Content Placeholder 2"/>
          <p:cNvSpPr>
            <a:spLocks noGrp="1"/>
          </p:cNvSpPr>
          <p:nvPr>
            <p:ph sz="quarter" idx="1"/>
          </p:nvPr>
        </p:nvSpPr>
        <p:spPr>
          <a:xfrm>
            <a:off x="428596" y="1785926"/>
            <a:ext cx="7872410" cy="4389120"/>
          </a:xfrm>
        </p:spPr>
        <p:txBody>
          <a:bodyPr>
            <a:normAutofit/>
          </a:bodyPr>
          <a:lstStyle/>
          <a:p>
            <a:pPr algn="just">
              <a:buClr>
                <a:srgbClr val="FFFF00"/>
              </a:buClr>
              <a:buNone/>
              <a:defRPr/>
            </a:pPr>
            <a:r>
              <a:rPr lang="fa-IR" altLang="en-US" sz="2800" dirty="0" smtClean="0">
                <a:cs typeface="B Nazanin" pitchFamily="2" charset="-78"/>
              </a:rPr>
              <a:t>اهداف:</a:t>
            </a:r>
          </a:p>
          <a:p>
            <a:pPr marL="514350" indent="-514350" algn="just">
              <a:buClr>
                <a:srgbClr val="FFFF00"/>
              </a:buClr>
              <a:buNone/>
              <a:defRPr/>
            </a:pPr>
            <a:r>
              <a:rPr lang="ar-SA" altLang="en-US" sz="2800" dirty="0" smtClean="0">
                <a:cs typeface="B Nazanin" pitchFamily="2" charset="-78"/>
              </a:rPr>
              <a:t>كمك به ايجاد و حفظ امنيت دارویی</a:t>
            </a:r>
            <a:r>
              <a:rPr lang="fa-IR" altLang="en-US" sz="2800" dirty="0" smtClean="0">
                <a:cs typeface="B Nazanin" pitchFamily="2" charset="-78"/>
              </a:rPr>
              <a:t> دركشور</a:t>
            </a:r>
          </a:p>
          <a:p>
            <a:pPr algn="just">
              <a:buClr>
                <a:srgbClr val="FFFF00"/>
              </a:buClr>
              <a:buNone/>
              <a:defRPr/>
            </a:pPr>
            <a:r>
              <a:rPr lang="fa-IR" altLang="en-US" sz="2800" dirty="0" smtClean="0">
                <a:cs typeface="B Nazanin" pitchFamily="2" charset="-78"/>
              </a:rPr>
              <a:t>فرهنگ سازي و افزايش سطح آگاهي مردم در زمينه مصرف  صحيح دارو </a:t>
            </a:r>
            <a:endParaRPr lang="ar-SA" altLang="en-US" sz="2800" dirty="0" smtClean="0">
              <a:cs typeface="B Nazanin" pitchFamily="2" charset="-78"/>
            </a:endParaRPr>
          </a:p>
          <a:p>
            <a:pPr algn="just">
              <a:buClr>
                <a:srgbClr val="FFFF00"/>
              </a:buClr>
              <a:buNone/>
              <a:defRPr/>
            </a:pPr>
            <a:r>
              <a:rPr lang="fa-IR" altLang="en-US" sz="2800" dirty="0" smtClean="0">
                <a:cs typeface="B Nazanin" pitchFamily="2" charset="-78"/>
              </a:rPr>
              <a:t>آموزش نحوه پيشگيري از بروز مسموميت ها</a:t>
            </a:r>
          </a:p>
          <a:p>
            <a:pPr algn="just">
              <a:buClr>
                <a:srgbClr val="FFFF00"/>
              </a:buClr>
              <a:buNone/>
              <a:defRPr/>
            </a:pPr>
            <a:r>
              <a:rPr lang="fa-IR" altLang="en-US" sz="2800" dirty="0" smtClean="0">
                <a:cs typeface="B Nazanin" pitchFamily="2" charset="-78"/>
              </a:rPr>
              <a:t>آموزش تخصصي به گروه پزشكي در زمينه اطلاعات دارویی و كنترل مسموميت ها</a:t>
            </a:r>
          </a:p>
          <a:p>
            <a:pPr algn="just"/>
            <a:endParaRPr lang="fa-IR" sz="2800" dirty="0">
              <a:cs typeface="B Nazanin" pitchFamily="2" charset="-78"/>
            </a:endParaRPr>
          </a:p>
        </p:txBody>
      </p:sp>
      <p:pic>
        <p:nvPicPr>
          <p:cNvPr id="6" name="Picture 5" descr="DPIC.jpg"/>
          <p:cNvPicPr>
            <a:picLocks noChangeAspect="1"/>
          </p:cNvPicPr>
          <p:nvPr/>
        </p:nvPicPr>
        <p:blipFill>
          <a:blip r:embed="rId2" cstate="print"/>
          <a:stretch>
            <a:fillRect/>
          </a:stretch>
        </p:blipFill>
        <p:spPr>
          <a:xfrm>
            <a:off x="214282" y="4826000"/>
            <a:ext cx="2438400" cy="2032000"/>
          </a:xfrm>
          <a:prstGeom prst="rect">
            <a:avLst/>
          </a:prstGeom>
          <a:effectLst>
            <a:softEdge rad="127000"/>
          </a:effectLst>
        </p:spPr>
      </p:pic>
      <p:sp>
        <p:nvSpPr>
          <p:cNvPr id="5" name="Footer Placeholder 4"/>
          <p:cNvSpPr>
            <a:spLocks noGrp="1"/>
          </p:cNvSpPr>
          <p:nvPr>
            <p:ph type="ftr" sz="quarter" idx="16"/>
          </p:nvPr>
        </p:nvSpPr>
        <p:spPr/>
        <p:txBody>
          <a:bodyPr/>
          <a:lstStyle/>
          <a:p>
            <a:r>
              <a:rPr lang="fa-IR" smtClean="0"/>
              <a:t>معاونت غذا و دارو دانشگاه علوم پزشکی کاشان</a:t>
            </a:r>
            <a:endParaRPr lang="fa-I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28596" y="714356"/>
            <a:ext cx="8229600" cy="1143000"/>
          </a:xfrm>
        </p:spPr>
        <p:txBody>
          <a:bodyPr>
            <a:normAutofit/>
          </a:bodyPr>
          <a:lstStyle/>
          <a:p>
            <a:pPr algn="ctr"/>
            <a:r>
              <a:rPr lang="fa-IR" sz="3200" b="1" dirty="0" smtClean="0">
                <a:solidFill>
                  <a:schemeClr val="accent1">
                    <a:lumMod val="50000"/>
                  </a:schemeClr>
                </a:solidFill>
                <a:effectLst>
                  <a:outerShdw blurRad="38100" dist="38100" dir="2700000" algn="tl">
                    <a:srgbClr val="000000">
                      <a:alpha val="43137"/>
                    </a:srgbClr>
                  </a:outerShdw>
                </a:effectLst>
                <a:cs typeface="B Morvarid" pitchFamily="2" charset="-78"/>
              </a:rPr>
              <a:t>شماره   تماس   مرکز   با    </a:t>
            </a:r>
            <a:r>
              <a:rPr lang="en-US" sz="3200" b="1" dirty="0" smtClean="0">
                <a:solidFill>
                  <a:schemeClr val="accent1">
                    <a:lumMod val="50000"/>
                  </a:schemeClr>
                </a:solidFill>
                <a:effectLst>
                  <a:outerShdw blurRad="38100" dist="38100" dir="2700000" algn="tl">
                    <a:srgbClr val="000000">
                      <a:alpha val="43137"/>
                    </a:srgbClr>
                  </a:outerShdw>
                </a:effectLst>
                <a:cs typeface="B Morvarid" pitchFamily="2" charset="-78"/>
              </a:rPr>
              <a:t> DPIC</a:t>
            </a:r>
            <a:endParaRPr lang="fa-IR" sz="3200" b="1" dirty="0">
              <a:solidFill>
                <a:schemeClr val="accent1">
                  <a:lumMod val="50000"/>
                </a:schemeClr>
              </a:solidFill>
              <a:effectLst>
                <a:outerShdw blurRad="38100" dist="38100" dir="2700000" algn="tl">
                  <a:srgbClr val="000000">
                    <a:alpha val="43137"/>
                  </a:srgbClr>
                </a:outerShdw>
              </a:effectLst>
              <a:cs typeface="B Morvarid" pitchFamily="2" charset="-78"/>
            </a:endParaRPr>
          </a:p>
        </p:txBody>
      </p:sp>
      <p:pic>
        <p:nvPicPr>
          <p:cNvPr id="5" name="Picture 4" descr="219023_843.jpg"/>
          <p:cNvPicPr>
            <a:picLocks noChangeAspect="1"/>
          </p:cNvPicPr>
          <p:nvPr/>
        </p:nvPicPr>
        <p:blipFill>
          <a:blip r:embed="rId3" cstate="print"/>
          <a:srcRect l="22656" t="12500" r="68466" b="52778"/>
          <a:stretch>
            <a:fillRect/>
          </a:stretch>
        </p:blipFill>
        <p:spPr>
          <a:xfrm>
            <a:off x="214282" y="2071678"/>
            <a:ext cx="1428760" cy="3143272"/>
          </a:xfrm>
          <a:prstGeom prst="rect">
            <a:avLst/>
          </a:prstGeom>
        </p:spPr>
      </p:pic>
      <p:pic>
        <p:nvPicPr>
          <p:cNvPr id="6" name="Picture 5" descr="219023_843.jpg"/>
          <p:cNvPicPr>
            <a:picLocks noChangeAspect="1"/>
          </p:cNvPicPr>
          <p:nvPr/>
        </p:nvPicPr>
        <p:blipFill>
          <a:blip r:embed="rId3" cstate="print"/>
          <a:srcRect l="35914" t="12500" r="24219" b="52778"/>
          <a:stretch>
            <a:fillRect/>
          </a:stretch>
        </p:blipFill>
        <p:spPr>
          <a:xfrm>
            <a:off x="1428728" y="2071678"/>
            <a:ext cx="7201902" cy="3143272"/>
          </a:xfrm>
          <a:prstGeom prst="rect">
            <a:avLst/>
          </a:prstGeom>
        </p:spPr>
      </p:pic>
      <p:sp>
        <p:nvSpPr>
          <p:cNvPr id="3" name="Content Placeholder 2"/>
          <p:cNvSpPr>
            <a:spLocks noGrp="1"/>
          </p:cNvSpPr>
          <p:nvPr>
            <p:ph sz="quarter" idx="1"/>
          </p:nvPr>
        </p:nvSpPr>
        <p:spPr>
          <a:xfrm>
            <a:off x="1142976" y="4500570"/>
            <a:ext cx="3143272" cy="642942"/>
          </a:xfrm>
        </p:spPr>
        <p:txBody>
          <a:bodyPr>
            <a:normAutofit fontScale="40000" lnSpcReduction="20000"/>
          </a:bodyPr>
          <a:lstStyle/>
          <a:p>
            <a:pPr lvl="1" algn="ctr">
              <a:buNone/>
              <a:defRPr/>
            </a:pPr>
            <a:r>
              <a:rPr lang="fa-IR" sz="9600" b="1" u="sng" dirty="0" smtClean="0">
                <a:solidFill>
                  <a:srgbClr val="00B0F0"/>
                </a:solidFill>
                <a:effectLst>
                  <a:outerShdw blurRad="38100" dist="38100" dir="2700000" algn="tl">
                    <a:srgbClr val="000000">
                      <a:alpha val="43137"/>
                    </a:srgbClr>
                  </a:outerShdw>
                </a:effectLst>
                <a:cs typeface="B Titr" pitchFamily="2" charset="-78"/>
              </a:rPr>
              <a:t>1490</a:t>
            </a:r>
          </a:p>
        </p:txBody>
      </p:sp>
      <p:sp>
        <p:nvSpPr>
          <p:cNvPr id="7" name="Footer Placeholder 6"/>
          <p:cNvSpPr>
            <a:spLocks noGrp="1"/>
          </p:cNvSpPr>
          <p:nvPr>
            <p:ph type="ftr" sz="quarter" idx="16"/>
          </p:nvPr>
        </p:nvSpPr>
        <p:spPr/>
        <p:txBody>
          <a:bodyPr/>
          <a:lstStyle/>
          <a:p>
            <a:r>
              <a:rPr lang="fa-IR" smtClean="0"/>
              <a:t>معاونت غذا و دارو دانشگاه علوم پزشکی کاشان</a:t>
            </a:r>
            <a:endParaRPr lang="fa-I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14338"/>
            <a:ext cx="8229600" cy="1143000"/>
          </a:xfrm>
        </p:spPr>
        <p:txBody>
          <a:bodyPr>
            <a:normAutofit/>
          </a:bodyPr>
          <a:lstStyle/>
          <a:p>
            <a:pPr algn="ctr"/>
            <a:r>
              <a:rPr lang="fa-IR" sz="3200" b="1" dirty="0" smtClean="0">
                <a:solidFill>
                  <a:schemeClr val="accent1">
                    <a:lumMod val="50000"/>
                  </a:schemeClr>
                </a:solidFill>
                <a:effectLst>
                  <a:outerShdw blurRad="38100" dist="38100" dir="2700000" algn="tl">
                    <a:srgbClr val="000000">
                      <a:alpha val="43137"/>
                    </a:srgbClr>
                  </a:outerShdw>
                </a:effectLst>
                <a:cs typeface="B Morvarid" pitchFamily="2" charset="-78"/>
              </a:rPr>
              <a:t>اطلاعات دارويي ارائه شده توسط </a:t>
            </a:r>
            <a:r>
              <a:rPr lang="en-US" sz="3200" b="1" dirty="0" smtClean="0">
                <a:solidFill>
                  <a:schemeClr val="accent1">
                    <a:lumMod val="50000"/>
                  </a:schemeClr>
                </a:solidFill>
                <a:effectLst>
                  <a:outerShdw blurRad="38100" dist="38100" dir="2700000" algn="tl">
                    <a:srgbClr val="000000">
                      <a:alpha val="43137"/>
                    </a:srgbClr>
                  </a:outerShdw>
                </a:effectLst>
                <a:cs typeface="B Morvarid" pitchFamily="2" charset="-78"/>
              </a:rPr>
              <a:t>DPIC</a:t>
            </a:r>
            <a:r>
              <a:rPr lang="fa-IR" sz="3200" b="1" dirty="0" smtClean="0">
                <a:solidFill>
                  <a:schemeClr val="accent1">
                    <a:lumMod val="50000"/>
                  </a:schemeClr>
                </a:solidFill>
                <a:effectLst>
                  <a:outerShdw blurRad="38100" dist="38100" dir="2700000" algn="tl">
                    <a:srgbClr val="000000">
                      <a:alpha val="43137"/>
                    </a:srgbClr>
                  </a:outerShdw>
                </a:effectLst>
                <a:cs typeface="B Morvarid" pitchFamily="2" charset="-78"/>
              </a:rPr>
              <a:t> </a:t>
            </a:r>
            <a:endParaRPr lang="fa-IR" sz="3200" b="1" dirty="0">
              <a:solidFill>
                <a:schemeClr val="accent1">
                  <a:lumMod val="50000"/>
                </a:schemeClr>
              </a:solidFill>
              <a:effectLst>
                <a:outerShdw blurRad="38100" dist="38100" dir="2700000" algn="tl">
                  <a:srgbClr val="000000">
                    <a:alpha val="43137"/>
                  </a:srgbClr>
                </a:outerShdw>
              </a:effectLst>
              <a:cs typeface="B Morvarid" pitchFamily="2" charset="-78"/>
            </a:endParaRPr>
          </a:p>
        </p:txBody>
      </p:sp>
      <p:sp>
        <p:nvSpPr>
          <p:cNvPr id="3" name="Content Placeholder 2"/>
          <p:cNvSpPr>
            <a:spLocks noGrp="1"/>
          </p:cNvSpPr>
          <p:nvPr>
            <p:ph sz="quarter" idx="1"/>
          </p:nvPr>
        </p:nvSpPr>
        <p:spPr/>
        <p:txBody>
          <a:bodyPr>
            <a:normAutofit/>
          </a:bodyPr>
          <a:lstStyle/>
          <a:p>
            <a:pPr>
              <a:defRPr/>
            </a:pPr>
            <a:endParaRPr lang="fa-IR" dirty="0" smtClean="0">
              <a:cs typeface="B Nazanin" pitchFamily="2" charset="-78"/>
            </a:endParaRPr>
          </a:p>
          <a:p>
            <a:endParaRPr lang="fa-IR" dirty="0"/>
          </a:p>
        </p:txBody>
      </p:sp>
      <p:sp>
        <p:nvSpPr>
          <p:cNvPr id="4" name="Rectangle 5"/>
          <p:cNvSpPr txBox="1">
            <a:spLocks noChangeArrowheads="1"/>
          </p:cNvSpPr>
          <p:nvPr/>
        </p:nvSpPr>
        <p:spPr>
          <a:xfrm>
            <a:off x="4929190" y="1690694"/>
            <a:ext cx="3543296" cy="3881446"/>
          </a:xfrm>
          <a:prstGeom prst="rect">
            <a:avLst/>
          </a:prstGeom>
        </p:spPr>
        <p:txBody>
          <a:bodyPr/>
          <a:lstStyle/>
          <a:p>
            <a:pPr marL="274320" marR="0" lvl="0" indent="-274320" algn="r" defTabSz="914400" rtl="1" eaLnBrk="1" fontAlgn="auto" latinLnBrk="0" hangingPunct="1">
              <a:lnSpc>
                <a:spcPct val="100000"/>
              </a:lnSpc>
              <a:spcBef>
                <a:spcPct val="20000"/>
              </a:spcBef>
              <a:spcAft>
                <a:spcPts val="0"/>
              </a:spcAft>
              <a:buClr>
                <a:schemeClr val="accent3"/>
              </a:buClr>
              <a:buSzPct val="95000"/>
              <a:buFont typeface="Wingdings 2"/>
              <a:buChar char=""/>
              <a:tabLst/>
              <a:defRPr/>
            </a:pPr>
            <a:r>
              <a:rPr kumimoji="0" lang="fa-IR" sz="2600" b="0" i="0" u="none" strike="noStrike" kern="1200" cap="none" spc="0" normalizeH="0" baseline="0" noProof="0" dirty="0" smtClean="0">
                <a:ln>
                  <a:noFill/>
                </a:ln>
                <a:solidFill>
                  <a:schemeClr val="tx1"/>
                </a:solidFill>
                <a:effectLst/>
                <a:uLnTx/>
                <a:uFillTx/>
                <a:latin typeface="+mn-lt"/>
                <a:ea typeface="+mn-ea"/>
                <a:cs typeface="B Nazanin" pitchFamily="2" charset="-78"/>
              </a:rPr>
              <a:t>موارد مصرف</a:t>
            </a:r>
          </a:p>
          <a:p>
            <a:pPr marL="274320" marR="0" lvl="0" indent="-274320" algn="r" defTabSz="914400" rtl="1" eaLnBrk="1" fontAlgn="auto" latinLnBrk="0" hangingPunct="1">
              <a:lnSpc>
                <a:spcPct val="100000"/>
              </a:lnSpc>
              <a:spcBef>
                <a:spcPct val="20000"/>
              </a:spcBef>
              <a:spcAft>
                <a:spcPts val="0"/>
              </a:spcAft>
              <a:buClr>
                <a:schemeClr val="accent3"/>
              </a:buClr>
              <a:buSzPct val="95000"/>
              <a:buFont typeface="Wingdings 2"/>
              <a:buChar char=""/>
              <a:tabLst/>
              <a:defRPr/>
            </a:pPr>
            <a:r>
              <a:rPr kumimoji="0" lang="fa-IR" sz="2600" b="0" i="0" u="none" strike="noStrike" kern="1200" cap="none" spc="0" normalizeH="0" baseline="0" noProof="0" dirty="0" smtClean="0">
                <a:ln>
                  <a:noFill/>
                </a:ln>
                <a:solidFill>
                  <a:schemeClr val="tx1"/>
                </a:solidFill>
                <a:effectLst/>
                <a:uLnTx/>
                <a:uFillTx/>
                <a:latin typeface="+mn-lt"/>
                <a:ea typeface="+mn-ea"/>
                <a:cs typeface="B Nazanin" pitchFamily="2" charset="-78"/>
              </a:rPr>
              <a:t>موارد عدم مصرف</a:t>
            </a:r>
          </a:p>
          <a:p>
            <a:pPr marL="274320" marR="0" lvl="0" indent="-274320" algn="r" defTabSz="914400" rtl="1" eaLnBrk="1" fontAlgn="auto" latinLnBrk="0" hangingPunct="1">
              <a:lnSpc>
                <a:spcPct val="100000"/>
              </a:lnSpc>
              <a:spcBef>
                <a:spcPct val="20000"/>
              </a:spcBef>
              <a:spcAft>
                <a:spcPts val="0"/>
              </a:spcAft>
              <a:buClr>
                <a:schemeClr val="accent3"/>
              </a:buClr>
              <a:buSzPct val="95000"/>
              <a:buFont typeface="Wingdings 2"/>
              <a:buChar char=""/>
              <a:tabLst/>
              <a:defRPr/>
            </a:pPr>
            <a:r>
              <a:rPr kumimoji="0" lang="fa-IR" sz="2600" b="0" i="0" u="none" strike="noStrike" kern="1200" cap="none" spc="0" normalizeH="0" baseline="0" noProof="0" dirty="0" smtClean="0">
                <a:ln>
                  <a:noFill/>
                </a:ln>
                <a:solidFill>
                  <a:schemeClr val="tx1"/>
                </a:solidFill>
                <a:effectLst/>
                <a:uLnTx/>
                <a:uFillTx/>
                <a:latin typeface="+mn-lt"/>
                <a:ea typeface="+mn-ea"/>
                <a:cs typeface="B Nazanin" pitchFamily="2" charset="-78"/>
              </a:rPr>
              <a:t>دوزاژ</a:t>
            </a:r>
          </a:p>
          <a:p>
            <a:pPr marL="274320" marR="0" lvl="0" indent="-274320" algn="r" defTabSz="914400" rtl="1" eaLnBrk="1" fontAlgn="auto" latinLnBrk="0" hangingPunct="1">
              <a:lnSpc>
                <a:spcPct val="100000"/>
              </a:lnSpc>
              <a:spcBef>
                <a:spcPct val="20000"/>
              </a:spcBef>
              <a:spcAft>
                <a:spcPts val="0"/>
              </a:spcAft>
              <a:buClr>
                <a:schemeClr val="accent3"/>
              </a:buClr>
              <a:buSzPct val="95000"/>
              <a:buFont typeface="Wingdings 2"/>
              <a:buChar char=""/>
              <a:tabLst/>
              <a:defRPr/>
            </a:pPr>
            <a:r>
              <a:rPr kumimoji="0" lang="fa-IR" sz="2600" b="0" i="0" u="none" strike="noStrike" kern="1200" cap="none" spc="0" normalizeH="0" baseline="0" noProof="0" dirty="0" smtClean="0">
                <a:ln>
                  <a:noFill/>
                </a:ln>
                <a:solidFill>
                  <a:schemeClr val="tx1"/>
                </a:solidFill>
                <a:effectLst/>
                <a:uLnTx/>
                <a:uFillTx/>
                <a:latin typeface="+mn-lt"/>
                <a:ea typeface="+mn-ea"/>
                <a:cs typeface="B Nazanin" pitchFamily="2" charset="-78"/>
              </a:rPr>
              <a:t>دسته دارويي و درماني</a:t>
            </a:r>
          </a:p>
          <a:p>
            <a:pPr marL="274320" marR="0" lvl="0" indent="-274320" algn="r" defTabSz="914400" rtl="1" eaLnBrk="1" fontAlgn="auto" latinLnBrk="0" hangingPunct="1">
              <a:lnSpc>
                <a:spcPct val="100000"/>
              </a:lnSpc>
              <a:spcBef>
                <a:spcPct val="20000"/>
              </a:spcBef>
              <a:spcAft>
                <a:spcPts val="0"/>
              </a:spcAft>
              <a:buClr>
                <a:schemeClr val="accent3"/>
              </a:buClr>
              <a:buSzPct val="95000"/>
              <a:buFont typeface="Wingdings 2"/>
              <a:buChar char=""/>
              <a:tabLst/>
              <a:defRPr/>
            </a:pPr>
            <a:r>
              <a:rPr kumimoji="0" lang="fa-IR" sz="2600" b="0" i="0" u="none" strike="noStrike" kern="1200" cap="none" spc="0" normalizeH="0" baseline="0" noProof="0" dirty="0" smtClean="0">
                <a:ln>
                  <a:noFill/>
                </a:ln>
                <a:solidFill>
                  <a:schemeClr val="tx1"/>
                </a:solidFill>
                <a:effectLst/>
                <a:uLnTx/>
                <a:uFillTx/>
                <a:latin typeface="+mn-lt"/>
                <a:ea typeface="+mn-ea"/>
                <a:cs typeface="B Nazanin" pitchFamily="2" charset="-78"/>
              </a:rPr>
              <a:t>مكانيسم اثر و فارماكولوژي</a:t>
            </a:r>
          </a:p>
          <a:p>
            <a:pPr marL="274320" marR="0" lvl="0" indent="-274320" algn="r" defTabSz="914400" rtl="1" eaLnBrk="1" fontAlgn="auto" latinLnBrk="0" hangingPunct="1">
              <a:lnSpc>
                <a:spcPct val="100000"/>
              </a:lnSpc>
              <a:spcBef>
                <a:spcPct val="20000"/>
              </a:spcBef>
              <a:spcAft>
                <a:spcPts val="0"/>
              </a:spcAft>
              <a:buClr>
                <a:schemeClr val="accent3"/>
              </a:buClr>
              <a:buSzPct val="95000"/>
              <a:buFont typeface="Wingdings 2"/>
              <a:buChar char=""/>
              <a:tabLst/>
              <a:defRPr/>
            </a:pPr>
            <a:r>
              <a:rPr kumimoji="0" lang="fa-IR" sz="2600" b="0" i="0" u="none" strike="noStrike" kern="1200" cap="none" spc="0" normalizeH="0" baseline="0" noProof="0" dirty="0" smtClean="0">
                <a:ln>
                  <a:noFill/>
                </a:ln>
                <a:solidFill>
                  <a:schemeClr val="tx1"/>
                </a:solidFill>
                <a:effectLst/>
                <a:uLnTx/>
                <a:uFillTx/>
                <a:latin typeface="+mn-lt"/>
                <a:ea typeface="+mn-ea"/>
                <a:cs typeface="B Nazanin" pitchFamily="2" charset="-78"/>
              </a:rPr>
              <a:t>فارماكوكينتيك</a:t>
            </a:r>
          </a:p>
          <a:p>
            <a:pPr marL="274320" marR="0" lvl="0" indent="-274320" algn="r" defTabSz="914400" rtl="1" eaLnBrk="1" fontAlgn="auto" latinLnBrk="0" hangingPunct="1">
              <a:lnSpc>
                <a:spcPct val="100000"/>
              </a:lnSpc>
              <a:spcBef>
                <a:spcPct val="20000"/>
              </a:spcBef>
              <a:spcAft>
                <a:spcPts val="0"/>
              </a:spcAft>
              <a:buClr>
                <a:schemeClr val="accent3"/>
              </a:buClr>
              <a:buSzPct val="95000"/>
              <a:buFont typeface="Wingdings 2"/>
              <a:buChar char=""/>
              <a:tabLst/>
              <a:defRPr/>
            </a:pPr>
            <a:r>
              <a:rPr kumimoji="0" lang="fa-IR" sz="2600" b="0" i="0" u="none" strike="noStrike" kern="1200" cap="none" spc="0" normalizeH="0" baseline="0" noProof="0" dirty="0" smtClean="0">
                <a:ln>
                  <a:noFill/>
                </a:ln>
                <a:solidFill>
                  <a:schemeClr val="tx1"/>
                </a:solidFill>
                <a:effectLst/>
                <a:uLnTx/>
                <a:uFillTx/>
                <a:latin typeface="+mn-lt"/>
                <a:ea typeface="+mn-ea"/>
                <a:cs typeface="B Nazanin" pitchFamily="2" charset="-78"/>
              </a:rPr>
              <a:t>مقايسه كارآيي دارو</a:t>
            </a:r>
          </a:p>
          <a:p>
            <a:pPr marL="274320" marR="0" lvl="0" indent="-274320" algn="r" defTabSz="914400" rtl="1" eaLnBrk="1" fontAlgn="auto" latinLnBrk="0" hangingPunct="1">
              <a:lnSpc>
                <a:spcPct val="100000"/>
              </a:lnSpc>
              <a:spcBef>
                <a:spcPct val="20000"/>
              </a:spcBef>
              <a:spcAft>
                <a:spcPts val="0"/>
              </a:spcAft>
              <a:buClr>
                <a:schemeClr val="accent3"/>
              </a:buClr>
              <a:buSzPct val="95000"/>
              <a:buFont typeface="Wingdings 2"/>
              <a:buChar char=""/>
              <a:tabLst/>
              <a:defRPr/>
            </a:pPr>
            <a:r>
              <a:rPr kumimoji="0" lang="fa-IR" sz="2600" b="0" i="0" u="none" strike="noStrike" kern="1200" cap="none" spc="0" normalizeH="0" baseline="0" noProof="0" dirty="0" smtClean="0">
                <a:ln>
                  <a:noFill/>
                </a:ln>
                <a:solidFill>
                  <a:schemeClr val="tx1"/>
                </a:solidFill>
                <a:effectLst/>
                <a:uLnTx/>
                <a:uFillTx/>
                <a:latin typeface="+mn-lt"/>
                <a:ea typeface="+mn-ea"/>
                <a:cs typeface="B Nazanin" pitchFamily="2" charset="-78"/>
              </a:rPr>
              <a:t>مصرف در بارداري و شيردهي</a:t>
            </a:r>
          </a:p>
          <a:p>
            <a:pPr marL="274320" marR="0" lvl="0" indent="-274320" algn="r" defTabSz="914400" rtl="1" eaLnBrk="1" fontAlgn="auto" latinLnBrk="0" hangingPunct="1">
              <a:lnSpc>
                <a:spcPct val="100000"/>
              </a:lnSpc>
              <a:spcBef>
                <a:spcPct val="20000"/>
              </a:spcBef>
              <a:spcAft>
                <a:spcPts val="0"/>
              </a:spcAft>
              <a:buClr>
                <a:schemeClr val="accent3"/>
              </a:buClr>
              <a:buSzPct val="95000"/>
              <a:buFontTx/>
              <a:buNone/>
              <a:tabLst/>
              <a:defRPr/>
            </a:pPr>
            <a:endParaRPr kumimoji="0" lang="en-US" sz="2600" b="0" i="0" u="none" strike="noStrike" kern="1200" cap="none" spc="0" normalizeH="0" baseline="0" noProof="0" dirty="0" smtClean="0">
              <a:ln>
                <a:noFill/>
              </a:ln>
              <a:solidFill>
                <a:schemeClr val="tx1"/>
              </a:solidFill>
              <a:effectLst/>
              <a:uLnTx/>
              <a:uFillTx/>
              <a:latin typeface="+mn-lt"/>
              <a:ea typeface="+mn-ea"/>
              <a:cs typeface="B Nazanin" pitchFamily="2" charset="-78"/>
            </a:endParaRPr>
          </a:p>
        </p:txBody>
      </p:sp>
      <p:sp>
        <p:nvSpPr>
          <p:cNvPr id="5" name="Rectangle 4"/>
          <p:cNvSpPr txBox="1">
            <a:spLocks noChangeArrowheads="1"/>
          </p:cNvSpPr>
          <p:nvPr/>
        </p:nvSpPr>
        <p:spPr>
          <a:xfrm>
            <a:off x="428596" y="1690694"/>
            <a:ext cx="4038600" cy="4095760"/>
          </a:xfrm>
          <a:prstGeom prst="rect">
            <a:avLst/>
          </a:prstGeom>
        </p:spPr>
        <p:txBody>
          <a:bodyPr vert="horz">
            <a:normAutofit/>
          </a:bodyPr>
          <a:lstStyle/>
          <a:p>
            <a:pPr marL="274320" marR="0" lvl="0" indent="-274320" algn="r" defTabSz="914400" rtl="1" eaLnBrk="1" fontAlgn="auto" latinLnBrk="0" hangingPunct="1">
              <a:lnSpc>
                <a:spcPct val="100000"/>
              </a:lnSpc>
              <a:spcBef>
                <a:spcPct val="20000"/>
              </a:spcBef>
              <a:spcAft>
                <a:spcPts val="0"/>
              </a:spcAft>
              <a:buClr>
                <a:schemeClr val="accent3"/>
              </a:buClr>
              <a:buSzPct val="95000"/>
              <a:buFont typeface="Wingdings 2"/>
              <a:buChar char=""/>
              <a:tabLst/>
              <a:defRPr/>
            </a:pPr>
            <a:r>
              <a:rPr kumimoji="0" lang="fa-IR" sz="2600" b="0" i="0" u="none" strike="noStrike" kern="1200" cap="none" spc="0" normalizeH="0" baseline="0" noProof="0" dirty="0" smtClean="0">
                <a:ln>
                  <a:noFill/>
                </a:ln>
                <a:solidFill>
                  <a:schemeClr val="tx1"/>
                </a:solidFill>
                <a:effectLst/>
                <a:uLnTx/>
                <a:uFillTx/>
                <a:latin typeface="+mn-lt"/>
                <a:ea typeface="+mn-ea"/>
                <a:cs typeface="B Nazanin" pitchFamily="2" charset="-78"/>
              </a:rPr>
              <a:t>عوارض ناخواسته دارويي</a:t>
            </a:r>
          </a:p>
          <a:p>
            <a:pPr marL="274320" marR="0" lvl="0" indent="-274320" algn="r" defTabSz="914400" rtl="1" eaLnBrk="1" fontAlgn="auto" latinLnBrk="0" hangingPunct="1">
              <a:lnSpc>
                <a:spcPct val="100000"/>
              </a:lnSpc>
              <a:spcBef>
                <a:spcPct val="20000"/>
              </a:spcBef>
              <a:spcAft>
                <a:spcPts val="0"/>
              </a:spcAft>
              <a:buClr>
                <a:schemeClr val="accent3"/>
              </a:buClr>
              <a:buSzPct val="95000"/>
              <a:buFont typeface="Wingdings 2"/>
              <a:buChar char=""/>
              <a:tabLst/>
              <a:defRPr/>
            </a:pPr>
            <a:r>
              <a:rPr kumimoji="0" lang="fa-IR" sz="2600" b="0" i="0" u="none" strike="noStrike" kern="1200" cap="none" spc="0" normalizeH="0" baseline="0" noProof="0" dirty="0" smtClean="0">
                <a:ln>
                  <a:noFill/>
                </a:ln>
                <a:solidFill>
                  <a:schemeClr val="tx1"/>
                </a:solidFill>
                <a:effectLst/>
                <a:uLnTx/>
                <a:uFillTx/>
                <a:latin typeface="+mn-lt"/>
                <a:ea typeface="+mn-ea"/>
                <a:cs typeface="B Nazanin" pitchFamily="2" charset="-78"/>
              </a:rPr>
              <a:t>موارد احتياط </a:t>
            </a:r>
          </a:p>
          <a:p>
            <a:pPr marL="274320" marR="0" lvl="0" indent="-274320" algn="r" defTabSz="914400" rtl="1" eaLnBrk="1" fontAlgn="auto" latinLnBrk="0" hangingPunct="1">
              <a:lnSpc>
                <a:spcPct val="100000"/>
              </a:lnSpc>
              <a:spcBef>
                <a:spcPct val="20000"/>
              </a:spcBef>
              <a:spcAft>
                <a:spcPts val="0"/>
              </a:spcAft>
              <a:buClr>
                <a:schemeClr val="accent3"/>
              </a:buClr>
              <a:buSzPct val="95000"/>
              <a:buFont typeface="Wingdings 2"/>
              <a:buChar char=""/>
              <a:tabLst/>
              <a:defRPr/>
            </a:pPr>
            <a:r>
              <a:rPr kumimoji="0" lang="fa-IR" sz="2600" b="0" i="0" u="none" strike="noStrike" kern="1200" cap="none" spc="0" normalizeH="0" baseline="0" noProof="0" dirty="0" smtClean="0">
                <a:ln>
                  <a:noFill/>
                </a:ln>
                <a:solidFill>
                  <a:schemeClr val="tx1"/>
                </a:solidFill>
                <a:effectLst/>
                <a:uLnTx/>
                <a:uFillTx/>
                <a:latin typeface="+mn-lt"/>
                <a:ea typeface="+mn-ea"/>
                <a:cs typeface="B Nazanin" pitchFamily="2" charset="-78"/>
              </a:rPr>
              <a:t>اشكال دارويي</a:t>
            </a:r>
          </a:p>
          <a:p>
            <a:pPr marL="274320" marR="0" lvl="0" indent="-274320" algn="r" defTabSz="914400" rtl="1" eaLnBrk="1" fontAlgn="auto" latinLnBrk="0" hangingPunct="1">
              <a:lnSpc>
                <a:spcPct val="100000"/>
              </a:lnSpc>
              <a:spcBef>
                <a:spcPct val="20000"/>
              </a:spcBef>
              <a:spcAft>
                <a:spcPts val="0"/>
              </a:spcAft>
              <a:buClr>
                <a:schemeClr val="accent3"/>
              </a:buClr>
              <a:buSzPct val="95000"/>
              <a:buFont typeface="Wingdings 2"/>
              <a:buChar char=""/>
              <a:tabLst/>
              <a:defRPr/>
            </a:pPr>
            <a:r>
              <a:rPr kumimoji="0" lang="fa-IR" sz="2600" b="0" i="0" u="none" strike="noStrike" kern="1200" cap="none" spc="0" normalizeH="0" baseline="0" noProof="0" dirty="0" smtClean="0">
                <a:ln>
                  <a:noFill/>
                </a:ln>
                <a:solidFill>
                  <a:schemeClr val="tx1"/>
                </a:solidFill>
                <a:effectLst/>
                <a:uLnTx/>
                <a:uFillTx/>
                <a:latin typeface="+mn-lt"/>
                <a:ea typeface="+mn-ea"/>
                <a:cs typeface="B Nazanin" pitchFamily="2" charset="-78"/>
              </a:rPr>
              <a:t>تداخلات دارويي</a:t>
            </a:r>
          </a:p>
          <a:p>
            <a:pPr marL="274320" marR="0" lvl="0" indent="-274320" algn="r" defTabSz="914400" rtl="1" eaLnBrk="1" fontAlgn="auto" latinLnBrk="0" hangingPunct="1">
              <a:lnSpc>
                <a:spcPct val="100000"/>
              </a:lnSpc>
              <a:spcBef>
                <a:spcPct val="20000"/>
              </a:spcBef>
              <a:spcAft>
                <a:spcPts val="0"/>
              </a:spcAft>
              <a:buClr>
                <a:schemeClr val="accent3"/>
              </a:buClr>
              <a:buSzPct val="95000"/>
              <a:buFont typeface="Wingdings 2"/>
              <a:buChar char=""/>
              <a:tabLst/>
              <a:defRPr/>
            </a:pPr>
            <a:r>
              <a:rPr kumimoji="0" lang="fa-IR" sz="2600" b="0" i="0" u="none" strike="noStrike" kern="1200" cap="none" spc="0" normalizeH="0" baseline="0" noProof="0" dirty="0" smtClean="0">
                <a:ln>
                  <a:noFill/>
                </a:ln>
                <a:solidFill>
                  <a:schemeClr val="tx1"/>
                </a:solidFill>
                <a:effectLst/>
                <a:uLnTx/>
                <a:uFillTx/>
                <a:latin typeface="+mn-lt"/>
                <a:ea typeface="+mn-ea"/>
                <a:cs typeface="B Nazanin" pitchFamily="2" charset="-78"/>
              </a:rPr>
              <a:t>نام هاي تجارتي</a:t>
            </a:r>
          </a:p>
          <a:p>
            <a:pPr marL="274320" marR="0" lvl="0" indent="-274320" algn="r" defTabSz="914400" rtl="1" eaLnBrk="1" fontAlgn="auto" latinLnBrk="0" hangingPunct="1">
              <a:lnSpc>
                <a:spcPct val="100000"/>
              </a:lnSpc>
              <a:spcBef>
                <a:spcPct val="20000"/>
              </a:spcBef>
              <a:spcAft>
                <a:spcPts val="0"/>
              </a:spcAft>
              <a:buClr>
                <a:schemeClr val="accent3"/>
              </a:buClr>
              <a:buSzPct val="95000"/>
              <a:buFont typeface="Wingdings 2"/>
              <a:buChar char=""/>
              <a:tabLst/>
              <a:defRPr/>
            </a:pPr>
            <a:r>
              <a:rPr kumimoji="0" lang="fa-IR" sz="2600" b="0" i="0" u="none" strike="noStrike" kern="1200" cap="none" spc="0" normalizeH="0" baseline="0" noProof="0" dirty="0" smtClean="0">
                <a:ln>
                  <a:noFill/>
                </a:ln>
                <a:solidFill>
                  <a:schemeClr val="tx1"/>
                </a:solidFill>
                <a:effectLst/>
                <a:uLnTx/>
                <a:uFillTx/>
                <a:latin typeface="+mn-lt"/>
                <a:ea typeface="+mn-ea"/>
                <a:cs typeface="B Nazanin" pitchFamily="2" charset="-78"/>
              </a:rPr>
              <a:t>ناسازگاري هاي دارويي</a:t>
            </a:r>
          </a:p>
          <a:p>
            <a:pPr marL="274320" marR="0" lvl="0" indent="-274320" algn="r" defTabSz="914400" rtl="1" eaLnBrk="1" fontAlgn="auto" latinLnBrk="0" hangingPunct="1">
              <a:lnSpc>
                <a:spcPct val="100000"/>
              </a:lnSpc>
              <a:spcBef>
                <a:spcPct val="20000"/>
              </a:spcBef>
              <a:spcAft>
                <a:spcPts val="0"/>
              </a:spcAft>
              <a:buClr>
                <a:schemeClr val="accent3"/>
              </a:buClr>
              <a:buSzPct val="95000"/>
              <a:buFont typeface="Wingdings 2"/>
              <a:buChar char=""/>
              <a:tabLst/>
              <a:defRPr/>
            </a:pPr>
            <a:r>
              <a:rPr kumimoji="0" lang="fa-IR" sz="2600" b="0" i="0" u="none" strike="noStrike" kern="1200" cap="none" spc="0" normalizeH="0" baseline="0" noProof="0" dirty="0" smtClean="0">
                <a:ln>
                  <a:noFill/>
                </a:ln>
                <a:solidFill>
                  <a:schemeClr val="tx1"/>
                </a:solidFill>
                <a:effectLst/>
                <a:uLnTx/>
                <a:uFillTx/>
                <a:latin typeface="+mn-lt"/>
                <a:ea typeface="+mn-ea"/>
                <a:cs typeface="B Nazanin" pitchFamily="2" charset="-78"/>
              </a:rPr>
              <a:t>درمان مسموميت </a:t>
            </a:r>
          </a:p>
          <a:p>
            <a:pPr marL="274320" marR="0" lvl="0" indent="-274320" algn="r" defTabSz="914400" rtl="1" eaLnBrk="1" fontAlgn="auto" latinLnBrk="0" hangingPunct="1">
              <a:lnSpc>
                <a:spcPct val="100000"/>
              </a:lnSpc>
              <a:spcBef>
                <a:spcPct val="20000"/>
              </a:spcBef>
              <a:spcAft>
                <a:spcPts val="0"/>
              </a:spcAft>
              <a:buClr>
                <a:schemeClr val="accent3"/>
              </a:buClr>
              <a:buSzPct val="95000"/>
              <a:buFont typeface="Wingdings 2"/>
              <a:buChar char=""/>
              <a:tabLst/>
              <a:defRPr/>
            </a:pPr>
            <a:r>
              <a:rPr kumimoji="0" lang="fa-IR" sz="2600" b="0" i="0" u="none" strike="noStrike" kern="1200" cap="none" spc="0" normalizeH="0" baseline="0" noProof="0" dirty="0" smtClean="0">
                <a:ln>
                  <a:noFill/>
                </a:ln>
                <a:solidFill>
                  <a:schemeClr val="tx1"/>
                </a:solidFill>
                <a:effectLst/>
                <a:uLnTx/>
                <a:uFillTx/>
                <a:latin typeface="+mn-lt"/>
                <a:ea typeface="+mn-ea"/>
                <a:cs typeface="B Nazanin" pitchFamily="2" charset="-78"/>
              </a:rPr>
              <a:t>تنظيم دوزاژ در شرايط خاص</a:t>
            </a:r>
          </a:p>
          <a:p>
            <a:pPr marL="274320" marR="0" lvl="0" indent="-274320" algn="r" defTabSz="914400" rtl="1" eaLnBrk="1" fontAlgn="auto" latinLnBrk="0" hangingPunct="1">
              <a:lnSpc>
                <a:spcPct val="100000"/>
              </a:lnSpc>
              <a:spcBef>
                <a:spcPct val="20000"/>
              </a:spcBef>
              <a:spcAft>
                <a:spcPts val="0"/>
              </a:spcAft>
              <a:buClr>
                <a:schemeClr val="accent3"/>
              </a:buClr>
              <a:buSzPct val="95000"/>
              <a:buFont typeface="Wingdings 2"/>
              <a:buChar char=""/>
              <a:tabLst/>
              <a:defRPr/>
            </a:pPr>
            <a:endParaRPr kumimoji="0" lang="fa-IR" sz="2600" b="0" i="0" u="none" strike="noStrike" kern="1200" cap="none" spc="0" normalizeH="0" baseline="0" noProof="0" dirty="0" smtClean="0">
              <a:ln>
                <a:noFill/>
              </a:ln>
              <a:solidFill>
                <a:schemeClr val="tx1"/>
              </a:solidFill>
              <a:effectLst/>
              <a:uLnTx/>
              <a:uFillTx/>
              <a:latin typeface="+mn-lt"/>
              <a:ea typeface="+mn-ea"/>
              <a:cs typeface="B Nazanin" pitchFamily="2" charset="-78"/>
            </a:endParaRPr>
          </a:p>
          <a:p>
            <a:pPr marL="274320" marR="0" lvl="0" indent="-274320" algn="r" defTabSz="914400" rtl="1" eaLnBrk="1" fontAlgn="auto" latinLnBrk="0" hangingPunct="1">
              <a:lnSpc>
                <a:spcPct val="100000"/>
              </a:lnSpc>
              <a:spcBef>
                <a:spcPct val="20000"/>
              </a:spcBef>
              <a:spcAft>
                <a:spcPts val="0"/>
              </a:spcAft>
              <a:buClr>
                <a:schemeClr val="accent3"/>
              </a:buClr>
              <a:buSzPct val="95000"/>
              <a:buFont typeface="Wingdings 2"/>
              <a:buChar char=""/>
              <a:tabLst/>
              <a:defRPr/>
            </a:pPr>
            <a:endParaRPr kumimoji="0" lang="en-US" sz="2600" b="0" i="0" u="none" strike="noStrike" kern="1200" cap="none" spc="0" normalizeH="0" baseline="0" noProof="0" dirty="0" smtClean="0">
              <a:ln>
                <a:noFill/>
              </a:ln>
              <a:solidFill>
                <a:schemeClr val="tx1"/>
              </a:solidFill>
              <a:effectLst/>
              <a:uLnTx/>
              <a:uFillTx/>
              <a:latin typeface="+mn-lt"/>
              <a:ea typeface="+mn-ea"/>
              <a:cs typeface="B Nazanin" pitchFamily="2" charset="-78"/>
            </a:endParaRPr>
          </a:p>
        </p:txBody>
      </p:sp>
      <p:sp>
        <p:nvSpPr>
          <p:cNvPr id="6" name="Footer Placeholder 5"/>
          <p:cNvSpPr>
            <a:spLocks noGrp="1"/>
          </p:cNvSpPr>
          <p:nvPr>
            <p:ph type="ftr" sz="quarter" idx="16"/>
          </p:nvPr>
        </p:nvSpPr>
        <p:spPr/>
        <p:txBody>
          <a:bodyPr/>
          <a:lstStyle/>
          <a:p>
            <a:r>
              <a:rPr lang="fa-IR" smtClean="0"/>
              <a:t>معاونت غذا و دارو دانشگاه علوم پزشکی کاشان</a:t>
            </a:r>
            <a:endParaRPr lang="fa-I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57158" y="274638"/>
            <a:ext cx="8186766" cy="1143000"/>
          </a:xfrm>
        </p:spPr>
        <p:txBody>
          <a:bodyPr>
            <a:normAutofit/>
          </a:bodyPr>
          <a:lstStyle/>
          <a:p>
            <a:pPr algn="ctr"/>
            <a:r>
              <a:rPr lang="fa-IR" sz="3200" b="1" dirty="0" smtClean="0">
                <a:solidFill>
                  <a:schemeClr val="accent1">
                    <a:lumMod val="50000"/>
                  </a:schemeClr>
                </a:solidFill>
                <a:effectLst>
                  <a:outerShdw blurRad="38100" dist="38100" dir="2700000" algn="tl">
                    <a:srgbClr val="000000">
                      <a:alpha val="43137"/>
                    </a:srgbClr>
                  </a:outerShdw>
                </a:effectLst>
                <a:cs typeface="B Morvarid" pitchFamily="2" charset="-78"/>
              </a:rPr>
              <a:t>اطلاعات سم شناسي و كنترل مسموميت </a:t>
            </a:r>
            <a:br>
              <a:rPr lang="fa-IR" sz="3200" b="1" dirty="0" smtClean="0">
                <a:solidFill>
                  <a:schemeClr val="accent1">
                    <a:lumMod val="50000"/>
                  </a:schemeClr>
                </a:solidFill>
                <a:effectLst>
                  <a:outerShdw blurRad="38100" dist="38100" dir="2700000" algn="tl">
                    <a:srgbClr val="000000">
                      <a:alpha val="43137"/>
                    </a:srgbClr>
                  </a:outerShdw>
                </a:effectLst>
                <a:cs typeface="B Morvarid" pitchFamily="2" charset="-78"/>
              </a:rPr>
            </a:br>
            <a:r>
              <a:rPr lang="fa-IR" sz="3200" b="1" dirty="0" smtClean="0">
                <a:solidFill>
                  <a:schemeClr val="accent1">
                    <a:lumMod val="50000"/>
                  </a:schemeClr>
                </a:solidFill>
                <a:effectLst>
                  <a:outerShdw blurRad="38100" dist="38100" dir="2700000" algn="tl">
                    <a:srgbClr val="000000">
                      <a:alpha val="43137"/>
                    </a:srgbClr>
                  </a:outerShdw>
                </a:effectLst>
                <a:cs typeface="B Morvarid" pitchFamily="2" charset="-78"/>
              </a:rPr>
              <a:t>ارائه شده توسط </a:t>
            </a:r>
            <a:r>
              <a:rPr lang="en-US" sz="3200" b="1" dirty="0" smtClean="0">
                <a:solidFill>
                  <a:schemeClr val="accent1">
                    <a:lumMod val="50000"/>
                  </a:schemeClr>
                </a:solidFill>
                <a:effectLst>
                  <a:outerShdw blurRad="38100" dist="38100" dir="2700000" algn="tl">
                    <a:srgbClr val="000000">
                      <a:alpha val="43137"/>
                    </a:srgbClr>
                  </a:outerShdw>
                </a:effectLst>
                <a:cs typeface="B Morvarid" pitchFamily="2" charset="-78"/>
              </a:rPr>
              <a:t>DPIC</a:t>
            </a:r>
            <a:r>
              <a:rPr lang="fa-IR" sz="3200" b="1" dirty="0" smtClean="0">
                <a:solidFill>
                  <a:schemeClr val="accent1">
                    <a:lumMod val="50000"/>
                  </a:schemeClr>
                </a:solidFill>
                <a:effectLst>
                  <a:outerShdw blurRad="38100" dist="38100" dir="2700000" algn="tl">
                    <a:srgbClr val="000000">
                      <a:alpha val="43137"/>
                    </a:srgbClr>
                  </a:outerShdw>
                </a:effectLst>
                <a:cs typeface="B Morvarid" pitchFamily="2" charset="-78"/>
              </a:rPr>
              <a:t> </a:t>
            </a:r>
            <a:endParaRPr lang="fa-IR" sz="3200" b="1" dirty="0">
              <a:solidFill>
                <a:schemeClr val="accent1">
                  <a:lumMod val="50000"/>
                </a:schemeClr>
              </a:solidFill>
              <a:effectLst>
                <a:outerShdw blurRad="38100" dist="38100" dir="2700000" algn="tl">
                  <a:srgbClr val="000000">
                    <a:alpha val="43137"/>
                  </a:srgbClr>
                </a:outerShdw>
              </a:effectLst>
              <a:cs typeface="B Morvarid" pitchFamily="2" charset="-78"/>
            </a:endParaRPr>
          </a:p>
        </p:txBody>
      </p:sp>
      <p:sp>
        <p:nvSpPr>
          <p:cNvPr id="4" name="Rectangle 5"/>
          <p:cNvSpPr>
            <a:spLocks noGrp="1" noChangeArrowheads="1"/>
          </p:cNvSpPr>
          <p:nvPr>
            <p:ph sz="quarter" idx="1"/>
          </p:nvPr>
        </p:nvSpPr>
        <p:spPr>
          <a:xfrm>
            <a:off x="4429124" y="1600200"/>
            <a:ext cx="4071966" cy="4873752"/>
          </a:xfrm>
        </p:spPr>
        <p:txBody>
          <a:bodyPr>
            <a:normAutofit/>
          </a:bodyPr>
          <a:lstStyle/>
          <a:p>
            <a:pPr eaLnBrk="1" hangingPunct="1">
              <a:defRPr/>
            </a:pPr>
            <a:r>
              <a:rPr lang="fa-IR" dirty="0" smtClean="0">
                <a:cs typeface="B Nazanin" pitchFamily="2" charset="-78"/>
              </a:rPr>
              <a:t>محدوده دوز سمي</a:t>
            </a:r>
          </a:p>
          <a:p>
            <a:pPr eaLnBrk="1" hangingPunct="1">
              <a:defRPr/>
            </a:pPr>
            <a:r>
              <a:rPr lang="fa-IR" dirty="0" smtClean="0">
                <a:cs typeface="B Nazanin" pitchFamily="2" charset="-78"/>
              </a:rPr>
              <a:t>علايم و نشانه هاي مسموميت</a:t>
            </a:r>
          </a:p>
          <a:p>
            <a:pPr eaLnBrk="1" hangingPunct="1">
              <a:defRPr/>
            </a:pPr>
            <a:r>
              <a:rPr lang="fa-IR" dirty="0" smtClean="0">
                <a:cs typeface="B Nazanin" pitchFamily="2" charset="-78"/>
              </a:rPr>
              <a:t>مكانيسم سميت زايي</a:t>
            </a:r>
          </a:p>
          <a:p>
            <a:pPr eaLnBrk="1" hangingPunct="1">
              <a:defRPr/>
            </a:pPr>
            <a:r>
              <a:rPr lang="fa-IR" dirty="0" smtClean="0">
                <a:cs typeface="B Nazanin" pitchFamily="2" charset="-78"/>
              </a:rPr>
              <a:t>توكسيكوكنتيك</a:t>
            </a:r>
          </a:p>
          <a:p>
            <a:pPr eaLnBrk="1" hangingPunct="1">
              <a:defRPr/>
            </a:pPr>
            <a:r>
              <a:rPr lang="fa-IR" dirty="0" smtClean="0">
                <a:cs typeface="B Nazanin" pitchFamily="2" charset="-78"/>
              </a:rPr>
              <a:t>اقدامات درماني </a:t>
            </a:r>
            <a:r>
              <a:rPr lang="en-US" dirty="0" err="1" smtClean="0">
                <a:cs typeface="B Nazanin" pitchFamily="2" charset="-78"/>
              </a:rPr>
              <a:t>Prehospital</a:t>
            </a:r>
            <a:endParaRPr lang="en-US" dirty="0" smtClean="0">
              <a:cs typeface="B Nazanin" pitchFamily="2" charset="-78"/>
            </a:endParaRPr>
          </a:p>
          <a:p>
            <a:pPr eaLnBrk="1" hangingPunct="1">
              <a:defRPr/>
            </a:pPr>
            <a:r>
              <a:rPr lang="fa-IR" dirty="0" smtClean="0">
                <a:cs typeface="B Nazanin" pitchFamily="2" charset="-78"/>
              </a:rPr>
              <a:t>اقدامات درماني اورژانس</a:t>
            </a:r>
          </a:p>
          <a:p>
            <a:pPr eaLnBrk="1" hangingPunct="1">
              <a:defRPr/>
            </a:pPr>
            <a:r>
              <a:rPr lang="fa-IR" dirty="0" smtClean="0">
                <a:cs typeface="B Nazanin" pitchFamily="2" charset="-78"/>
              </a:rPr>
              <a:t>روش هاي آلودگي زدايي</a:t>
            </a:r>
          </a:p>
          <a:p>
            <a:pPr eaLnBrk="1" hangingPunct="1">
              <a:defRPr/>
            </a:pPr>
            <a:r>
              <a:rPr lang="fa-IR" dirty="0" smtClean="0">
                <a:cs typeface="B Nazanin" pitchFamily="2" charset="-78"/>
              </a:rPr>
              <a:t>آنتي دوت ها</a:t>
            </a:r>
            <a:endParaRPr lang="en-US" dirty="0" smtClean="0">
              <a:cs typeface="B Nazanin" pitchFamily="2" charset="-78"/>
            </a:endParaRPr>
          </a:p>
        </p:txBody>
      </p:sp>
      <p:sp>
        <p:nvSpPr>
          <p:cNvPr id="5" name="Rectangle 4"/>
          <p:cNvSpPr txBox="1">
            <a:spLocks noChangeArrowheads="1"/>
          </p:cNvSpPr>
          <p:nvPr/>
        </p:nvSpPr>
        <p:spPr>
          <a:xfrm>
            <a:off x="428596" y="1714488"/>
            <a:ext cx="4038600" cy="4114800"/>
          </a:xfrm>
          <a:prstGeom prst="rect">
            <a:avLst/>
          </a:prstGeom>
        </p:spPr>
        <p:txBody>
          <a:bodyPr vert="horz">
            <a:normAutofit/>
          </a:bodyPr>
          <a:lstStyle/>
          <a:p>
            <a:pPr marL="274320" marR="0" lvl="0" indent="-274320" algn="r" defTabSz="914400" rtl="1" eaLnBrk="1" fontAlgn="auto" latinLnBrk="0" hangingPunct="1">
              <a:lnSpc>
                <a:spcPct val="100000"/>
              </a:lnSpc>
              <a:spcBef>
                <a:spcPct val="20000"/>
              </a:spcBef>
              <a:spcAft>
                <a:spcPts val="0"/>
              </a:spcAft>
              <a:buClr>
                <a:schemeClr val="accent1">
                  <a:lumMod val="50000"/>
                </a:schemeClr>
              </a:buClr>
              <a:buSzPct val="95000"/>
              <a:buFont typeface="Courier New" pitchFamily="49" charset="0"/>
              <a:buChar char="o"/>
              <a:tabLst/>
              <a:defRPr/>
            </a:pPr>
            <a:r>
              <a:rPr kumimoji="0" lang="fa-IR" sz="2600" b="0" i="0" u="none" strike="noStrike" kern="1200" cap="none" spc="0" normalizeH="0" baseline="0" noProof="0" dirty="0" smtClean="0">
                <a:ln>
                  <a:noFill/>
                </a:ln>
                <a:solidFill>
                  <a:schemeClr val="tx1"/>
                </a:solidFill>
                <a:effectLst/>
                <a:uLnTx/>
                <a:uFillTx/>
                <a:latin typeface="+mn-lt"/>
                <a:ea typeface="+mn-ea"/>
                <a:cs typeface="B Nazanin" pitchFamily="2" charset="-78"/>
              </a:rPr>
              <a:t>روش هاي حذف سم از بدن</a:t>
            </a:r>
          </a:p>
          <a:p>
            <a:pPr marL="274320" marR="0" lvl="0" indent="-274320" algn="r" defTabSz="914400" rtl="1" eaLnBrk="1" fontAlgn="auto" latinLnBrk="0" hangingPunct="1">
              <a:lnSpc>
                <a:spcPct val="100000"/>
              </a:lnSpc>
              <a:spcBef>
                <a:spcPct val="20000"/>
              </a:spcBef>
              <a:spcAft>
                <a:spcPts val="0"/>
              </a:spcAft>
              <a:buClr>
                <a:schemeClr val="accent1">
                  <a:lumMod val="50000"/>
                </a:schemeClr>
              </a:buClr>
              <a:buSzPct val="95000"/>
              <a:buFont typeface="Courier New" pitchFamily="49" charset="0"/>
              <a:buChar char="o"/>
              <a:tabLst/>
              <a:defRPr/>
            </a:pPr>
            <a:r>
              <a:rPr kumimoji="0" lang="fa-IR" sz="2600" b="0" i="0" u="none" strike="noStrike" kern="1200" cap="none" spc="0" normalizeH="0" baseline="0" noProof="0" dirty="0" smtClean="0">
                <a:ln>
                  <a:noFill/>
                </a:ln>
                <a:solidFill>
                  <a:schemeClr val="tx1"/>
                </a:solidFill>
                <a:effectLst/>
                <a:uLnTx/>
                <a:uFillTx/>
                <a:latin typeface="+mn-lt"/>
                <a:ea typeface="+mn-ea"/>
                <a:cs typeface="B Nazanin" pitchFamily="2" charset="-78"/>
              </a:rPr>
              <a:t>اقدامات تشخيصي</a:t>
            </a:r>
          </a:p>
          <a:p>
            <a:pPr marL="274320" marR="0" lvl="0" indent="-274320" algn="r" defTabSz="914400" rtl="1" eaLnBrk="1" fontAlgn="auto" latinLnBrk="0" hangingPunct="1">
              <a:lnSpc>
                <a:spcPct val="100000"/>
              </a:lnSpc>
              <a:spcBef>
                <a:spcPct val="20000"/>
              </a:spcBef>
              <a:spcAft>
                <a:spcPts val="0"/>
              </a:spcAft>
              <a:buClr>
                <a:schemeClr val="accent1">
                  <a:lumMod val="50000"/>
                </a:schemeClr>
              </a:buClr>
              <a:buSzPct val="95000"/>
              <a:buFont typeface="Courier New" pitchFamily="49" charset="0"/>
              <a:buChar char="o"/>
              <a:tabLst/>
              <a:defRPr/>
            </a:pPr>
            <a:r>
              <a:rPr kumimoji="0" lang="fa-IR" sz="2600" b="0" i="0" u="none" strike="noStrike" kern="1200" cap="none" spc="0" normalizeH="0" baseline="0" noProof="0" dirty="0" smtClean="0">
                <a:ln>
                  <a:noFill/>
                </a:ln>
                <a:solidFill>
                  <a:schemeClr val="tx1"/>
                </a:solidFill>
                <a:effectLst/>
                <a:uLnTx/>
                <a:uFillTx/>
                <a:latin typeface="+mn-lt"/>
                <a:ea typeface="+mn-ea"/>
                <a:cs typeface="B Nazanin" pitchFamily="2" charset="-78"/>
              </a:rPr>
              <a:t>آزمون هاي آزمايشگاهي پايش بيمار</a:t>
            </a:r>
          </a:p>
          <a:p>
            <a:pPr marL="274320" marR="0" lvl="0" indent="-274320" algn="r" defTabSz="914400" rtl="1" eaLnBrk="1" fontAlgn="auto" latinLnBrk="0" hangingPunct="1">
              <a:lnSpc>
                <a:spcPct val="100000"/>
              </a:lnSpc>
              <a:spcBef>
                <a:spcPct val="20000"/>
              </a:spcBef>
              <a:spcAft>
                <a:spcPts val="0"/>
              </a:spcAft>
              <a:buClr>
                <a:schemeClr val="accent3"/>
              </a:buClr>
              <a:buSzPct val="95000"/>
              <a:buFont typeface="Wingdings 2"/>
              <a:buChar char=""/>
              <a:tabLst/>
              <a:defRPr/>
            </a:pPr>
            <a:endParaRPr kumimoji="0" lang="fa-IR" sz="2600" b="0" i="0" u="none" strike="noStrike" kern="1200" cap="none" spc="0" normalizeH="0" baseline="0" noProof="0" dirty="0" smtClean="0">
              <a:ln>
                <a:noFill/>
              </a:ln>
              <a:solidFill>
                <a:schemeClr val="tx1"/>
              </a:solidFill>
              <a:effectLst/>
              <a:uLnTx/>
              <a:uFillTx/>
              <a:latin typeface="+mn-lt"/>
              <a:ea typeface="+mn-ea"/>
              <a:cs typeface="B Nazanin" pitchFamily="2" charset="-78"/>
            </a:endParaRPr>
          </a:p>
          <a:p>
            <a:pPr marL="274320" marR="0" lvl="0" indent="-274320" algn="r" defTabSz="914400" rtl="1" eaLnBrk="1" fontAlgn="auto" latinLnBrk="0" hangingPunct="1">
              <a:lnSpc>
                <a:spcPct val="100000"/>
              </a:lnSpc>
              <a:spcBef>
                <a:spcPct val="20000"/>
              </a:spcBef>
              <a:spcAft>
                <a:spcPts val="0"/>
              </a:spcAft>
              <a:buClr>
                <a:schemeClr val="accent3"/>
              </a:buClr>
              <a:buSzPct val="95000"/>
              <a:buFont typeface="Wingdings 2"/>
              <a:buChar char=""/>
              <a:tabLst/>
              <a:defRPr/>
            </a:pPr>
            <a:endParaRPr kumimoji="0" lang="en-US" sz="2600" b="0" i="0" u="none" strike="noStrike" kern="1200" cap="none" spc="0" normalizeH="0" baseline="0" noProof="0" dirty="0" smtClean="0">
              <a:ln>
                <a:noFill/>
              </a:ln>
              <a:solidFill>
                <a:schemeClr val="tx1"/>
              </a:solidFill>
              <a:effectLst/>
              <a:uLnTx/>
              <a:uFillTx/>
              <a:latin typeface="+mn-lt"/>
              <a:ea typeface="+mn-ea"/>
              <a:cs typeface="B Nazanin" pitchFamily="2" charset="-78"/>
            </a:endParaRPr>
          </a:p>
        </p:txBody>
      </p:sp>
      <p:sp>
        <p:nvSpPr>
          <p:cNvPr id="6" name="Footer Placeholder 5"/>
          <p:cNvSpPr>
            <a:spLocks noGrp="1"/>
          </p:cNvSpPr>
          <p:nvPr>
            <p:ph type="ftr" sz="quarter" idx="16"/>
          </p:nvPr>
        </p:nvSpPr>
        <p:spPr/>
        <p:txBody>
          <a:bodyPr/>
          <a:lstStyle/>
          <a:p>
            <a:r>
              <a:rPr lang="fa-IR" smtClean="0"/>
              <a:t>معاونت غذا و دارو دانشگاه علوم پزشکی کاشان</a:t>
            </a:r>
            <a:endParaRPr lang="fa-I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57158" y="-24"/>
            <a:ext cx="8229600" cy="1643074"/>
          </a:xfrm>
        </p:spPr>
        <p:txBody>
          <a:bodyPr>
            <a:normAutofit/>
          </a:bodyPr>
          <a:lstStyle/>
          <a:p>
            <a:pPr algn="ctr"/>
            <a:r>
              <a:rPr lang="fa-IR" sz="3200" b="1" dirty="0" smtClean="0">
                <a:solidFill>
                  <a:schemeClr val="accent1">
                    <a:lumMod val="50000"/>
                  </a:schemeClr>
                </a:solidFill>
                <a:effectLst>
                  <a:outerShdw blurRad="38100" dist="38100" dir="2700000" algn="tl">
                    <a:srgbClr val="000000">
                      <a:alpha val="43137"/>
                    </a:srgbClr>
                  </a:outerShdw>
                </a:effectLst>
                <a:cs typeface="B Morvarid" pitchFamily="2" charset="-78"/>
              </a:rPr>
              <a:t>کميته تجويز و مصرف منطقی دارو</a:t>
            </a:r>
            <a:r>
              <a:rPr lang="en-US" sz="3200" b="1" dirty="0" smtClean="0">
                <a:solidFill>
                  <a:schemeClr val="accent1">
                    <a:lumMod val="50000"/>
                  </a:schemeClr>
                </a:solidFill>
                <a:effectLst>
                  <a:outerShdw blurRad="38100" dist="38100" dir="2700000" algn="tl">
                    <a:srgbClr val="000000">
                      <a:alpha val="43137"/>
                    </a:srgbClr>
                  </a:outerShdw>
                </a:effectLst>
                <a:cs typeface="B Morvarid" pitchFamily="2" charset="-78"/>
              </a:rPr>
              <a:t/>
            </a:r>
            <a:br>
              <a:rPr lang="en-US" sz="3200" b="1" dirty="0" smtClean="0">
                <a:solidFill>
                  <a:schemeClr val="accent1">
                    <a:lumMod val="50000"/>
                  </a:schemeClr>
                </a:solidFill>
                <a:effectLst>
                  <a:outerShdw blurRad="38100" dist="38100" dir="2700000" algn="tl">
                    <a:srgbClr val="000000">
                      <a:alpha val="43137"/>
                    </a:srgbClr>
                  </a:outerShdw>
                </a:effectLst>
                <a:cs typeface="B Morvarid" pitchFamily="2" charset="-78"/>
              </a:rPr>
            </a:br>
            <a:r>
              <a:rPr lang="en-US" sz="3200" b="1" dirty="0" smtClean="0">
                <a:solidFill>
                  <a:schemeClr val="accent1">
                    <a:lumMod val="50000"/>
                  </a:schemeClr>
                </a:solidFill>
                <a:effectLst>
                  <a:outerShdw blurRad="38100" dist="38100" dir="2700000" algn="tl">
                    <a:srgbClr val="000000">
                      <a:alpha val="43137"/>
                    </a:srgbClr>
                  </a:outerShdw>
                </a:effectLst>
                <a:cs typeface="B Morvarid" pitchFamily="2" charset="-78"/>
              </a:rPr>
              <a:t>RATIONAL USE OF DRUG</a:t>
            </a:r>
            <a:r>
              <a:rPr lang="fa-IR" sz="3200" b="1" dirty="0" smtClean="0">
                <a:solidFill>
                  <a:schemeClr val="accent1">
                    <a:lumMod val="50000"/>
                  </a:schemeClr>
                </a:solidFill>
                <a:effectLst>
                  <a:outerShdw blurRad="38100" dist="38100" dir="2700000" algn="tl">
                    <a:srgbClr val="000000">
                      <a:alpha val="43137"/>
                    </a:srgbClr>
                  </a:outerShdw>
                </a:effectLst>
                <a:cs typeface="B Morvarid" pitchFamily="2" charset="-78"/>
              </a:rPr>
              <a:t/>
            </a:r>
            <a:br>
              <a:rPr lang="fa-IR" sz="3200" b="1" dirty="0" smtClean="0">
                <a:solidFill>
                  <a:schemeClr val="accent1">
                    <a:lumMod val="50000"/>
                  </a:schemeClr>
                </a:solidFill>
                <a:effectLst>
                  <a:outerShdw blurRad="38100" dist="38100" dir="2700000" algn="tl">
                    <a:srgbClr val="000000">
                      <a:alpha val="43137"/>
                    </a:srgbClr>
                  </a:outerShdw>
                </a:effectLst>
                <a:cs typeface="B Morvarid" pitchFamily="2" charset="-78"/>
              </a:rPr>
            </a:br>
            <a:r>
              <a:rPr lang="en-US" sz="3200" b="1" dirty="0" smtClean="0">
                <a:solidFill>
                  <a:schemeClr val="accent1">
                    <a:lumMod val="50000"/>
                  </a:schemeClr>
                </a:solidFill>
                <a:effectLst>
                  <a:outerShdw blurRad="38100" dist="38100" dir="2700000" algn="tl">
                    <a:srgbClr val="000000">
                      <a:alpha val="43137"/>
                    </a:srgbClr>
                  </a:outerShdw>
                </a:effectLst>
                <a:cs typeface="B Morvarid" pitchFamily="2" charset="-78"/>
              </a:rPr>
              <a:t> RUD</a:t>
            </a:r>
            <a:endParaRPr lang="fa-IR" sz="3200" b="1" dirty="0">
              <a:solidFill>
                <a:schemeClr val="accent1">
                  <a:lumMod val="50000"/>
                </a:schemeClr>
              </a:solidFill>
              <a:effectLst>
                <a:outerShdw blurRad="38100" dist="38100" dir="2700000" algn="tl">
                  <a:srgbClr val="000000">
                    <a:alpha val="43137"/>
                  </a:srgbClr>
                </a:outerShdw>
              </a:effectLst>
              <a:cs typeface="B Morvarid" pitchFamily="2" charset="-78"/>
            </a:endParaRPr>
          </a:p>
        </p:txBody>
      </p:sp>
      <p:grpSp>
        <p:nvGrpSpPr>
          <p:cNvPr id="3" name="Group 4"/>
          <p:cNvGrpSpPr>
            <a:grpSpLocks noGrp="1"/>
          </p:cNvGrpSpPr>
          <p:nvPr>
            <p:ph sz="quarter" idx="1"/>
          </p:nvPr>
        </p:nvGrpSpPr>
        <p:grpSpPr bwMode="auto">
          <a:xfrm>
            <a:off x="1142976" y="2000240"/>
            <a:ext cx="6429420" cy="2000264"/>
            <a:chOff x="1266802" y="3857628"/>
            <a:chExt cx="7286676" cy="1071570"/>
          </a:xfrm>
        </p:grpSpPr>
        <p:sp>
          <p:nvSpPr>
            <p:cNvPr id="5" name="Cloud 4"/>
            <p:cNvSpPr/>
            <p:nvPr/>
          </p:nvSpPr>
          <p:spPr bwMode="auto">
            <a:xfrm>
              <a:off x="1266802" y="3857628"/>
              <a:ext cx="7286676" cy="1071570"/>
            </a:xfrm>
            <a:prstGeom prst="cloud">
              <a:avLst/>
            </a:prstGeom>
            <a:solidFill>
              <a:schemeClr val="accent1"/>
            </a:solidFill>
            <a:ln w="9525" cap="flat" cmpd="sng" algn="ctr">
              <a:solidFill>
                <a:schemeClr val="tx1"/>
              </a:solidFill>
              <a:prstDash val="solid"/>
              <a:round/>
              <a:headEnd type="none" w="med" len="med"/>
              <a:tailEnd type="none" w="med" len="med"/>
            </a:ln>
            <a:effectLst/>
          </p:spPr>
          <p:txBody>
            <a:bodyPr rtlCol="1"/>
            <a:lstStyle/>
            <a:p>
              <a:pPr>
                <a:defRPr/>
              </a:pPr>
              <a:endParaRPr lang="fa-IR"/>
            </a:p>
          </p:txBody>
        </p:sp>
        <p:sp>
          <p:nvSpPr>
            <p:cNvPr id="6" name="TextBox 3"/>
            <p:cNvSpPr txBox="1">
              <a:spLocks noChangeArrowheads="1"/>
            </p:cNvSpPr>
            <p:nvPr/>
          </p:nvSpPr>
          <p:spPr bwMode="auto">
            <a:xfrm>
              <a:off x="2238359" y="4163791"/>
              <a:ext cx="4857784" cy="379225"/>
            </a:xfrm>
            <a:prstGeom prst="rect">
              <a:avLst/>
            </a:prstGeom>
            <a:noFill/>
            <a:ln w="9525">
              <a:noFill/>
              <a:miter lim="800000"/>
              <a:headEnd/>
              <a:tailEnd/>
            </a:ln>
          </p:spPr>
          <p:txBody>
            <a:bodyPr wrap="square">
              <a:spAutoFit/>
            </a:bodyPr>
            <a:lstStyle/>
            <a:p>
              <a:pPr algn="r"/>
              <a:r>
                <a:rPr lang="fa-IR" sz="2000" b="1" i="1" u="sng" dirty="0">
                  <a:cs typeface="2  Yekan" pitchFamily="2" charset="-78"/>
                </a:rPr>
                <a:t>ميزان تجويز دارو در هر كشور: </a:t>
              </a:r>
            </a:p>
            <a:p>
              <a:pPr algn="r"/>
              <a:r>
                <a:rPr lang="fa-IR" sz="2000" b="1" i="1" u="sng" dirty="0">
                  <a:cs typeface="2  Yekan" pitchFamily="2" charset="-78"/>
                </a:rPr>
                <a:t> يكي از شاخص هاي مهم نظام سلامت</a:t>
              </a:r>
            </a:p>
          </p:txBody>
        </p:sp>
      </p:grpSp>
      <p:sp>
        <p:nvSpPr>
          <p:cNvPr id="7" name="Rectangle 6"/>
          <p:cNvSpPr/>
          <p:nvPr/>
        </p:nvSpPr>
        <p:spPr>
          <a:xfrm>
            <a:off x="571472" y="4429132"/>
            <a:ext cx="7715304" cy="1077218"/>
          </a:xfrm>
          <a:prstGeom prst="rect">
            <a:avLst/>
          </a:prstGeom>
        </p:spPr>
        <p:txBody>
          <a:bodyPr wrap="square">
            <a:spAutoFit/>
          </a:bodyPr>
          <a:lstStyle/>
          <a:p>
            <a:pPr algn="ctr"/>
            <a:r>
              <a:rPr lang="fa-IR" sz="3200" b="1" i="1" u="sng" dirty="0" smtClean="0">
                <a:cs typeface="B Nazanin" pitchFamily="2" charset="-78"/>
              </a:rPr>
              <a:t>منطقي بودن روند دارو درماني بيماران در جامعه : </a:t>
            </a:r>
          </a:p>
          <a:p>
            <a:pPr algn="ctr"/>
            <a:r>
              <a:rPr lang="fa-IR" sz="3200" b="1" dirty="0" smtClean="0">
                <a:cs typeface="B Nazanin" pitchFamily="2" charset="-78"/>
              </a:rPr>
              <a:t>قابل اندازه گيري از طريق شاخص هاي وابسته به نسخ</a:t>
            </a:r>
            <a:endParaRPr lang="fa-IR" sz="3200" b="1" dirty="0">
              <a:cs typeface="B Nazanin" pitchFamily="2" charset="-78"/>
            </a:endParaRPr>
          </a:p>
        </p:txBody>
      </p:sp>
      <p:sp>
        <p:nvSpPr>
          <p:cNvPr id="8" name="Footer Placeholder 7"/>
          <p:cNvSpPr>
            <a:spLocks noGrp="1"/>
          </p:cNvSpPr>
          <p:nvPr>
            <p:ph type="ftr" sz="quarter" idx="16"/>
          </p:nvPr>
        </p:nvSpPr>
        <p:spPr/>
        <p:txBody>
          <a:bodyPr/>
          <a:lstStyle/>
          <a:p>
            <a:r>
              <a:rPr lang="fa-IR" smtClean="0"/>
              <a:t>معاونت غذا و دارو دانشگاه علوم پزشکی کاشان</a:t>
            </a:r>
            <a:endParaRPr lang="fa-I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WordArt 2"/>
          <p:cNvSpPr>
            <a:spLocks noChangeArrowheads="1" noChangeShapeType="1" noTextEdit="1"/>
          </p:cNvSpPr>
          <p:nvPr/>
        </p:nvSpPr>
        <p:spPr bwMode="auto">
          <a:xfrm>
            <a:off x="800100" y="2590800"/>
            <a:ext cx="7353300" cy="1647825"/>
          </a:xfrm>
          <a:prstGeom prst="rect">
            <a:avLst/>
          </a:prstGeom>
        </p:spPr>
        <p:txBody>
          <a:bodyPr wrap="none" fromWordArt="1">
            <a:prstTxWarp prst="textPlain">
              <a:avLst>
                <a:gd name="adj" fmla="val 50000"/>
              </a:avLst>
            </a:prstTxWarp>
          </a:bodyPr>
          <a:lstStyle/>
          <a:p>
            <a:pPr algn="ctr"/>
            <a:r>
              <a:rPr lang="fa-IR" sz="3600" kern="10">
                <a:ln w="12700">
                  <a:noFill/>
                  <a:round/>
                  <a:headEnd/>
                  <a:tailEnd/>
                </a:ln>
                <a:cs typeface="B Davat"/>
              </a:rPr>
              <a:t>بررسي شاخص هاي تجويز دارو</a:t>
            </a:r>
          </a:p>
          <a:p>
            <a:pPr algn="ctr"/>
            <a:r>
              <a:rPr lang="fa-IR" sz="3600" kern="10">
                <a:ln w="12700">
                  <a:noFill/>
                  <a:round/>
                  <a:headEnd/>
                  <a:tailEnd/>
                </a:ln>
                <a:cs typeface="B Davat"/>
              </a:rPr>
              <a:t> در كاشان و كشوري به تفكيك  سال هاي 85 تا 89</a:t>
            </a:r>
          </a:p>
        </p:txBody>
      </p:sp>
      <p:pic>
        <p:nvPicPr>
          <p:cNvPr id="35843" name="Picture 3" descr="IO"/>
          <p:cNvPicPr>
            <a:picLocks noChangeAspect="1" noChangeArrowheads="1"/>
          </p:cNvPicPr>
          <p:nvPr/>
        </p:nvPicPr>
        <p:blipFill>
          <a:blip r:embed="rId2" cstate="print">
            <a:clrChange>
              <a:clrFrom>
                <a:srgbClr val="FFFFFF"/>
              </a:clrFrom>
              <a:clrTo>
                <a:srgbClr val="FFFFFF">
                  <a:alpha val="0"/>
                </a:srgbClr>
              </a:clrTo>
            </a:clrChange>
          </a:blip>
          <a:srcRect/>
          <a:stretch>
            <a:fillRect/>
          </a:stretch>
        </p:blipFill>
        <p:spPr bwMode="auto">
          <a:xfrm>
            <a:off x="6300788" y="4149725"/>
            <a:ext cx="2481262" cy="2481263"/>
          </a:xfrm>
          <a:prstGeom prst="rect">
            <a:avLst/>
          </a:prstGeom>
          <a:noFill/>
          <a:ln w="9525">
            <a:noFill/>
            <a:miter lim="800000"/>
            <a:headEnd/>
            <a:tailEnd/>
          </a:ln>
        </p:spPr>
      </p:pic>
      <p:pic>
        <p:nvPicPr>
          <p:cNvPr id="35844" name="Picture 4" descr="IO"/>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287338" y="296863"/>
            <a:ext cx="2484437" cy="2484437"/>
          </a:xfrm>
          <a:prstGeom prst="rect">
            <a:avLst/>
          </a:prstGeom>
          <a:noFill/>
          <a:ln w="9525">
            <a:noFill/>
            <a:miter lim="800000"/>
            <a:headEnd/>
            <a:tailEnd/>
          </a:ln>
        </p:spPr>
      </p:pic>
      <p:sp>
        <p:nvSpPr>
          <p:cNvPr id="5" name="Footer Placeholder 4"/>
          <p:cNvSpPr>
            <a:spLocks noGrp="1"/>
          </p:cNvSpPr>
          <p:nvPr>
            <p:ph type="ftr" sz="quarter" idx="11"/>
          </p:nvPr>
        </p:nvSpPr>
        <p:spPr/>
        <p:txBody>
          <a:bodyPr/>
          <a:lstStyle/>
          <a:p>
            <a:r>
              <a:rPr lang="fa-IR" smtClean="0"/>
              <a:t>معاونت غذا و دارو دانشگاه علوم پزشکی کاشان</a:t>
            </a:r>
            <a:endParaRPr lang="fa-I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7" name="WordArt 2"/>
          <p:cNvSpPr>
            <a:spLocks noChangeArrowheads="1" noChangeShapeType="1" noTextEdit="1"/>
          </p:cNvSpPr>
          <p:nvPr/>
        </p:nvSpPr>
        <p:spPr bwMode="auto">
          <a:xfrm>
            <a:off x="1785917" y="355580"/>
            <a:ext cx="6962795" cy="287338"/>
          </a:xfrm>
          <a:prstGeom prst="rect">
            <a:avLst/>
          </a:prstGeom>
        </p:spPr>
        <p:txBody>
          <a:bodyPr wrap="none" fromWordArt="1">
            <a:prstTxWarp prst="textPlain">
              <a:avLst>
                <a:gd name="adj" fmla="val 50000"/>
              </a:avLst>
            </a:prstTxWarp>
          </a:bodyPr>
          <a:lstStyle/>
          <a:p>
            <a:pPr algn="ctr"/>
            <a:r>
              <a:rPr lang="fa-IR" sz="2800" kern="10" dirty="0">
                <a:ln w="12700">
                  <a:solidFill>
                    <a:schemeClr val="tx1"/>
                  </a:solidFill>
                  <a:round/>
                  <a:headEnd/>
                  <a:tailEnd/>
                </a:ln>
                <a:cs typeface="B Homa"/>
              </a:rPr>
              <a:t>مقايسه ميانگين اقلام تجويزي در هر نسخه كشوري با كاشان  از سال 85 تا 89</a:t>
            </a:r>
          </a:p>
        </p:txBody>
      </p:sp>
      <p:graphicFrame>
        <p:nvGraphicFramePr>
          <p:cNvPr id="1026" name="Object 3"/>
          <p:cNvGraphicFramePr>
            <a:graphicFrameLocks noChangeAspect="1"/>
          </p:cNvGraphicFramePr>
          <p:nvPr>
            <p:ph idx="4294967295"/>
          </p:nvPr>
        </p:nvGraphicFramePr>
        <p:xfrm>
          <a:off x="0" y="1147763"/>
          <a:ext cx="8539163" cy="4335462"/>
        </p:xfrm>
        <a:graphic>
          <a:graphicData uri="http://schemas.openxmlformats.org/presentationml/2006/ole">
            <p:oleObj spid="_x0000_s37890" name="Chart" r:id="rId3" imgW="5610315" imgH="2847954" progId="Excel.Sheet.8">
              <p:embed/>
            </p:oleObj>
          </a:graphicData>
        </a:graphic>
      </p:graphicFrame>
      <p:sp>
        <p:nvSpPr>
          <p:cNvPr id="12" name="Line 8"/>
          <p:cNvSpPr>
            <a:spLocks noChangeShapeType="1"/>
          </p:cNvSpPr>
          <p:nvPr/>
        </p:nvSpPr>
        <p:spPr bwMode="auto">
          <a:xfrm>
            <a:off x="0" y="990600"/>
            <a:ext cx="9144000" cy="0"/>
          </a:xfrm>
          <a:prstGeom prst="line">
            <a:avLst/>
          </a:prstGeom>
          <a:noFill/>
          <a:ln w="38100">
            <a:solidFill>
              <a:schemeClr val="tx1"/>
            </a:solidFill>
            <a:round/>
            <a:headEnd/>
            <a:tailEnd/>
          </a:ln>
        </p:spPr>
        <p:txBody>
          <a:bodyPr/>
          <a:lstStyle/>
          <a:p>
            <a:endParaRPr lang="fa-IR"/>
          </a:p>
        </p:txBody>
      </p:sp>
      <p:sp>
        <p:nvSpPr>
          <p:cNvPr id="1031" name="Footer Placeholder 7"/>
          <p:cNvSpPr txBox="1">
            <a:spLocks/>
          </p:cNvSpPr>
          <p:nvPr/>
        </p:nvSpPr>
        <p:spPr bwMode="auto">
          <a:xfrm>
            <a:off x="2667000" y="6248400"/>
            <a:ext cx="4038600" cy="476250"/>
          </a:xfrm>
          <a:prstGeom prst="rect">
            <a:avLst/>
          </a:prstGeom>
          <a:noFill/>
          <a:ln w="9525">
            <a:noFill/>
            <a:miter lim="800000"/>
            <a:headEnd/>
            <a:tailEnd/>
          </a:ln>
        </p:spPr>
        <p:txBody>
          <a:bodyPr/>
          <a:lstStyle/>
          <a:p>
            <a:pPr algn="ctr" rtl="0"/>
            <a:r>
              <a:rPr lang="en-US" sz="2800">
                <a:latin typeface="Britannic Bold" pitchFamily="34" charset="0"/>
              </a:rPr>
              <a:t>RATIONAL USE OF DRUG</a:t>
            </a:r>
          </a:p>
        </p:txBody>
      </p:sp>
      <p:sp>
        <p:nvSpPr>
          <p:cNvPr id="6" name="Footer Placeholder 5"/>
          <p:cNvSpPr>
            <a:spLocks noGrp="1"/>
          </p:cNvSpPr>
          <p:nvPr>
            <p:ph type="ftr" sz="quarter" idx="11"/>
          </p:nvPr>
        </p:nvSpPr>
        <p:spPr/>
        <p:txBody>
          <a:bodyPr/>
          <a:lstStyle/>
          <a:p>
            <a:r>
              <a:rPr lang="fa-IR" smtClean="0"/>
              <a:t>معاونت غذا و دارو دانشگاه علوم پزشکی کاشان</a:t>
            </a:r>
            <a:endParaRPr lang="fa-I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strips(downLeft)">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285852" y="3071810"/>
            <a:ext cx="6715172" cy="1631216"/>
          </a:xfrm>
          <a:prstGeom prst="rect">
            <a:avLst/>
          </a:prstGeom>
        </p:spPr>
        <p:txBody>
          <a:bodyPr wrap="square">
            <a:spAutoFit/>
          </a:bodyPr>
          <a:lstStyle/>
          <a:p>
            <a:pPr algn="ctr"/>
            <a:r>
              <a:rPr lang="fa-IR" sz="10000" b="1" dirty="0" smtClean="0">
                <a:solidFill>
                  <a:schemeClr val="accent1">
                    <a:lumMod val="50000"/>
                  </a:schemeClr>
                </a:solidFill>
                <a:effectLst>
                  <a:glow rad="228600">
                    <a:schemeClr val="accent1">
                      <a:satMod val="175000"/>
                      <a:alpha val="40000"/>
                    </a:schemeClr>
                  </a:glow>
                  <a:outerShdw blurRad="38100" dist="38100" dir="2700000" algn="tl">
                    <a:srgbClr val="000000">
                      <a:alpha val="43137"/>
                    </a:srgbClr>
                  </a:outerShdw>
                </a:effectLst>
                <a:latin typeface="IranNastaliq" pitchFamily="18" charset="0"/>
                <a:cs typeface="IranNastaliq" pitchFamily="18" charset="0"/>
              </a:rPr>
              <a:t>معرفي   معاونت    غذا   و    دارو</a:t>
            </a:r>
            <a:endParaRPr lang="fa-IR" sz="10000" b="1" dirty="0">
              <a:solidFill>
                <a:schemeClr val="accent1">
                  <a:lumMod val="50000"/>
                </a:schemeClr>
              </a:solidFill>
              <a:effectLst>
                <a:glow rad="228600">
                  <a:schemeClr val="accent1">
                    <a:satMod val="175000"/>
                    <a:alpha val="40000"/>
                  </a:schemeClr>
                </a:glow>
                <a:outerShdw blurRad="38100" dist="38100" dir="2700000" algn="tl">
                  <a:srgbClr val="000000">
                    <a:alpha val="43137"/>
                  </a:srgbClr>
                </a:outerShdw>
              </a:effectLst>
              <a:latin typeface="IranNastaliq" pitchFamily="18" charset="0"/>
              <a:cs typeface="IranNastaliq" pitchFamily="18" charset="0"/>
            </a:endParaRPr>
          </a:p>
        </p:txBody>
      </p:sp>
      <p:sp>
        <p:nvSpPr>
          <p:cNvPr id="1026" name="WordArt 2"/>
          <p:cNvSpPr>
            <a:spLocks noChangeArrowheads="1" noChangeShapeType="1" noTextEdit="1"/>
          </p:cNvSpPr>
          <p:nvPr/>
        </p:nvSpPr>
        <p:spPr bwMode="auto">
          <a:xfrm>
            <a:off x="571472" y="928670"/>
            <a:ext cx="3502021" cy="691181"/>
          </a:xfrm>
          <a:prstGeom prst="rect">
            <a:avLst/>
          </a:prstGeom>
        </p:spPr>
        <p:txBody>
          <a:bodyPr wrap="none" fromWordArt="1">
            <a:prstTxWarp prst="textPlain">
              <a:avLst>
                <a:gd name="adj" fmla="val 50000"/>
              </a:avLst>
            </a:prstTxWarp>
          </a:bodyPr>
          <a:lstStyle/>
          <a:p>
            <a:pPr algn="ctr" rtl="1"/>
            <a:r>
              <a:rPr lang="fa-IR" sz="1400" kern="10" spc="0" dirty="0" smtClean="0">
                <a:ln w="3175">
                  <a:solidFill>
                    <a:srgbClr val="000000"/>
                  </a:solidFill>
                  <a:round/>
                  <a:headEnd/>
                  <a:tailEnd/>
                </a:ln>
                <a:solidFill>
                  <a:srgbClr val="000000"/>
                </a:solidFill>
                <a:effectLst/>
                <a:latin typeface="IranNastaliq"/>
                <a:cs typeface="IranNastaliq"/>
              </a:rPr>
              <a:t>دانشگاه    علوم    پزشکی   و   خدمات   بهداشتی    درمانی    کاشان </a:t>
            </a:r>
            <a:endParaRPr lang="fa-IR" sz="1400" kern="10" spc="0" dirty="0">
              <a:ln w="3175">
                <a:solidFill>
                  <a:srgbClr val="000000"/>
                </a:solidFill>
                <a:round/>
                <a:headEnd/>
                <a:tailEnd/>
              </a:ln>
              <a:solidFill>
                <a:srgbClr val="000000"/>
              </a:solidFill>
              <a:effectLst/>
              <a:latin typeface="IranNastaliq"/>
              <a:cs typeface="IranNastaliq"/>
            </a:endParaRPr>
          </a:p>
        </p:txBody>
      </p:sp>
      <p:sp>
        <p:nvSpPr>
          <p:cNvPr id="1027" name="WordArt 3"/>
          <p:cNvSpPr>
            <a:spLocks noChangeArrowheads="1" noChangeShapeType="1" noTextEdit="1"/>
          </p:cNvSpPr>
          <p:nvPr/>
        </p:nvSpPr>
        <p:spPr bwMode="auto">
          <a:xfrm>
            <a:off x="1285853" y="1571612"/>
            <a:ext cx="1571635" cy="455642"/>
          </a:xfrm>
          <a:prstGeom prst="rect">
            <a:avLst/>
          </a:prstGeom>
        </p:spPr>
        <p:txBody>
          <a:bodyPr wrap="none" fromWordArt="1">
            <a:prstTxWarp prst="textPlain">
              <a:avLst>
                <a:gd name="adj" fmla="val 50000"/>
              </a:avLst>
            </a:prstTxWarp>
          </a:bodyPr>
          <a:lstStyle/>
          <a:p>
            <a:pPr algn="ctr" rtl="1"/>
            <a:r>
              <a:rPr lang="fa-IR" sz="1400" kern="10" spc="0" dirty="0" smtClean="0">
                <a:ln w="3175">
                  <a:solidFill>
                    <a:srgbClr val="000000"/>
                  </a:solidFill>
                  <a:round/>
                  <a:headEnd/>
                  <a:tailEnd/>
                </a:ln>
                <a:solidFill>
                  <a:srgbClr val="000000"/>
                </a:solidFill>
                <a:effectLst/>
                <a:latin typeface="IranNastaliq"/>
                <a:cs typeface="IranNastaliq"/>
              </a:rPr>
              <a:t>معاونت   غذا  و  دارو </a:t>
            </a:r>
            <a:endParaRPr lang="fa-IR" sz="1400" kern="10" spc="0" dirty="0">
              <a:ln w="3175">
                <a:solidFill>
                  <a:srgbClr val="000000"/>
                </a:solidFill>
                <a:round/>
                <a:headEnd/>
                <a:tailEnd/>
              </a:ln>
              <a:solidFill>
                <a:srgbClr val="000000"/>
              </a:solidFill>
              <a:effectLst/>
              <a:latin typeface="IranNastaliq"/>
              <a:cs typeface="IranNastaliq"/>
            </a:endParaRPr>
          </a:p>
        </p:txBody>
      </p:sp>
      <p:sp>
        <p:nvSpPr>
          <p:cNvPr id="1028" name="WordArt 4"/>
          <p:cNvSpPr>
            <a:spLocks noChangeArrowheads="1" noChangeShapeType="1" noTextEdit="1"/>
          </p:cNvSpPr>
          <p:nvPr/>
        </p:nvSpPr>
        <p:spPr bwMode="auto">
          <a:xfrm>
            <a:off x="928662" y="1928802"/>
            <a:ext cx="2571768" cy="642942"/>
          </a:xfrm>
          <a:prstGeom prst="rect">
            <a:avLst/>
          </a:prstGeom>
        </p:spPr>
        <p:txBody>
          <a:bodyPr wrap="none" fromWordArt="1">
            <a:prstTxWarp prst="textPlain">
              <a:avLst>
                <a:gd name="adj" fmla="val 50000"/>
              </a:avLst>
            </a:prstTxWarp>
          </a:bodyPr>
          <a:lstStyle/>
          <a:p>
            <a:pPr algn="ctr" rtl="1"/>
            <a:r>
              <a:rPr lang="fa-IR" sz="1400" kern="10" spc="0" dirty="0" smtClean="0">
                <a:ln w="3175">
                  <a:solidFill>
                    <a:srgbClr val="000000"/>
                  </a:solidFill>
                  <a:round/>
                  <a:headEnd/>
                  <a:tailEnd/>
                </a:ln>
                <a:solidFill>
                  <a:srgbClr val="000000"/>
                </a:solidFill>
                <a:effectLst/>
                <a:latin typeface="IranNastaliq"/>
                <a:cs typeface="IranNastaliq"/>
              </a:rPr>
              <a:t>واحد نظارت  بر  امور  دارو  و مواد مخدر  </a:t>
            </a:r>
            <a:endParaRPr lang="fa-IR" sz="1400" kern="10" spc="0" dirty="0">
              <a:ln w="3175">
                <a:solidFill>
                  <a:srgbClr val="000000"/>
                </a:solidFill>
                <a:round/>
                <a:headEnd/>
                <a:tailEnd/>
              </a:ln>
              <a:solidFill>
                <a:srgbClr val="000000"/>
              </a:solidFill>
              <a:effectLst/>
              <a:latin typeface="IranNastaliq"/>
              <a:cs typeface="IranNastaliq"/>
            </a:endParaRPr>
          </a:p>
        </p:txBody>
      </p:sp>
      <p:pic>
        <p:nvPicPr>
          <p:cNvPr id="6" name="Picture 5" descr="armd"/>
          <p:cNvPicPr/>
          <p:nvPr/>
        </p:nvPicPr>
        <p:blipFill>
          <a:blip r:embed="rId2" cstate="print">
            <a:clrChange>
              <a:clrFrom>
                <a:srgbClr val="FFFFFF"/>
              </a:clrFrom>
              <a:clrTo>
                <a:srgbClr val="FFFFFF">
                  <a:alpha val="0"/>
                </a:srgbClr>
              </a:clrTo>
            </a:clrChange>
          </a:blip>
          <a:srcRect/>
          <a:stretch>
            <a:fillRect/>
          </a:stretch>
        </p:blipFill>
        <p:spPr bwMode="auto">
          <a:xfrm>
            <a:off x="1785918" y="214290"/>
            <a:ext cx="928694" cy="714380"/>
          </a:xfrm>
          <a:prstGeom prst="rect">
            <a:avLst/>
          </a:prstGeom>
          <a:noFill/>
          <a:ln w="9525">
            <a:noFill/>
            <a:miter lim="800000"/>
            <a:headEnd/>
            <a:tailEnd/>
          </a:ln>
        </p:spPr>
      </p:pic>
      <p:sp>
        <p:nvSpPr>
          <p:cNvPr id="7" name="Footer Placeholder 6"/>
          <p:cNvSpPr>
            <a:spLocks noGrp="1"/>
          </p:cNvSpPr>
          <p:nvPr>
            <p:ph type="ftr" sz="quarter" idx="11"/>
          </p:nvPr>
        </p:nvSpPr>
        <p:spPr/>
        <p:txBody>
          <a:bodyPr/>
          <a:lstStyle/>
          <a:p>
            <a:r>
              <a:rPr lang="fa-IR" smtClean="0"/>
              <a:t>معاونت غذا و دارو دانشگاه علوم پزشکی کاشان</a:t>
            </a:r>
            <a:endParaRPr lang="fa-I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1" name="WordArt 3"/>
          <p:cNvSpPr>
            <a:spLocks noChangeArrowheads="1" noChangeShapeType="1" noTextEdit="1"/>
          </p:cNvSpPr>
          <p:nvPr/>
        </p:nvSpPr>
        <p:spPr bwMode="auto">
          <a:xfrm>
            <a:off x="71406" y="404813"/>
            <a:ext cx="8642350" cy="287337"/>
          </a:xfrm>
          <a:prstGeom prst="rect">
            <a:avLst/>
          </a:prstGeom>
        </p:spPr>
        <p:txBody>
          <a:bodyPr wrap="none" fromWordArt="1">
            <a:prstTxWarp prst="textPlain">
              <a:avLst>
                <a:gd name="adj" fmla="val 50000"/>
              </a:avLst>
            </a:prstTxWarp>
          </a:bodyPr>
          <a:lstStyle/>
          <a:p>
            <a:pPr algn="ctr"/>
            <a:r>
              <a:rPr lang="fa-IR" sz="2800" kern="10" dirty="0">
                <a:ln w="12700">
                  <a:solidFill>
                    <a:schemeClr val="tx1"/>
                  </a:solidFill>
                  <a:round/>
                  <a:headEnd/>
                  <a:tailEnd/>
                </a:ln>
                <a:cs typeface="B Homa"/>
              </a:rPr>
              <a:t>مقايسه درصد بيماران دريافت كننده داروي آنتي ميكروبيال كشوري با كاشان از سال 85 تا 89  </a:t>
            </a:r>
          </a:p>
        </p:txBody>
      </p:sp>
      <p:graphicFrame>
        <p:nvGraphicFramePr>
          <p:cNvPr id="2050" name="Object 3"/>
          <p:cNvGraphicFramePr>
            <a:graphicFrameLocks noChangeAspect="1"/>
          </p:cNvGraphicFramePr>
          <p:nvPr/>
        </p:nvGraphicFramePr>
        <p:xfrm>
          <a:off x="228600" y="990600"/>
          <a:ext cx="8751888" cy="5105400"/>
        </p:xfrm>
        <a:graphic>
          <a:graphicData uri="http://schemas.openxmlformats.org/presentationml/2006/ole">
            <p:oleObj spid="_x0000_s38914" name="Chart" r:id="rId3" imgW="5743540" imgH="3657600" progId="Excel.Sheet.8">
              <p:embed/>
            </p:oleObj>
          </a:graphicData>
        </a:graphic>
      </p:graphicFrame>
      <p:sp>
        <p:nvSpPr>
          <p:cNvPr id="7" name="Line 8"/>
          <p:cNvSpPr>
            <a:spLocks noChangeShapeType="1"/>
          </p:cNvSpPr>
          <p:nvPr/>
        </p:nvSpPr>
        <p:spPr bwMode="auto">
          <a:xfrm>
            <a:off x="0" y="990600"/>
            <a:ext cx="9144000" cy="0"/>
          </a:xfrm>
          <a:prstGeom prst="line">
            <a:avLst/>
          </a:prstGeom>
          <a:noFill/>
          <a:ln w="38100">
            <a:solidFill>
              <a:schemeClr val="tx1"/>
            </a:solidFill>
            <a:round/>
            <a:headEnd/>
            <a:tailEnd/>
          </a:ln>
        </p:spPr>
        <p:txBody>
          <a:bodyPr/>
          <a:lstStyle/>
          <a:p>
            <a:endParaRPr lang="fa-IR"/>
          </a:p>
        </p:txBody>
      </p:sp>
      <p:sp>
        <p:nvSpPr>
          <p:cNvPr id="5" name="Footer Placeholder 4"/>
          <p:cNvSpPr>
            <a:spLocks noGrp="1"/>
          </p:cNvSpPr>
          <p:nvPr>
            <p:ph type="ftr" sz="quarter" idx="11"/>
          </p:nvPr>
        </p:nvSpPr>
        <p:spPr/>
        <p:txBody>
          <a:bodyPr/>
          <a:lstStyle/>
          <a:p>
            <a:r>
              <a:rPr lang="fa-IR" smtClean="0"/>
              <a:t>معاونت غذا و دارو دانشگاه علوم پزشکی کاشان</a:t>
            </a:r>
            <a:endParaRPr lang="fa-I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strips(downLeft)">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WordArt 3"/>
          <p:cNvSpPr>
            <a:spLocks noChangeArrowheads="1" noChangeShapeType="1" noTextEdit="1"/>
          </p:cNvSpPr>
          <p:nvPr/>
        </p:nvSpPr>
        <p:spPr bwMode="auto">
          <a:xfrm>
            <a:off x="214282" y="357166"/>
            <a:ext cx="8496300" cy="360363"/>
          </a:xfrm>
          <a:prstGeom prst="rect">
            <a:avLst/>
          </a:prstGeom>
        </p:spPr>
        <p:txBody>
          <a:bodyPr wrap="none" fromWordArt="1">
            <a:prstTxWarp prst="textPlain">
              <a:avLst>
                <a:gd name="adj" fmla="val 50000"/>
              </a:avLst>
            </a:prstTxWarp>
          </a:bodyPr>
          <a:lstStyle/>
          <a:p>
            <a:pPr algn="ctr"/>
            <a:r>
              <a:rPr lang="fa-IR" sz="2800" kern="10">
                <a:ln w="12700">
                  <a:solidFill>
                    <a:schemeClr val="tx1"/>
                  </a:solidFill>
                  <a:round/>
                  <a:headEnd/>
                  <a:tailEnd/>
                </a:ln>
                <a:cs typeface="B Homa"/>
              </a:rPr>
              <a:t>مقايسه درصد بيماران دريافت كننده داروي تزریقی كشوري با كاشان از سال 85 تا 89   </a:t>
            </a:r>
          </a:p>
        </p:txBody>
      </p:sp>
      <p:graphicFrame>
        <p:nvGraphicFramePr>
          <p:cNvPr id="3074" name="Object 3"/>
          <p:cNvGraphicFramePr>
            <a:graphicFrameLocks noChangeAspect="1"/>
          </p:cNvGraphicFramePr>
          <p:nvPr/>
        </p:nvGraphicFramePr>
        <p:xfrm>
          <a:off x="428596" y="1285860"/>
          <a:ext cx="8202892" cy="4576778"/>
        </p:xfrm>
        <a:graphic>
          <a:graphicData uri="http://schemas.openxmlformats.org/presentationml/2006/ole">
            <p:oleObj spid="_x0000_s39938" name="Worksheet" r:id="rId3" imgW="6486408" imgH="3467194" progId="Excel.Sheet.8">
              <p:embed/>
            </p:oleObj>
          </a:graphicData>
        </a:graphic>
      </p:graphicFrame>
      <p:sp>
        <p:nvSpPr>
          <p:cNvPr id="7" name="Line 8"/>
          <p:cNvSpPr>
            <a:spLocks noChangeShapeType="1"/>
          </p:cNvSpPr>
          <p:nvPr/>
        </p:nvSpPr>
        <p:spPr bwMode="auto">
          <a:xfrm>
            <a:off x="0" y="990600"/>
            <a:ext cx="9144000" cy="0"/>
          </a:xfrm>
          <a:prstGeom prst="line">
            <a:avLst/>
          </a:prstGeom>
          <a:noFill/>
          <a:ln w="38100">
            <a:solidFill>
              <a:schemeClr val="tx1"/>
            </a:solidFill>
            <a:round/>
            <a:headEnd/>
            <a:tailEnd/>
          </a:ln>
        </p:spPr>
        <p:txBody>
          <a:bodyPr/>
          <a:lstStyle/>
          <a:p>
            <a:endParaRPr lang="fa-IR"/>
          </a:p>
        </p:txBody>
      </p:sp>
      <p:sp>
        <p:nvSpPr>
          <p:cNvPr id="5" name="Footer Placeholder 4"/>
          <p:cNvSpPr>
            <a:spLocks noGrp="1"/>
          </p:cNvSpPr>
          <p:nvPr>
            <p:ph type="ftr" sz="quarter" idx="11"/>
          </p:nvPr>
        </p:nvSpPr>
        <p:spPr/>
        <p:txBody>
          <a:bodyPr/>
          <a:lstStyle/>
          <a:p>
            <a:r>
              <a:rPr lang="fa-IR" smtClean="0"/>
              <a:t>معاونت غذا و دارو دانشگاه علوم پزشکی کاشان</a:t>
            </a:r>
            <a:endParaRPr lang="fa-I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strips(downLeft)">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WordArt 3"/>
          <p:cNvSpPr>
            <a:spLocks noChangeArrowheads="1" noChangeShapeType="1" noTextEdit="1"/>
          </p:cNvSpPr>
          <p:nvPr/>
        </p:nvSpPr>
        <p:spPr bwMode="auto">
          <a:xfrm>
            <a:off x="827088" y="549275"/>
            <a:ext cx="7704137" cy="287338"/>
          </a:xfrm>
          <a:prstGeom prst="rect">
            <a:avLst/>
          </a:prstGeom>
        </p:spPr>
        <p:txBody>
          <a:bodyPr wrap="none" fromWordArt="1">
            <a:prstTxWarp prst="textPlain">
              <a:avLst>
                <a:gd name="adj" fmla="val 50000"/>
              </a:avLst>
            </a:prstTxWarp>
          </a:bodyPr>
          <a:lstStyle/>
          <a:p>
            <a:pPr algn="ctr"/>
            <a:r>
              <a:rPr lang="fa-IR" sz="2800" kern="10">
                <a:ln w="12700">
                  <a:solidFill>
                    <a:schemeClr val="tx1"/>
                  </a:solidFill>
                  <a:round/>
                  <a:headEnd/>
                  <a:tailEnd/>
                </a:ln>
                <a:cs typeface="B Homa"/>
              </a:rPr>
              <a:t>مقايسه درصد بيماران دريافت كننده داروي کورتیکواستروئید كشوري با كاشان از سال 85 تا 89</a:t>
            </a:r>
          </a:p>
        </p:txBody>
      </p:sp>
      <p:graphicFrame>
        <p:nvGraphicFramePr>
          <p:cNvPr id="4098" name="Object 3"/>
          <p:cNvGraphicFramePr>
            <a:graphicFrameLocks noChangeAspect="1"/>
          </p:cNvGraphicFramePr>
          <p:nvPr/>
        </p:nvGraphicFramePr>
        <p:xfrm>
          <a:off x="-71470" y="990600"/>
          <a:ext cx="8915400" cy="5043488"/>
        </p:xfrm>
        <a:graphic>
          <a:graphicData uri="http://schemas.openxmlformats.org/presentationml/2006/ole">
            <p:oleObj spid="_x0000_s40962" name="Chart" r:id="rId3" imgW="5829328" imgH="3562210" progId="Excel.Sheet.8">
              <p:embed/>
            </p:oleObj>
          </a:graphicData>
        </a:graphic>
      </p:graphicFrame>
      <p:sp>
        <p:nvSpPr>
          <p:cNvPr id="7" name="Line 8"/>
          <p:cNvSpPr>
            <a:spLocks noChangeShapeType="1"/>
          </p:cNvSpPr>
          <p:nvPr/>
        </p:nvSpPr>
        <p:spPr bwMode="auto">
          <a:xfrm>
            <a:off x="0" y="990600"/>
            <a:ext cx="9144000" cy="0"/>
          </a:xfrm>
          <a:prstGeom prst="line">
            <a:avLst/>
          </a:prstGeom>
          <a:noFill/>
          <a:ln w="38100">
            <a:solidFill>
              <a:schemeClr val="tx1"/>
            </a:solidFill>
            <a:round/>
            <a:headEnd/>
            <a:tailEnd/>
          </a:ln>
        </p:spPr>
        <p:txBody>
          <a:bodyPr/>
          <a:lstStyle/>
          <a:p>
            <a:endParaRPr lang="fa-IR"/>
          </a:p>
        </p:txBody>
      </p:sp>
      <p:sp>
        <p:nvSpPr>
          <p:cNvPr id="5" name="Footer Placeholder 4"/>
          <p:cNvSpPr>
            <a:spLocks noGrp="1"/>
          </p:cNvSpPr>
          <p:nvPr>
            <p:ph type="ftr" sz="quarter" idx="11"/>
          </p:nvPr>
        </p:nvSpPr>
        <p:spPr>
          <a:xfrm rot="5400000">
            <a:off x="7075200" y="3737240"/>
            <a:ext cx="3200400" cy="365760"/>
          </a:xfrm>
        </p:spPr>
        <p:txBody>
          <a:bodyPr/>
          <a:lstStyle/>
          <a:p>
            <a:r>
              <a:rPr lang="fa-IR" dirty="0" smtClean="0"/>
              <a:t>معاونت غذا و دارو دانشگاه علوم پزشکی کاشان</a:t>
            </a:r>
            <a:endParaRPr lang="fa-IR"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strips(downLeft)">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14564" y="357166"/>
            <a:ext cx="8229600" cy="1143000"/>
          </a:xfrm>
        </p:spPr>
        <p:txBody>
          <a:bodyPr>
            <a:normAutofit/>
          </a:bodyPr>
          <a:lstStyle/>
          <a:p>
            <a:pPr algn="ctr"/>
            <a:r>
              <a:rPr lang="fa-IR" sz="4000" b="1" dirty="0" smtClean="0">
                <a:solidFill>
                  <a:schemeClr val="tx1">
                    <a:lumMod val="95000"/>
                    <a:lumOff val="5000"/>
                  </a:schemeClr>
                </a:solidFill>
                <a:cs typeface="B Titr" pitchFamily="2" charset="-78"/>
              </a:rPr>
              <a:t>وضعیت مصرف دارو در ايران!</a:t>
            </a:r>
            <a:endParaRPr lang="fa-IR" sz="4000" dirty="0">
              <a:solidFill>
                <a:schemeClr val="tx1">
                  <a:lumMod val="95000"/>
                  <a:lumOff val="5000"/>
                </a:schemeClr>
              </a:solidFill>
              <a:cs typeface="B Titr" pitchFamily="2" charset="-78"/>
            </a:endParaRPr>
          </a:p>
        </p:txBody>
      </p:sp>
      <p:sp>
        <p:nvSpPr>
          <p:cNvPr id="3" name="Content Placeholder 2"/>
          <p:cNvSpPr>
            <a:spLocks noGrp="1"/>
          </p:cNvSpPr>
          <p:nvPr>
            <p:ph sz="quarter" idx="1"/>
          </p:nvPr>
        </p:nvSpPr>
        <p:spPr>
          <a:xfrm>
            <a:off x="1357290" y="1071546"/>
            <a:ext cx="8229600" cy="4389120"/>
          </a:xfrm>
        </p:spPr>
        <p:txBody>
          <a:bodyPr/>
          <a:lstStyle/>
          <a:p>
            <a:pPr algn="ctr">
              <a:lnSpc>
                <a:spcPct val="150000"/>
              </a:lnSpc>
              <a:buNone/>
              <a:defRPr/>
            </a:pPr>
            <a:r>
              <a:rPr lang="fa-IR" sz="2800" b="1" dirty="0" smtClean="0">
                <a:cs typeface="B Nazanin" pitchFamily="2" charset="-78"/>
              </a:rPr>
              <a:t/>
            </a:r>
            <a:br>
              <a:rPr lang="fa-IR" sz="2800" b="1" dirty="0" smtClean="0">
                <a:cs typeface="B Nazanin" pitchFamily="2" charset="-78"/>
              </a:rPr>
            </a:br>
            <a:r>
              <a:rPr lang="fa-IR" sz="2800" b="1" dirty="0" smtClean="0">
                <a:cs typeface="B Titr" pitchFamily="2" charset="-78"/>
              </a:rPr>
              <a:t> ایران به لحاظ مصرف دارو جزو 20 کشور نخست دنیا!</a:t>
            </a:r>
            <a:br>
              <a:rPr lang="fa-IR" sz="2800" b="1" dirty="0" smtClean="0">
                <a:cs typeface="B Titr" pitchFamily="2" charset="-78"/>
              </a:rPr>
            </a:br>
            <a:r>
              <a:rPr lang="fa-IR" sz="2800" b="1" dirty="0" smtClean="0">
                <a:cs typeface="B Titr" pitchFamily="2" charset="-78"/>
              </a:rPr>
              <a:t> </a:t>
            </a:r>
            <a:br>
              <a:rPr lang="fa-IR" sz="2800" b="1" dirty="0" smtClean="0">
                <a:cs typeface="B Titr" pitchFamily="2" charset="-78"/>
              </a:rPr>
            </a:br>
            <a:r>
              <a:rPr lang="fa-IR" sz="2800" b="1" dirty="0" smtClean="0">
                <a:solidFill>
                  <a:srgbClr val="FF0000"/>
                </a:solidFill>
                <a:cs typeface="B Titr" pitchFamily="2" charset="-78"/>
              </a:rPr>
              <a:t>                  در آسیا بعد از چین مقام دوم را دارد!</a:t>
            </a:r>
            <a:endParaRPr lang="fa-IR" b="1" dirty="0">
              <a:solidFill>
                <a:srgbClr val="FF0000"/>
              </a:solidFill>
              <a:cs typeface="B Titr" pitchFamily="2" charset="-78"/>
            </a:endParaRPr>
          </a:p>
        </p:txBody>
      </p:sp>
      <p:pic>
        <p:nvPicPr>
          <p:cNvPr id="6" name="Picture 5" descr="iuyt.jpg"/>
          <p:cNvPicPr>
            <a:picLocks noChangeAspect="1"/>
          </p:cNvPicPr>
          <p:nvPr/>
        </p:nvPicPr>
        <p:blipFill>
          <a:blip r:embed="rId2" cstate="print">
            <a:clrChange>
              <a:clrFrom>
                <a:srgbClr val="FFFFFF"/>
              </a:clrFrom>
              <a:clrTo>
                <a:srgbClr val="FFFFFF">
                  <a:alpha val="0"/>
                </a:srgbClr>
              </a:clrTo>
            </a:clrChange>
          </a:blip>
          <a:stretch>
            <a:fillRect/>
          </a:stretch>
        </p:blipFill>
        <p:spPr>
          <a:xfrm>
            <a:off x="-428660" y="928670"/>
            <a:ext cx="3890008" cy="5095326"/>
          </a:xfrm>
          <a:prstGeom prst="rect">
            <a:avLst/>
          </a:prstGeom>
        </p:spPr>
      </p:pic>
      <p:sp>
        <p:nvSpPr>
          <p:cNvPr id="5" name="Footer Placeholder 4"/>
          <p:cNvSpPr>
            <a:spLocks noGrp="1"/>
          </p:cNvSpPr>
          <p:nvPr>
            <p:ph type="ftr" sz="quarter" idx="16"/>
          </p:nvPr>
        </p:nvSpPr>
        <p:spPr>
          <a:xfrm rot="5400000">
            <a:off x="6940894" y="3917626"/>
            <a:ext cx="3200400" cy="365760"/>
          </a:xfrm>
        </p:spPr>
        <p:txBody>
          <a:bodyPr/>
          <a:lstStyle/>
          <a:p>
            <a:r>
              <a:rPr lang="fa-IR" dirty="0" smtClean="0"/>
              <a:t>معاونت غذا و دارو دانشگاه علوم پزشکی کاشان</a:t>
            </a:r>
            <a:endParaRPr lang="fa-IR" dirty="0"/>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28596" y="-142900"/>
            <a:ext cx="8229600" cy="1143000"/>
          </a:xfrm>
        </p:spPr>
        <p:txBody>
          <a:bodyPr>
            <a:normAutofit/>
          </a:bodyPr>
          <a:lstStyle/>
          <a:p>
            <a:pPr algn="ctr"/>
            <a:r>
              <a:rPr lang="fa-IR" sz="3200" b="1" dirty="0" smtClean="0">
                <a:solidFill>
                  <a:schemeClr val="accent1">
                    <a:lumMod val="50000"/>
                  </a:schemeClr>
                </a:solidFill>
                <a:effectLst>
                  <a:outerShdw blurRad="38100" dist="38100" dir="2700000" algn="tl">
                    <a:srgbClr val="000000">
                      <a:alpha val="43137"/>
                    </a:srgbClr>
                  </a:outerShdw>
                </a:effectLst>
                <a:cs typeface="B Morvarid" pitchFamily="2" charset="-78"/>
              </a:rPr>
              <a:t>تجویز غیر منطقی دارو : یک بحران </a:t>
            </a:r>
            <a:endParaRPr lang="fa-IR" sz="3200" b="1" dirty="0">
              <a:solidFill>
                <a:schemeClr val="accent1">
                  <a:lumMod val="50000"/>
                </a:schemeClr>
              </a:solidFill>
              <a:effectLst>
                <a:outerShdw blurRad="38100" dist="38100" dir="2700000" algn="tl">
                  <a:srgbClr val="000000">
                    <a:alpha val="43137"/>
                  </a:srgbClr>
                </a:outerShdw>
              </a:effectLst>
              <a:cs typeface="B Morvarid" pitchFamily="2" charset="-78"/>
            </a:endParaRPr>
          </a:p>
        </p:txBody>
      </p:sp>
      <p:sp>
        <p:nvSpPr>
          <p:cNvPr id="3" name="Content Placeholder 2"/>
          <p:cNvSpPr>
            <a:spLocks noGrp="1"/>
          </p:cNvSpPr>
          <p:nvPr>
            <p:ph sz="quarter" idx="1"/>
          </p:nvPr>
        </p:nvSpPr>
        <p:spPr>
          <a:xfrm>
            <a:off x="428596" y="1214422"/>
            <a:ext cx="8229600" cy="4389120"/>
          </a:xfrm>
        </p:spPr>
        <p:txBody>
          <a:bodyPr>
            <a:noAutofit/>
          </a:bodyPr>
          <a:lstStyle/>
          <a:p>
            <a:pPr>
              <a:lnSpc>
                <a:spcPct val="150000"/>
              </a:lnSpc>
            </a:pPr>
            <a:r>
              <a:rPr lang="fa-IR" b="1" dirty="0" smtClean="0">
                <a:cs typeface="B Nazanin" pitchFamily="2" charset="-78"/>
              </a:rPr>
              <a:t>علت بروز مصرف غیر منطقی دارو در کشور:</a:t>
            </a:r>
          </a:p>
          <a:p>
            <a:pPr lvl="1">
              <a:lnSpc>
                <a:spcPct val="150000"/>
              </a:lnSpc>
            </a:pPr>
            <a:r>
              <a:rPr lang="fa-IR" sz="2600" dirty="0" smtClean="0">
                <a:cs typeface="B Nazanin" pitchFamily="2" charset="-78"/>
              </a:rPr>
              <a:t>دسترسی آسان مردم به دارو </a:t>
            </a:r>
          </a:p>
          <a:p>
            <a:pPr lvl="1">
              <a:lnSpc>
                <a:spcPct val="150000"/>
              </a:lnSpc>
            </a:pPr>
            <a:r>
              <a:rPr lang="fa-IR" sz="2600" dirty="0" smtClean="0">
                <a:cs typeface="B Nazanin" pitchFamily="2" charset="-78"/>
              </a:rPr>
              <a:t>همچنین تهیه بدون نسخه برخی اقلام دارویی</a:t>
            </a:r>
          </a:p>
          <a:p>
            <a:pPr lvl="1">
              <a:lnSpc>
                <a:spcPct val="150000"/>
              </a:lnSpc>
            </a:pPr>
            <a:r>
              <a:rPr lang="fa-IR" sz="2600" dirty="0" smtClean="0">
                <a:cs typeface="B Nazanin" pitchFamily="2" charset="-78"/>
              </a:rPr>
              <a:t>میزان بالاي مراجعات مردم به پزشکان در کشورمان</a:t>
            </a:r>
          </a:p>
          <a:p>
            <a:pPr lvl="1">
              <a:lnSpc>
                <a:spcPct val="150000"/>
              </a:lnSpc>
            </a:pPr>
            <a:r>
              <a:rPr lang="fa-IR" sz="2600" dirty="0" smtClean="0">
                <a:cs typeface="B Nazanin" pitchFamily="2" charset="-78"/>
              </a:rPr>
              <a:t>مسائل اقتصادي</a:t>
            </a:r>
          </a:p>
          <a:p>
            <a:pPr lvl="1">
              <a:lnSpc>
                <a:spcPct val="150000"/>
              </a:lnSpc>
            </a:pPr>
            <a:r>
              <a:rPr lang="fa-IR" sz="2600" dirty="0" smtClean="0">
                <a:cs typeface="B Nazanin" pitchFamily="2" charset="-78"/>
              </a:rPr>
              <a:t>فرهنگ عمومي جامعه </a:t>
            </a:r>
          </a:p>
          <a:p>
            <a:pPr lvl="1">
              <a:lnSpc>
                <a:spcPct val="150000"/>
              </a:lnSpc>
            </a:pPr>
            <a:r>
              <a:rPr lang="fa-IR" sz="2600" dirty="0" smtClean="0">
                <a:cs typeface="B Nazanin" pitchFamily="2" charset="-78"/>
              </a:rPr>
              <a:t>ضعف گروه پزشکي در مصرف بيش از حد اين نوع دارو مي باشد.</a:t>
            </a:r>
          </a:p>
          <a:p>
            <a:pPr lvl="1">
              <a:lnSpc>
                <a:spcPct val="150000"/>
              </a:lnSpc>
            </a:pPr>
            <a:r>
              <a:rPr lang="fa-IR" sz="2600" dirty="0" smtClean="0">
                <a:cs typeface="B Nazanin" pitchFamily="2" charset="-78"/>
              </a:rPr>
              <a:t>باورهاي غلط افراد جامعه</a:t>
            </a:r>
          </a:p>
          <a:p>
            <a:endParaRPr lang="fa-IR" dirty="0">
              <a:cs typeface="B Nazanin" pitchFamily="2" charset="-78"/>
            </a:endParaRPr>
          </a:p>
        </p:txBody>
      </p:sp>
      <p:pic>
        <p:nvPicPr>
          <p:cNvPr id="5" name="Picture 4" descr="pharmacy_generics_3.jpg"/>
          <p:cNvPicPr>
            <a:picLocks noChangeAspect="1"/>
          </p:cNvPicPr>
          <p:nvPr/>
        </p:nvPicPr>
        <p:blipFill>
          <a:blip r:embed="rId2" cstate="print">
            <a:clrChange>
              <a:clrFrom>
                <a:srgbClr val="FFFFFF"/>
              </a:clrFrom>
              <a:clrTo>
                <a:srgbClr val="FFFFFF">
                  <a:alpha val="0"/>
                </a:srgbClr>
              </a:clrTo>
            </a:clrChange>
          </a:blip>
          <a:stretch>
            <a:fillRect/>
          </a:stretch>
        </p:blipFill>
        <p:spPr>
          <a:xfrm>
            <a:off x="285720" y="714356"/>
            <a:ext cx="2927476" cy="2868927"/>
          </a:xfrm>
          <a:prstGeom prst="rect">
            <a:avLst/>
          </a:prstGeom>
        </p:spPr>
      </p:pic>
      <p:sp>
        <p:nvSpPr>
          <p:cNvPr id="6" name="Footer Placeholder 5"/>
          <p:cNvSpPr>
            <a:spLocks noGrp="1"/>
          </p:cNvSpPr>
          <p:nvPr>
            <p:ph type="ftr" sz="quarter" idx="16"/>
          </p:nvPr>
        </p:nvSpPr>
        <p:spPr>
          <a:xfrm rot="5400000">
            <a:off x="7012332" y="3917626"/>
            <a:ext cx="3200400" cy="365760"/>
          </a:xfrm>
        </p:spPr>
        <p:txBody>
          <a:bodyPr/>
          <a:lstStyle/>
          <a:p>
            <a:r>
              <a:rPr lang="fa-IR" dirty="0" smtClean="0"/>
              <a:t>معاونت غذا و دارو دانشگاه علوم پزشکی کاشان</a:t>
            </a:r>
            <a:endParaRPr lang="fa-IR" dirty="0"/>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E:\كارهاي متفرغه\عكس گوگولي\untitled3.bmp"/>
          <p:cNvPicPr>
            <a:picLocks noChangeAspect="1" noChangeArrowheads="1"/>
          </p:cNvPicPr>
          <p:nvPr/>
        </p:nvPicPr>
        <p:blipFill>
          <a:blip r:embed="rId2" cstate="print"/>
          <a:srcRect/>
          <a:stretch>
            <a:fillRect/>
          </a:stretch>
        </p:blipFill>
        <p:spPr bwMode="auto">
          <a:xfrm>
            <a:off x="2071670" y="1142984"/>
            <a:ext cx="4643470" cy="334004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3" name="Rounded Rectangle 2"/>
          <p:cNvSpPr/>
          <p:nvPr/>
        </p:nvSpPr>
        <p:spPr>
          <a:xfrm>
            <a:off x="3643306" y="5429264"/>
            <a:ext cx="4500594" cy="714380"/>
          </a:xfrm>
          <a:prstGeom prst="roundRect">
            <a:avLst/>
          </a:prstGeom>
          <a:solidFill>
            <a:schemeClr val="bg1"/>
          </a:solidFill>
          <a:ln cmpd="dbl">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fa-IR" sz="8800" dirty="0" smtClean="0">
                <a:solidFill>
                  <a:schemeClr val="tx1"/>
                </a:solidFill>
                <a:effectLst>
                  <a:glow rad="228600">
                    <a:schemeClr val="accent1">
                      <a:satMod val="175000"/>
                      <a:alpha val="40000"/>
                    </a:schemeClr>
                  </a:glow>
                </a:effectLst>
                <a:latin typeface="IranNastaliq" pitchFamily="18" charset="0"/>
                <a:cs typeface="IranNastaliq" pitchFamily="18" charset="0"/>
              </a:rPr>
              <a:t>با تشكر</a:t>
            </a:r>
            <a:endParaRPr lang="fa-IR" sz="8800" dirty="0">
              <a:solidFill>
                <a:schemeClr val="tx1"/>
              </a:solidFill>
              <a:effectLst>
                <a:glow rad="228600">
                  <a:schemeClr val="accent1">
                    <a:satMod val="175000"/>
                    <a:alpha val="40000"/>
                  </a:schemeClr>
                </a:glow>
              </a:effectLst>
              <a:latin typeface="IranNastaliq" pitchFamily="18" charset="0"/>
              <a:cs typeface="IranNastaliq" pitchFamily="18" charset="0"/>
            </a:endParaRPr>
          </a:p>
        </p:txBody>
      </p:sp>
      <p:sp>
        <p:nvSpPr>
          <p:cNvPr id="4" name="Footer Placeholder 3"/>
          <p:cNvSpPr>
            <a:spLocks noGrp="1"/>
          </p:cNvSpPr>
          <p:nvPr>
            <p:ph type="ftr" sz="quarter" idx="11"/>
          </p:nvPr>
        </p:nvSpPr>
        <p:spPr/>
        <p:txBody>
          <a:bodyPr/>
          <a:lstStyle/>
          <a:p>
            <a:r>
              <a:rPr lang="fa-IR" smtClean="0"/>
              <a:t>معاونت غذا و دارو دانشگاه علوم پزشکی کاشان</a:t>
            </a:r>
            <a:endParaRPr lang="fa-I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cstate="print"/>
          <a:srcRect l="7324" t="12695" r="4052" b="7812"/>
          <a:stretch>
            <a:fillRect/>
          </a:stretch>
        </p:blipFill>
        <p:spPr bwMode="auto">
          <a:xfrm>
            <a:off x="1142976" y="857232"/>
            <a:ext cx="6500858" cy="4857784"/>
          </a:xfrm>
          <a:prstGeom prst="rect">
            <a:avLst/>
          </a:prstGeom>
          <a:ln>
            <a:noFill/>
          </a:ln>
          <a:effectLst>
            <a:glow rad="228600">
              <a:schemeClr val="accent1">
                <a:satMod val="175000"/>
                <a:alpha val="40000"/>
              </a:schemeClr>
            </a:glow>
            <a:outerShdw blurRad="292100" dist="139700" dir="2700000" algn="tl" rotWithShape="0">
              <a:srgbClr val="333333">
                <a:alpha val="65000"/>
              </a:srgbClr>
            </a:outerShdw>
          </a:effectLst>
        </p:spPr>
        <p:style>
          <a:lnRef idx="3">
            <a:schemeClr val="lt1"/>
          </a:lnRef>
          <a:fillRef idx="1">
            <a:schemeClr val="dk1"/>
          </a:fillRef>
          <a:effectRef idx="1">
            <a:schemeClr val="dk1"/>
          </a:effectRef>
          <a:fontRef idx="minor">
            <a:schemeClr val="lt1"/>
          </a:fontRef>
        </p:style>
      </p:pic>
      <p:sp>
        <p:nvSpPr>
          <p:cNvPr id="3" name="Footer Placeholder 2"/>
          <p:cNvSpPr>
            <a:spLocks noGrp="1"/>
          </p:cNvSpPr>
          <p:nvPr>
            <p:ph type="ftr" sz="quarter" idx="16"/>
          </p:nvPr>
        </p:nvSpPr>
        <p:spPr/>
        <p:txBody>
          <a:bodyPr/>
          <a:lstStyle/>
          <a:p>
            <a:r>
              <a:rPr lang="fa-IR" smtClean="0"/>
              <a:t>معاونت غذا و دارو دانشگاه علوم پزشکی کاشان</a:t>
            </a:r>
            <a:endParaRPr lang="fa-I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animEffect transition="in" filter="box(in)">
                                      <p:cBhvr>
                                        <p:cTn id="7" dur="2000"/>
                                        <p:tgtEl>
                                          <p:spTgt spid="10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28596" y="214298"/>
            <a:ext cx="8001056" cy="1285876"/>
          </a:xfrm>
        </p:spPr>
        <p:txBody>
          <a:bodyPr>
            <a:noAutofit/>
          </a:bodyPr>
          <a:lstStyle/>
          <a:p>
            <a:pPr algn="ctr"/>
            <a:r>
              <a:rPr lang="fa-IR" sz="4400" b="1" dirty="0" smtClean="0">
                <a:solidFill>
                  <a:schemeClr val="accent1">
                    <a:lumMod val="50000"/>
                  </a:schemeClr>
                </a:solidFill>
                <a:effectLst>
                  <a:outerShdw blurRad="38100" dist="38100" dir="2700000" algn="tl">
                    <a:srgbClr val="000000">
                      <a:alpha val="43137"/>
                    </a:srgbClr>
                  </a:outerShdw>
                </a:effectLst>
                <a:cs typeface="B Morvarid" pitchFamily="2" charset="-78"/>
              </a:rPr>
              <a:t>واحد نظارت بر امور دارو و مواد مخدر:</a:t>
            </a:r>
            <a:endParaRPr lang="fa-IR" sz="4400" b="1" dirty="0">
              <a:solidFill>
                <a:schemeClr val="accent1">
                  <a:lumMod val="50000"/>
                </a:schemeClr>
              </a:solidFill>
              <a:effectLst>
                <a:outerShdw blurRad="38100" dist="38100" dir="2700000" algn="tl">
                  <a:srgbClr val="000000">
                    <a:alpha val="43137"/>
                  </a:srgbClr>
                </a:outerShdw>
              </a:effectLst>
              <a:cs typeface="B Morvarid" pitchFamily="2" charset="-78"/>
            </a:endParaRPr>
          </a:p>
        </p:txBody>
      </p:sp>
      <p:sp>
        <p:nvSpPr>
          <p:cNvPr id="5" name="Content Placeholder 4"/>
          <p:cNvSpPr>
            <a:spLocks noGrp="1"/>
          </p:cNvSpPr>
          <p:nvPr>
            <p:ph sz="quarter" idx="1"/>
          </p:nvPr>
        </p:nvSpPr>
        <p:spPr>
          <a:xfrm>
            <a:off x="176234" y="2428868"/>
            <a:ext cx="7467600" cy="2286016"/>
          </a:xfrm>
        </p:spPr>
        <p:txBody>
          <a:bodyPr/>
          <a:lstStyle/>
          <a:p>
            <a:r>
              <a:rPr lang="fa-IR" sz="2800" kern="10" dirty="0" smtClean="0">
                <a:ln w="12700">
                  <a:solidFill>
                    <a:schemeClr val="tx1"/>
                  </a:solidFill>
                  <a:round/>
                  <a:headEnd/>
                  <a:tailEnd/>
                </a:ln>
                <a:solidFill>
                  <a:schemeClr val="tx1">
                    <a:lumMod val="95000"/>
                    <a:lumOff val="5000"/>
                  </a:schemeClr>
                </a:solidFill>
                <a:cs typeface="2  Nazanin" pitchFamily="2" charset="-78"/>
              </a:rPr>
              <a:t>مرکز ثبت و بررسی عوارض ناخواسته دارها </a:t>
            </a:r>
            <a:r>
              <a:rPr lang="en-US" sz="2800" kern="10" dirty="0" smtClean="0">
                <a:ln w="12700">
                  <a:solidFill>
                    <a:schemeClr val="tx1"/>
                  </a:solidFill>
                  <a:round/>
                  <a:headEnd/>
                  <a:tailEnd/>
                </a:ln>
                <a:solidFill>
                  <a:schemeClr val="tx1">
                    <a:lumMod val="95000"/>
                    <a:lumOff val="5000"/>
                  </a:schemeClr>
                </a:solidFill>
                <a:cs typeface="2  Nazanin" pitchFamily="2" charset="-78"/>
              </a:rPr>
              <a:t>ADR</a:t>
            </a:r>
            <a:endParaRPr lang="fa-IR" sz="2800" kern="10" dirty="0" smtClean="0">
              <a:ln w="12700">
                <a:solidFill>
                  <a:schemeClr val="tx1"/>
                </a:solidFill>
                <a:round/>
                <a:headEnd/>
                <a:tailEnd/>
              </a:ln>
              <a:solidFill>
                <a:schemeClr val="tx1">
                  <a:lumMod val="95000"/>
                  <a:lumOff val="5000"/>
                </a:schemeClr>
              </a:solidFill>
              <a:cs typeface="2  Nazanin" pitchFamily="2" charset="-78"/>
            </a:endParaRPr>
          </a:p>
          <a:p>
            <a:r>
              <a:rPr lang="fa-IR" sz="2800" kern="10" dirty="0" smtClean="0">
                <a:ln w="12700">
                  <a:solidFill>
                    <a:schemeClr val="tx1"/>
                  </a:solidFill>
                  <a:round/>
                  <a:headEnd/>
                  <a:tailEnd/>
                </a:ln>
                <a:solidFill>
                  <a:schemeClr val="tx1">
                    <a:lumMod val="95000"/>
                    <a:lumOff val="5000"/>
                  </a:schemeClr>
                </a:solidFill>
                <a:cs typeface="2  Nazanin" pitchFamily="2" charset="-78"/>
              </a:rPr>
              <a:t>مرکز اطلاع رسانی دارو و سموم </a:t>
            </a:r>
            <a:r>
              <a:rPr lang="en-US" sz="2800" kern="10" dirty="0" smtClean="0">
                <a:ln w="12700">
                  <a:solidFill>
                    <a:schemeClr val="tx1"/>
                  </a:solidFill>
                  <a:round/>
                  <a:headEnd/>
                  <a:tailEnd/>
                </a:ln>
                <a:solidFill>
                  <a:schemeClr val="tx1">
                    <a:lumMod val="95000"/>
                    <a:lumOff val="5000"/>
                  </a:schemeClr>
                </a:solidFill>
                <a:cs typeface="2  Nazanin" pitchFamily="2" charset="-78"/>
              </a:rPr>
              <a:t>DPIC</a:t>
            </a:r>
            <a:endParaRPr lang="fa-IR" sz="2800" kern="10" dirty="0" smtClean="0">
              <a:ln w="12700">
                <a:solidFill>
                  <a:schemeClr val="tx1"/>
                </a:solidFill>
                <a:round/>
                <a:headEnd/>
                <a:tailEnd/>
              </a:ln>
              <a:solidFill>
                <a:schemeClr val="tx1">
                  <a:lumMod val="95000"/>
                  <a:lumOff val="5000"/>
                </a:schemeClr>
              </a:solidFill>
              <a:cs typeface="2  Nazanin" pitchFamily="2" charset="-78"/>
            </a:endParaRPr>
          </a:p>
          <a:p>
            <a:r>
              <a:rPr lang="fa-IR" sz="2800" kern="10" smtClean="0">
                <a:ln w="12700">
                  <a:solidFill>
                    <a:schemeClr val="tx1"/>
                  </a:solidFill>
                  <a:round/>
                  <a:headEnd/>
                  <a:tailEnd/>
                </a:ln>
                <a:solidFill>
                  <a:schemeClr val="tx1">
                    <a:lumMod val="95000"/>
                    <a:lumOff val="5000"/>
                  </a:schemeClr>
                </a:solidFill>
                <a:cs typeface="2  Nazanin" pitchFamily="2" charset="-78"/>
              </a:rPr>
              <a:t>کميته تجويز </a:t>
            </a:r>
            <a:r>
              <a:rPr lang="fa-IR" sz="2800" kern="10" dirty="0" smtClean="0">
                <a:ln w="12700">
                  <a:solidFill>
                    <a:schemeClr val="tx1"/>
                  </a:solidFill>
                  <a:round/>
                  <a:headEnd/>
                  <a:tailEnd/>
                </a:ln>
                <a:solidFill>
                  <a:schemeClr val="tx1">
                    <a:lumMod val="95000"/>
                    <a:lumOff val="5000"/>
                  </a:schemeClr>
                </a:solidFill>
                <a:cs typeface="2  Nazanin" pitchFamily="2" charset="-78"/>
              </a:rPr>
              <a:t>و مصرف منطقی داروها </a:t>
            </a:r>
            <a:r>
              <a:rPr lang="en-US" sz="2800" kern="10" dirty="0" smtClean="0">
                <a:ln w="12700">
                  <a:solidFill>
                    <a:schemeClr val="tx1"/>
                  </a:solidFill>
                  <a:round/>
                  <a:headEnd/>
                  <a:tailEnd/>
                </a:ln>
                <a:solidFill>
                  <a:schemeClr val="tx1">
                    <a:lumMod val="95000"/>
                    <a:lumOff val="5000"/>
                  </a:schemeClr>
                </a:solidFill>
                <a:cs typeface="2  Nazanin" pitchFamily="2" charset="-78"/>
              </a:rPr>
              <a:t>RUD</a:t>
            </a:r>
            <a:endParaRPr lang="fa-IR" sz="2800" kern="10" dirty="0" smtClean="0">
              <a:ln w="12700">
                <a:solidFill>
                  <a:schemeClr val="tx1"/>
                </a:solidFill>
                <a:round/>
                <a:headEnd/>
                <a:tailEnd/>
              </a:ln>
              <a:solidFill>
                <a:schemeClr val="tx1">
                  <a:lumMod val="95000"/>
                  <a:lumOff val="5000"/>
                </a:schemeClr>
              </a:solidFill>
              <a:cs typeface="2  Nazanin" pitchFamily="2" charset="-78"/>
            </a:endParaRPr>
          </a:p>
          <a:p>
            <a:r>
              <a:rPr lang="fa-IR" sz="2800" kern="10" dirty="0" smtClean="0">
                <a:ln w="12700">
                  <a:solidFill>
                    <a:schemeClr val="tx1"/>
                  </a:solidFill>
                  <a:round/>
                  <a:headEnd/>
                  <a:tailEnd/>
                </a:ln>
                <a:solidFill>
                  <a:schemeClr val="tx1">
                    <a:lumMod val="95000"/>
                    <a:lumOff val="5000"/>
                  </a:schemeClr>
                </a:solidFill>
                <a:cs typeface="2  Nazanin" pitchFamily="2" charset="-78"/>
              </a:rPr>
              <a:t>امور داروخانه ها</a:t>
            </a:r>
          </a:p>
        </p:txBody>
      </p:sp>
      <p:sp>
        <p:nvSpPr>
          <p:cNvPr id="6" name="Right Brace 5"/>
          <p:cNvSpPr/>
          <p:nvPr/>
        </p:nvSpPr>
        <p:spPr>
          <a:xfrm>
            <a:off x="7286644" y="2285992"/>
            <a:ext cx="1000132" cy="2286016"/>
          </a:xfrm>
          <a:prstGeom prst="rightBrace">
            <a:avLst/>
          </a:prstGeom>
          <a:effectLst>
            <a:glow rad="139700">
              <a:schemeClr val="accent1">
                <a:satMod val="175000"/>
                <a:alpha val="40000"/>
              </a:schemeClr>
            </a:glow>
            <a:outerShdw blurRad="50800" dist="20000" dir="5400000" rotWithShape="0">
              <a:srgbClr val="000000">
                <a:alpha val="42000"/>
              </a:srgbClr>
            </a:outerShdw>
          </a:effectLst>
        </p:spPr>
        <p:style>
          <a:lnRef idx="3">
            <a:schemeClr val="accent1"/>
          </a:lnRef>
          <a:fillRef idx="0">
            <a:schemeClr val="accent1"/>
          </a:fillRef>
          <a:effectRef idx="2">
            <a:schemeClr val="accent1"/>
          </a:effectRef>
          <a:fontRef idx="minor">
            <a:schemeClr val="tx1"/>
          </a:fontRef>
        </p:style>
        <p:txBody>
          <a:bodyPr rtlCol="1" anchor="ctr"/>
          <a:lstStyle/>
          <a:p>
            <a:pPr algn="ctr"/>
            <a:endParaRPr lang="fa-IR" dirty="0">
              <a:solidFill>
                <a:schemeClr val="accent1">
                  <a:lumMod val="50000"/>
                </a:schemeClr>
              </a:solidFill>
              <a:effectLst>
                <a:glow rad="228600">
                  <a:schemeClr val="accent1">
                    <a:satMod val="175000"/>
                    <a:alpha val="40000"/>
                  </a:schemeClr>
                </a:glow>
              </a:effectLst>
            </a:endParaRPr>
          </a:p>
        </p:txBody>
      </p:sp>
      <p:sp>
        <p:nvSpPr>
          <p:cNvPr id="7" name="Footer Placeholder 6"/>
          <p:cNvSpPr>
            <a:spLocks noGrp="1"/>
          </p:cNvSpPr>
          <p:nvPr>
            <p:ph type="ftr" sz="quarter" idx="16"/>
          </p:nvPr>
        </p:nvSpPr>
        <p:spPr/>
        <p:txBody>
          <a:bodyPr/>
          <a:lstStyle/>
          <a:p>
            <a:r>
              <a:rPr lang="fa-IR" smtClean="0"/>
              <a:t>معاونت غذا و دارو دانشگاه علوم پزشکی کاشان</a:t>
            </a:r>
            <a:endParaRPr lang="fa-I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
          </p:nvPr>
        </p:nvSpPr>
        <p:spPr>
          <a:xfrm>
            <a:off x="3929058" y="1754524"/>
            <a:ext cx="4443386" cy="4389120"/>
          </a:xfrm>
        </p:spPr>
        <p:txBody>
          <a:bodyPr/>
          <a:lstStyle/>
          <a:p>
            <a:pPr marL="0" indent="0" algn="just">
              <a:buNone/>
            </a:pPr>
            <a:r>
              <a:rPr lang="fa-IR" sz="2800" dirty="0" smtClean="0">
                <a:cs typeface="B Nazanin" pitchFamily="2" charset="-78"/>
              </a:rPr>
              <a:t>عارضه</a:t>
            </a:r>
            <a:r>
              <a:rPr lang="ar-SA" sz="2800" dirty="0" smtClean="0">
                <a:cs typeface="B Nazanin" pitchFamily="2" charset="-78"/>
              </a:rPr>
              <a:t> ناخواسته دارويي عبارت است از هر گونه واكنش زيان آور و ناخواسته كه در مقادیر مصرف </a:t>
            </a:r>
            <a:r>
              <a:rPr lang="ar-SA" sz="2800" dirty="0" smtClean="0">
                <a:solidFill>
                  <a:srgbClr val="FF0000"/>
                </a:solidFill>
                <a:cs typeface="B Nazanin" pitchFamily="2" charset="-78"/>
              </a:rPr>
              <a:t>معمول</a:t>
            </a:r>
            <a:r>
              <a:rPr lang="ar-SA" sz="2800" dirty="0" smtClean="0">
                <a:cs typeface="B Nazanin" pitchFamily="2" charset="-78"/>
              </a:rPr>
              <a:t> مورد استفاده براي پيشگيري، تشخيص يا درمان بيماري يا تغيير عملكرد فيزيولوژيكي رخ مي دهد.</a:t>
            </a:r>
            <a:endParaRPr lang="fa-IR" sz="2800" dirty="0">
              <a:cs typeface="B Nazanin" pitchFamily="2" charset="-78"/>
            </a:endParaRPr>
          </a:p>
        </p:txBody>
      </p:sp>
      <p:sp>
        <p:nvSpPr>
          <p:cNvPr id="7" name="Title 1"/>
          <p:cNvSpPr txBox="1">
            <a:spLocks/>
          </p:cNvSpPr>
          <p:nvPr/>
        </p:nvSpPr>
        <p:spPr>
          <a:xfrm>
            <a:off x="71438" y="142860"/>
            <a:ext cx="8715404" cy="1143000"/>
          </a:xfrm>
          <a:prstGeom prst="rect">
            <a:avLst/>
          </a:prstGeom>
        </p:spPr>
        <p:txBody>
          <a:bodyPr vert="horz" anchor="b">
            <a:noAutofit/>
          </a:bodyPr>
          <a:lstStyle/>
          <a:p>
            <a:pPr marL="0" marR="0" lvl="0" indent="0" algn="ctr" defTabSz="914400" rtl="1" eaLnBrk="1" fontAlgn="auto" latinLnBrk="0" hangingPunct="1">
              <a:lnSpc>
                <a:spcPct val="100000"/>
              </a:lnSpc>
              <a:spcBef>
                <a:spcPct val="0"/>
              </a:spcBef>
              <a:spcAft>
                <a:spcPts val="0"/>
              </a:spcAft>
              <a:buClrTx/>
              <a:buSzTx/>
              <a:buFontTx/>
              <a:buNone/>
              <a:tabLst/>
              <a:defRPr/>
            </a:pPr>
            <a:r>
              <a:rPr kumimoji="0" lang="en-US" sz="3600" b="1" i="0" u="none" strike="noStrike" kern="1200" cap="small" spc="0" normalizeH="0" baseline="0" noProof="0" dirty="0" smtClean="0">
                <a:ln>
                  <a:noFill/>
                </a:ln>
                <a:solidFill>
                  <a:schemeClr val="accent1">
                    <a:lumMod val="50000"/>
                  </a:schemeClr>
                </a:solidFill>
                <a:effectLst>
                  <a:outerShdw blurRad="38100" dist="38100" dir="2700000" algn="tl">
                    <a:srgbClr val="000000">
                      <a:alpha val="43137"/>
                    </a:srgbClr>
                  </a:outerShdw>
                </a:effectLst>
                <a:uLnTx/>
                <a:uFillTx/>
                <a:latin typeface="+mj-lt"/>
                <a:ea typeface="+mj-ea"/>
                <a:cs typeface="+mj-cs"/>
              </a:rPr>
              <a:t>(Adverse Drug Reaction) </a:t>
            </a:r>
            <a:br>
              <a:rPr kumimoji="0" lang="en-US" sz="3600" b="1" i="0" u="none" strike="noStrike" kern="1200" cap="small" spc="0" normalizeH="0" baseline="0" noProof="0" dirty="0" smtClean="0">
                <a:ln>
                  <a:noFill/>
                </a:ln>
                <a:solidFill>
                  <a:schemeClr val="accent1">
                    <a:lumMod val="50000"/>
                  </a:schemeClr>
                </a:solidFill>
                <a:effectLst>
                  <a:outerShdw blurRad="38100" dist="38100" dir="2700000" algn="tl">
                    <a:srgbClr val="000000">
                      <a:alpha val="43137"/>
                    </a:srgbClr>
                  </a:outerShdw>
                </a:effectLst>
                <a:uLnTx/>
                <a:uFillTx/>
                <a:latin typeface="+mj-lt"/>
                <a:ea typeface="+mj-ea"/>
                <a:cs typeface="+mj-cs"/>
              </a:rPr>
            </a:br>
            <a:r>
              <a:rPr kumimoji="0" lang="en-US" sz="3600" b="1" i="0" u="none" strike="noStrike" kern="1200" cap="small" spc="0" normalizeH="0" baseline="0" noProof="0" dirty="0" smtClean="0">
                <a:ln>
                  <a:noFill/>
                </a:ln>
                <a:solidFill>
                  <a:schemeClr val="accent1">
                    <a:lumMod val="50000"/>
                  </a:schemeClr>
                </a:solidFill>
                <a:effectLst>
                  <a:outerShdw blurRad="38100" dist="38100" dir="2700000" algn="tl">
                    <a:srgbClr val="000000">
                      <a:alpha val="43137"/>
                    </a:srgbClr>
                  </a:outerShdw>
                </a:effectLst>
                <a:uLnTx/>
                <a:uFillTx/>
                <a:latin typeface="+mj-lt"/>
                <a:ea typeface="+mj-ea"/>
                <a:cs typeface="+mj-cs"/>
              </a:rPr>
              <a:t>ADR</a:t>
            </a:r>
            <a:endParaRPr kumimoji="0" lang="fa-IR" sz="3600" b="1" i="0" u="none" strike="noStrike" kern="1200" cap="small" spc="0" normalizeH="0" baseline="0" noProof="0" dirty="0">
              <a:ln>
                <a:noFill/>
              </a:ln>
              <a:solidFill>
                <a:schemeClr val="accent1">
                  <a:lumMod val="50000"/>
                </a:schemeClr>
              </a:solidFill>
              <a:effectLst>
                <a:outerShdw blurRad="38100" dist="38100" dir="2700000" algn="tl">
                  <a:srgbClr val="000000">
                    <a:alpha val="43137"/>
                  </a:srgbClr>
                </a:outerShdw>
              </a:effectLst>
              <a:uLnTx/>
              <a:uFillTx/>
              <a:latin typeface="+mj-lt"/>
              <a:ea typeface="+mj-ea"/>
              <a:cs typeface="+mj-cs"/>
            </a:endParaRPr>
          </a:p>
        </p:txBody>
      </p:sp>
      <p:pic>
        <p:nvPicPr>
          <p:cNvPr id="8" name="Picture 7" descr="350_4630_ADR_2007_F1.gif"/>
          <p:cNvPicPr>
            <a:picLocks noChangeAspect="1"/>
          </p:cNvPicPr>
          <p:nvPr/>
        </p:nvPicPr>
        <p:blipFill>
          <a:blip r:embed="rId2" cstate="print"/>
          <a:stretch>
            <a:fillRect/>
          </a:stretch>
        </p:blipFill>
        <p:spPr>
          <a:xfrm rot="21365613">
            <a:off x="1071538" y="2071678"/>
            <a:ext cx="2143140" cy="3318805"/>
          </a:xfrm>
          <a:prstGeom prst="rect">
            <a:avLst/>
          </a:prstGeom>
        </p:spPr>
      </p:pic>
      <p:sp>
        <p:nvSpPr>
          <p:cNvPr id="5" name="Footer Placeholder 4"/>
          <p:cNvSpPr>
            <a:spLocks noGrp="1"/>
          </p:cNvSpPr>
          <p:nvPr>
            <p:ph type="ftr" sz="quarter" idx="16"/>
          </p:nvPr>
        </p:nvSpPr>
        <p:spPr/>
        <p:txBody>
          <a:bodyPr/>
          <a:lstStyle/>
          <a:p>
            <a:r>
              <a:rPr lang="fa-IR" smtClean="0"/>
              <a:t>معاونت غذا و دارو دانشگاه علوم پزشکی کاشان</a:t>
            </a:r>
            <a:endParaRPr lang="fa-I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2876" y="214298"/>
            <a:ext cx="8715404" cy="1143000"/>
          </a:xfrm>
        </p:spPr>
        <p:txBody>
          <a:bodyPr>
            <a:noAutofit/>
          </a:bodyPr>
          <a:lstStyle/>
          <a:p>
            <a:pPr algn="ctr"/>
            <a:r>
              <a:rPr lang="en-US" sz="3600" b="1" dirty="0" smtClean="0">
                <a:solidFill>
                  <a:schemeClr val="accent1">
                    <a:lumMod val="50000"/>
                  </a:schemeClr>
                </a:solidFill>
                <a:effectLst>
                  <a:outerShdw blurRad="38100" dist="38100" dir="2700000" algn="tl">
                    <a:srgbClr val="000000">
                      <a:alpha val="43137"/>
                    </a:srgbClr>
                  </a:outerShdw>
                </a:effectLst>
              </a:rPr>
              <a:t>(Adverse Drug Reaction) </a:t>
            </a:r>
            <a:br>
              <a:rPr lang="en-US" sz="3600" b="1" dirty="0" smtClean="0">
                <a:solidFill>
                  <a:schemeClr val="accent1">
                    <a:lumMod val="50000"/>
                  </a:schemeClr>
                </a:solidFill>
                <a:effectLst>
                  <a:outerShdw blurRad="38100" dist="38100" dir="2700000" algn="tl">
                    <a:srgbClr val="000000">
                      <a:alpha val="43137"/>
                    </a:srgbClr>
                  </a:outerShdw>
                </a:effectLst>
              </a:rPr>
            </a:br>
            <a:r>
              <a:rPr lang="en-US" sz="3600" b="1" dirty="0" smtClean="0">
                <a:solidFill>
                  <a:schemeClr val="accent1">
                    <a:lumMod val="50000"/>
                  </a:schemeClr>
                </a:solidFill>
                <a:effectLst>
                  <a:outerShdw blurRad="38100" dist="38100" dir="2700000" algn="tl">
                    <a:srgbClr val="000000">
                      <a:alpha val="43137"/>
                    </a:srgbClr>
                  </a:outerShdw>
                </a:effectLst>
              </a:rPr>
              <a:t>ADR</a:t>
            </a:r>
            <a:endParaRPr lang="fa-IR" sz="3600" b="1" dirty="0">
              <a:solidFill>
                <a:schemeClr val="accent1">
                  <a:lumMod val="50000"/>
                </a:schemeClr>
              </a:solidFill>
              <a:effectLst>
                <a:outerShdw blurRad="38100" dist="38100" dir="2700000" algn="tl">
                  <a:srgbClr val="000000">
                    <a:alpha val="43137"/>
                  </a:srgbClr>
                </a:outerShdw>
              </a:effectLst>
            </a:endParaRPr>
          </a:p>
        </p:txBody>
      </p:sp>
      <p:sp>
        <p:nvSpPr>
          <p:cNvPr id="3" name="Content Placeholder 2"/>
          <p:cNvSpPr>
            <a:spLocks noGrp="1"/>
          </p:cNvSpPr>
          <p:nvPr>
            <p:ph sz="quarter" idx="1"/>
          </p:nvPr>
        </p:nvSpPr>
        <p:spPr>
          <a:xfrm>
            <a:off x="357158" y="1357298"/>
            <a:ext cx="8401080" cy="5429264"/>
          </a:xfrm>
        </p:spPr>
        <p:txBody>
          <a:bodyPr>
            <a:normAutofit/>
          </a:bodyPr>
          <a:lstStyle/>
          <a:p>
            <a:pPr marL="273050" indent="1588" algn="just">
              <a:buNone/>
            </a:pPr>
            <a:r>
              <a:rPr lang="ar-SA" sz="2800" dirty="0" smtClean="0">
                <a:cs typeface="B Nazanin" pitchFamily="2" charset="-78"/>
              </a:rPr>
              <a:t>گرچه دارو رکن اصلی درمان در دنیا است و</a:t>
            </a:r>
            <a:r>
              <a:rPr lang="ar-SA" sz="2800" dirty="0" smtClean="0">
                <a:solidFill>
                  <a:srgbClr val="FF0000"/>
                </a:solidFill>
                <a:cs typeface="B Nazanin" pitchFamily="2" charset="-78"/>
              </a:rPr>
              <a:t> 75 درصد </a:t>
            </a:r>
            <a:r>
              <a:rPr lang="ar-SA" sz="2800" dirty="0" smtClean="0">
                <a:cs typeface="B Nazanin" pitchFamily="2" charset="-78"/>
              </a:rPr>
              <a:t>درمانها از طریق آن صورت می‌گیرد، اما مصرف بی‌رویه آن می‌تواند خطر جدی برای سلامت افراد باشد و عوارض آن در برخی مواقع غیر قابل جبران است. </a:t>
            </a:r>
            <a:endParaRPr lang="en-US" sz="2800" dirty="0" smtClean="0">
              <a:cs typeface="B Nazanin" pitchFamily="2" charset="-78"/>
            </a:endParaRPr>
          </a:p>
          <a:p>
            <a:pPr marL="273050" indent="1588" algn="just">
              <a:buNone/>
            </a:pPr>
            <a:r>
              <a:rPr lang="ar-SA" sz="2800" dirty="0" smtClean="0">
                <a:cs typeface="B Nazanin" pitchFamily="2" charset="-78"/>
              </a:rPr>
              <a:t>فاصله دارو با سم فقط یک قدم است و مصرف بی‌رویه آن می‌تواند حتی </a:t>
            </a:r>
            <a:r>
              <a:rPr lang="ar-SA" sz="2800" dirty="0" smtClean="0">
                <a:solidFill>
                  <a:srgbClr val="FF0000"/>
                </a:solidFill>
                <a:cs typeface="B Nazanin" pitchFamily="2" charset="-78"/>
              </a:rPr>
              <a:t>مرگ مصرف کننده </a:t>
            </a:r>
            <a:r>
              <a:rPr lang="ar-SA" sz="2800" dirty="0" smtClean="0">
                <a:cs typeface="B Nazanin" pitchFamily="2" charset="-78"/>
              </a:rPr>
              <a:t>را به دنبال داشته باشد و این امر در حال حاضر مورد بی‌توجهی اغلب مردم قرار گرفته است. </a:t>
            </a:r>
            <a:endParaRPr lang="en-US" sz="2800" dirty="0" smtClean="0">
              <a:cs typeface="B Nazanin" pitchFamily="2" charset="-78"/>
            </a:endParaRPr>
          </a:p>
          <a:p>
            <a:pPr marL="273050" indent="1588" algn="just">
              <a:buNone/>
            </a:pPr>
            <a:r>
              <a:rPr lang="ar-SA" sz="2800" dirty="0" smtClean="0">
                <a:cs typeface="B Nazanin" pitchFamily="2" charset="-78"/>
              </a:rPr>
              <a:t>مصرف بی‌رویه دارو علاوه بر ضرر جسمی به افراد، </a:t>
            </a:r>
            <a:r>
              <a:rPr lang="ar-SA" sz="2800" dirty="0" smtClean="0">
                <a:solidFill>
                  <a:srgbClr val="FF0000"/>
                </a:solidFill>
                <a:cs typeface="B Nazanin" pitchFamily="2" charset="-78"/>
              </a:rPr>
              <a:t>سالیانه میلیاردها تومان </a:t>
            </a:r>
            <a:r>
              <a:rPr lang="ar-SA" sz="2800" dirty="0" smtClean="0">
                <a:cs typeface="B Nazanin" pitchFamily="2" charset="-78"/>
              </a:rPr>
              <a:t>بابت آن توسط دولت هزینه می‌شود و این در حالی است که درصد بالایی از این داروها بدون دلیل پزشکی مصرف می‌شود و هیچ سودی برای فرد ندارد</a:t>
            </a:r>
            <a:r>
              <a:rPr lang="en-US" sz="2800" dirty="0" smtClean="0">
                <a:cs typeface="B Nazanin" pitchFamily="2" charset="-78"/>
              </a:rPr>
              <a:t>. </a:t>
            </a:r>
            <a:endParaRPr lang="fa-IR" sz="2800" dirty="0">
              <a:cs typeface="B Nazanin" pitchFamily="2" charset="-78"/>
            </a:endParaRPr>
          </a:p>
        </p:txBody>
      </p:sp>
      <p:sp>
        <p:nvSpPr>
          <p:cNvPr id="4" name="Footer Placeholder 3"/>
          <p:cNvSpPr>
            <a:spLocks noGrp="1"/>
          </p:cNvSpPr>
          <p:nvPr>
            <p:ph type="ftr" sz="quarter" idx="16"/>
          </p:nvPr>
        </p:nvSpPr>
        <p:spPr/>
        <p:txBody>
          <a:bodyPr/>
          <a:lstStyle/>
          <a:p>
            <a:r>
              <a:rPr lang="fa-IR" smtClean="0"/>
              <a:t>معاونت غذا و دارو دانشگاه علوم پزشکی کاشان</a:t>
            </a:r>
            <a:endParaRPr lang="fa-I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x_46387.jpg"/>
          <p:cNvPicPr>
            <a:picLocks noChangeAspect="1"/>
          </p:cNvPicPr>
          <p:nvPr/>
        </p:nvPicPr>
        <p:blipFill>
          <a:blip r:embed="rId2" cstate="print">
            <a:lum bright="10000"/>
          </a:blip>
          <a:srcRect b="2316"/>
          <a:stretch>
            <a:fillRect/>
          </a:stretch>
        </p:blipFill>
        <p:spPr>
          <a:xfrm>
            <a:off x="3071802" y="3843348"/>
            <a:ext cx="2991365" cy="3014652"/>
          </a:xfrm>
          <a:prstGeom prst="rect">
            <a:avLst/>
          </a:prstGeom>
        </p:spPr>
      </p:pic>
      <p:sp>
        <p:nvSpPr>
          <p:cNvPr id="2" name="Title 1"/>
          <p:cNvSpPr>
            <a:spLocks noGrp="1"/>
          </p:cNvSpPr>
          <p:nvPr>
            <p:ph type="title"/>
          </p:nvPr>
        </p:nvSpPr>
        <p:spPr>
          <a:xfrm>
            <a:off x="357158" y="357190"/>
            <a:ext cx="8229600" cy="1071546"/>
          </a:xfrm>
        </p:spPr>
        <p:txBody>
          <a:bodyPr>
            <a:noAutofit/>
          </a:bodyPr>
          <a:lstStyle/>
          <a:p>
            <a:pPr algn="ctr"/>
            <a:r>
              <a:rPr lang="fa-IR" sz="3200" b="1" dirty="0" smtClean="0">
                <a:solidFill>
                  <a:schemeClr val="accent1">
                    <a:lumMod val="50000"/>
                  </a:schemeClr>
                </a:solidFill>
                <a:effectLst>
                  <a:outerShdw blurRad="38100" dist="38100" dir="2700000" algn="tl">
                    <a:srgbClr val="000000">
                      <a:alpha val="43137"/>
                    </a:srgbClr>
                  </a:outerShdw>
                </a:effectLst>
                <a:cs typeface="B Morvarid" pitchFamily="2" charset="-78"/>
              </a:rPr>
              <a:t/>
            </a:r>
            <a:br>
              <a:rPr lang="fa-IR" sz="3200" b="1" dirty="0" smtClean="0">
                <a:solidFill>
                  <a:schemeClr val="accent1">
                    <a:lumMod val="50000"/>
                  </a:schemeClr>
                </a:solidFill>
                <a:effectLst>
                  <a:outerShdw blurRad="38100" dist="38100" dir="2700000" algn="tl">
                    <a:srgbClr val="000000">
                      <a:alpha val="43137"/>
                    </a:srgbClr>
                  </a:outerShdw>
                </a:effectLst>
                <a:cs typeface="B Morvarid" pitchFamily="2" charset="-78"/>
              </a:rPr>
            </a:br>
            <a:r>
              <a:rPr lang="fa-IR" sz="3200" b="1" dirty="0" smtClean="0">
                <a:solidFill>
                  <a:schemeClr val="accent1">
                    <a:lumMod val="50000"/>
                  </a:schemeClr>
                </a:solidFill>
                <a:effectLst>
                  <a:outerShdw blurRad="38100" dist="38100" dir="2700000" algn="tl">
                    <a:srgbClr val="000000">
                      <a:alpha val="43137"/>
                    </a:srgbClr>
                  </a:outerShdw>
                </a:effectLst>
                <a:cs typeface="B Morvarid" pitchFamily="2" charset="-78"/>
              </a:rPr>
              <a:t/>
            </a:r>
            <a:br>
              <a:rPr lang="fa-IR" sz="3200" b="1" dirty="0" smtClean="0">
                <a:solidFill>
                  <a:schemeClr val="accent1">
                    <a:lumMod val="50000"/>
                  </a:schemeClr>
                </a:solidFill>
                <a:effectLst>
                  <a:outerShdw blurRad="38100" dist="38100" dir="2700000" algn="tl">
                    <a:srgbClr val="000000">
                      <a:alpha val="43137"/>
                    </a:srgbClr>
                  </a:outerShdw>
                </a:effectLst>
                <a:cs typeface="B Morvarid" pitchFamily="2" charset="-78"/>
              </a:rPr>
            </a:br>
            <a:r>
              <a:rPr lang="fa-IR" sz="3200" b="1" dirty="0" smtClean="0">
                <a:solidFill>
                  <a:schemeClr val="accent1">
                    <a:lumMod val="50000"/>
                  </a:schemeClr>
                </a:solidFill>
                <a:effectLst>
                  <a:outerShdw blurRad="38100" dist="38100" dir="2700000" algn="tl">
                    <a:srgbClr val="000000">
                      <a:alpha val="43137"/>
                    </a:srgbClr>
                  </a:outerShdw>
                </a:effectLst>
                <a:cs typeface="B Morvarid" pitchFamily="2" charset="-78"/>
              </a:rPr>
              <a:t/>
            </a:r>
            <a:br>
              <a:rPr lang="fa-IR" sz="3200" b="1" dirty="0" smtClean="0">
                <a:solidFill>
                  <a:schemeClr val="accent1">
                    <a:lumMod val="50000"/>
                  </a:schemeClr>
                </a:solidFill>
                <a:effectLst>
                  <a:outerShdw blurRad="38100" dist="38100" dir="2700000" algn="tl">
                    <a:srgbClr val="000000">
                      <a:alpha val="43137"/>
                    </a:srgbClr>
                  </a:outerShdw>
                </a:effectLst>
                <a:cs typeface="B Morvarid" pitchFamily="2" charset="-78"/>
              </a:rPr>
            </a:br>
            <a:r>
              <a:rPr lang="ar-SA" sz="3200" b="1" dirty="0" smtClean="0">
                <a:solidFill>
                  <a:schemeClr val="accent1">
                    <a:lumMod val="50000"/>
                  </a:schemeClr>
                </a:solidFill>
                <a:effectLst>
                  <a:outerShdw blurRad="38100" dist="38100" dir="2700000" algn="tl">
                    <a:srgbClr val="000000">
                      <a:alpha val="43137"/>
                    </a:srgbClr>
                  </a:outerShdw>
                </a:effectLst>
                <a:cs typeface="B Morvarid" pitchFamily="2" charset="-78"/>
              </a:rPr>
              <a:t>مركز ثبت و</a:t>
            </a:r>
            <a:r>
              <a:rPr lang="en-US" sz="3200" b="1" dirty="0" smtClean="0">
                <a:solidFill>
                  <a:schemeClr val="accent1">
                    <a:lumMod val="50000"/>
                  </a:schemeClr>
                </a:solidFill>
                <a:effectLst>
                  <a:outerShdw blurRad="38100" dist="38100" dir="2700000" algn="tl">
                    <a:srgbClr val="000000">
                      <a:alpha val="43137"/>
                    </a:srgbClr>
                  </a:outerShdw>
                </a:effectLst>
                <a:cs typeface="B Morvarid" pitchFamily="2" charset="-78"/>
              </a:rPr>
              <a:t> </a:t>
            </a:r>
            <a:r>
              <a:rPr lang="ar-SA" sz="3200" b="1" dirty="0" smtClean="0">
                <a:solidFill>
                  <a:schemeClr val="accent1">
                    <a:lumMod val="50000"/>
                  </a:schemeClr>
                </a:solidFill>
                <a:effectLst>
                  <a:outerShdw blurRad="38100" dist="38100" dir="2700000" algn="tl">
                    <a:srgbClr val="000000">
                      <a:alpha val="43137"/>
                    </a:srgbClr>
                  </a:outerShdw>
                </a:effectLst>
                <a:cs typeface="B Morvarid" pitchFamily="2" charset="-78"/>
              </a:rPr>
              <a:t>بررسي عوارض ناخواسته داروها</a:t>
            </a:r>
            <a:r>
              <a:rPr lang="en-US" sz="3200" b="1" dirty="0" smtClean="0">
                <a:solidFill>
                  <a:schemeClr val="accent1">
                    <a:lumMod val="50000"/>
                  </a:schemeClr>
                </a:solidFill>
                <a:effectLst>
                  <a:outerShdw blurRad="38100" dist="38100" dir="2700000" algn="tl">
                    <a:srgbClr val="000000">
                      <a:alpha val="43137"/>
                    </a:srgbClr>
                  </a:outerShdw>
                </a:effectLst>
                <a:cs typeface="B Morvarid" pitchFamily="2" charset="-78"/>
              </a:rPr>
              <a:t> (ADR) </a:t>
            </a:r>
            <a:br>
              <a:rPr lang="en-US" sz="3200" b="1" dirty="0" smtClean="0">
                <a:solidFill>
                  <a:schemeClr val="accent1">
                    <a:lumMod val="50000"/>
                  </a:schemeClr>
                </a:solidFill>
                <a:effectLst>
                  <a:outerShdw blurRad="38100" dist="38100" dir="2700000" algn="tl">
                    <a:srgbClr val="000000">
                      <a:alpha val="43137"/>
                    </a:srgbClr>
                  </a:outerShdw>
                </a:effectLst>
                <a:cs typeface="B Morvarid" pitchFamily="2" charset="-78"/>
              </a:rPr>
            </a:br>
            <a:endParaRPr lang="fa-IR" sz="3200" b="1" dirty="0">
              <a:solidFill>
                <a:schemeClr val="accent1">
                  <a:lumMod val="50000"/>
                </a:schemeClr>
              </a:solidFill>
              <a:effectLst>
                <a:outerShdw blurRad="38100" dist="38100" dir="2700000" algn="tl">
                  <a:srgbClr val="000000">
                    <a:alpha val="43137"/>
                  </a:srgbClr>
                </a:outerShdw>
              </a:effectLst>
              <a:cs typeface="B Morvarid" pitchFamily="2" charset="-78"/>
            </a:endParaRPr>
          </a:p>
        </p:txBody>
      </p:sp>
      <p:sp>
        <p:nvSpPr>
          <p:cNvPr id="3" name="Content Placeholder 2"/>
          <p:cNvSpPr>
            <a:spLocks noGrp="1"/>
          </p:cNvSpPr>
          <p:nvPr>
            <p:ph sz="quarter" idx="1"/>
          </p:nvPr>
        </p:nvSpPr>
        <p:spPr>
          <a:xfrm>
            <a:off x="428596" y="1285860"/>
            <a:ext cx="8115328" cy="3286148"/>
          </a:xfrm>
        </p:spPr>
        <p:txBody>
          <a:bodyPr/>
          <a:lstStyle/>
          <a:p>
            <a:pPr marL="0" indent="0" algn="just">
              <a:buNone/>
            </a:pPr>
            <a:r>
              <a:rPr lang="ar-SA" sz="2800" dirty="0" smtClean="0">
                <a:solidFill>
                  <a:srgbClr val="FF0000"/>
                </a:solidFill>
                <a:cs typeface="B Nazanin" pitchFamily="2" charset="-78"/>
              </a:rPr>
              <a:t>به عنوان تنها مركز ملي </a:t>
            </a:r>
            <a:r>
              <a:rPr lang="ar-SA" sz="2800" dirty="0" smtClean="0">
                <a:cs typeface="B Nazanin" pitchFamily="2" charset="-78"/>
              </a:rPr>
              <a:t>در سطح كشور به جمع آوري، ثبت و ارزيابي گزارشهاي عوارض و اشتباهات دارويي مشاهده شده توسط جامعه محترم پزشكي مي پردازد. </a:t>
            </a:r>
            <a:endParaRPr lang="en-US" sz="2800" dirty="0" smtClean="0">
              <a:cs typeface="B Nazanin" pitchFamily="2" charset="-78"/>
            </a:endParaRPr>
          </a:p>
          <a:p>
            <a:pPr marL="0" indent="0" algn="just">
              <a:buNone/>
            </a:pPr>
            <a:r>
              <a:rPr lang="ar-SA" sz="2800" dirty="0" smtClean="0">
                <a:cs typeface="B Nazanin" pitchFamily="2" charset="-78"/>
              </a:rPr>
              <a:t>اين مركز از سال 1377 به عنوان عضو كامل سازمان جهاني بهداشت در برنامه بين المللي پايش فرآورده هاي دارويي پذيرفته شده است و از آن زمان تاكنون با سازمان مذكور و ساير كشورهاي عضو به تبادل اطلاعات در زمينه عوارض دارويي مي پردازد</a:t>
            </a:r>
            <a:r>
              <a:rPr lang="en-US" sz="2800" dirty="0" smtClean="0">
                <a:cs typeface="B Nazanin" pitchFamily="2" charset="-78"/>
              </a:rPr>
              <a:t>.</a:t>
            </a:r>
          </a:p>
          <a:p>
            <a:pPr algn="just"/>
            <a:endParaRPr lang="fa-IR" dirty="0">
              <a:cs typeface="B Titr" pitchFamily="2" charset="-78"/>
            </a:endParaRPr>
          </a:p>
        </p:txBody>
      </p:sp>
      <p:sp>
        <p:nvSpPr>
          <p:cNvPr id="5" name="Footer Placeholder 4"/>
          <p:cNvSpPr>
            <a:spLocks noGrp="1"/>
          </p:cNvSpPr>
          <p:nvPr>
            <p:ph type="ftr" sz="quarter" idx="16"/>
          </p:nvPr>
        </p:nvSpPr>
        <p:spPr/>
        <p:txBody>
          <a:bodyPr/>
          <a:lstStyle/>
          <a:p>
            <a:r>
              <a:rPr lang="fa-IR" smtClean="0"/>
              <a:t>معاونت غذا و دارو دانشگاه علوم پزشکی کاشان</a:t>
            </a:r>
            <a:endParaRPr lang="fa-I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postb.jpg"/>
          <p:cNvPicPr>
            <a:picLocks noChangeAspect="1"/>
          </p:cNvPicPr>
          <p:nvPr/>
        </p:nvPicPr>
        <p:blipFill>
          <a:blip r:embed="rId2" cstate="print"/>
          <a:stretch>
            <a:fillRect/>
          </a:stretch>
        </p:blipFill>
        <p:spPr>
          <a:xfrm>
            <a:off x="350513" y="2428868"/>
            <a:ext cx="3007041" cy="266223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2" name="Title 1"/>
          <p:cNvSpPr>
            <a:spLocks noGrp="1"/>
          </p:cNvSpPr>
          <p:nvPr>
            <p:ph type="title"/>
          </p:nvPr>
        </p:nvSpPr>
        <p:spPr>
          <a:xfrm>
            <a:off x="428596" y="785794"/>
            <a:ext cx="8229600" cy="846980"/>
          </a:xfrm>
        </p:spPr>
        <p:txBody>
          <a:bodyPr>
            <a:normAutofit/>
          </a:bodyPr>
          <a:lstStyle/>
          <a:p>
            <a:pPr algn="ctr"/>
            <a:r>
              <a:rPr lang="ar-SA" sz="2800" dirty="0" smtClean="0">
                <a:solidFill>
                  <a:schemeClr val="bg1"/>
                </a:solidFill>
                <a:cs typeface="B Titr" pitchFamily="2" charset="-78"/>
              </a:rPr>
              <a:t>چگونه می توان عوارض دارويی مشاهده شده را گزارش نمود؟</a:t>
            </a:r>
            <a:endParaRPr lang="fa-IR" sz="2800" dirty="0">
              <a:solidFill>
                <a:schemeClr val="bg1"/>
              </a:solidFill>
            </a:endParaRPr>
          </a:p>
        </p:txBody>
      </p:sp>
      <p:sp>
        <p:nvSpPr>
          <p:cNvPr id="3" name="Content Placeholder 2"/>
          <p:cNvSpPr>
            <a:spLocks noGrp="1"/>
          </p:cNvSpPr>
          <p:nvPr>
            <p:ph sz="quarter" idx="1"/>
          </p:nvPr>
        </p:nvSpPr>
        <p:spPr>
          <a:xfrm>
            <a:off x="428596" y="428604"/>
            <a:ext cx="8186766" cy="1928826"/>
          </a:xfrm>
        </p:spPr>
        <p:txBody>
          <a:bodyPr>
            <a:normAutofit/>
          </a:bodyPr>
          <a:lstStyle/>
          <a:p>
            <a:pPr marL="0" indent="0" algn="just">
              <a:buNone/>
            </a:pPr>
            <a:r>
              <a:rPr lang="ar-SA" sz="2800" dirty="0" smtClean="0">
                <a:cs typeface="B Nazanin" pitchFamily="2" charset="-78"/>
              </a:rPr>
              <a:t>به منظور جمع آوری گزارشهای عوارض دارويي، با توجه به استانداردهای بين المللي، فرم های زرد رنگی توسط اين مركز تهيه شده است كه در صورت تماس با اين مركز به تعداد لازم در اختيار كليه حرف پزشكی قرار خواهد گرفت. </a:t>
            </a:r>
            <a:endParaRPr lang="en-US" sz="2800" dirty="0" smtClean="0">
              <a:cs typeface="B Nazanin" pitchFamily="2" charset="-78"/>
            </a:endParaRPr>
          </a:p>
        </p:txBody>
      </p:sp>
      <p:sp>
        <p:nvSpPr>
          <p:cNvPr id="6" name="Rectangle 5"/>
          <p:cNvSpPr/>
          <p:nvPr/>
        </p:nvSpPr>
        <p:spPr>
          <a:xfrm>
            <a:off x="3571868" y="2285992"/>
            <a:ext cx="4929190" cy="3539430"/>
          </a:xfrm>
          <a:prstGeom prst="rect">
            <a:avLst/>
          </a:prstGeom>
        </p:spPr>
        <p:txBody>
          <a:bodyPr wrap="square">
            <a:spAutoFit/>
          </a:bodyPr>
          <a:lstStyle/>
          <a:p>
            <a:pPr algn="just"/>
            <a:r>
              <a:rPr lang="ar-SA" sz="2800" dirty="0" smtClean="0">
                <a:cs typeface="B Nazanin" pitchFamily="2" charset="-78"/>
              </a:rPr>
              <a:t>پس از تكميل فرم ها، می توان آنها را به آدرس تهران- صندوق پستی 948-14185 ارسال داشت، هزينه پست قبلاً پرداخت شده است.</a:t>
            </a:r>
            <a:endParaRPr lang="fa-IR" sz="2800" dirty="0" smtClean="0">
              <a:cs typeface="B Nazanin" pitchFamily="2" charset="-78"/>
            </a:endParaRPr>
          </a:p>
          <a:p>
            <a:pPr algn="just"/>
            <a:r>
              <a:rPr lang="ar-SA" sz="2800" dirty="0" smtClean="0">
                <a:cs typeface="B Nazanin" pitchFamily="2" charset="-78"/>
              </a:rPr>
              <a:t> اين مركز شما را از دريافت گزارشات مطلع نموده، جديدترين اطلاعات و اخبار در رابطه باعوارض دارويی را در اختيار شما قرار خواهد داد</a:t>
            </a:r>
            <a:r>
              <a:rPr lang="en-US" sz="2800" dirty="0" smtClean="0">
                <a:cs typeface="B Nazanin" pitchFamily="2" charset="-78"/>
              </a:rPr>
              <a:t>.</a:t>
            </a:r>
            <a:endParaRPr lang="fa-IR" sz="2800" dirty="0" smtClean="0">
              <a:cs typeface="B Nazanin" pitchFamily="2" charset="-78"/>
            </a:endParaRPr>
          </a:p>
        </p:txBody>
      </p:sp>
      <p:sp>
        <p:nvSpPr>
          <p:cNvPr id="7" name="Footer Placeholder 6"/>
          <p:cNvSpPr>
            <a:spLocks noGrp="1"/>
          </p:cNvSpPr>
          <p:nvPr>
            <p:ph type="ftr" sz="quarter" idx="16"/>
          </p:nvPr>
        </p:nvSpPr>
        <p:spPr/>
        <p:txBody>
          <a:bodyPr/>
          <a:lstStyle/>
          <a:p>
            <a:r>
              <a:rPr lang="fa-IR" smtClean="0"/>
              <a:t>معاونت غذا و دارو دانشگاه علوم پزشکی کاشان</a:t>
            </a:r>
            <a:endParaRPr lang="fa-I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Productivity_Prescription.jpg"/>
          <p:cNvPicPr>
            <a:picLocks noChangeAspect="1"/>
          </p:cNvPicPr>
          <p:nvPr/>
        </p:nvPicPr>
        <p:blipFill>
          <a:blip r:embed="rId2" cstate="print">
            <a:clrChange>
              <a:clrFrom>
                <a:srgbClr val="FFFFFF"/>
              </a:clrFrom>
              <a:clrTo>
                <a:srgbClr val="FFFFFF">
                  <a:alpha val="0"/>
                </a:srgbClr>
              </a:clrTo>
            </a:clrChange>
            <a:lum bright="20000"/>
          </a:blip>
          <a:stretch>
            <a:fillRect/>
          </a:stretch>
        </p:blipFill>
        <p:spPr>
          <a:xfrm rot="21141615">
            <a:off x="2065296" y="951223"/>
            <a:ext cx="4908493" cy="5605378"/>
          </a:xfrm>
          <a:prstGeom prst="rect">
            <a:avLst/>
          </a:prstGeom>
        </p:spPr>
      </p:pic>
      <p:sp>
        <p:nvSpPr>
          <p:cNvPr id="2" name="Title 1"/>
          <p:cNvSpPr>
            <a:spLocks noGrp="1"/>
          </p:cNvSpPr>
          <p:nvPr>
            <p:ph type="title"/>
          </p:nvPr>
        </p:nvSpPr>
        <p:spPr>
          <a:xfrm>
            <a:off x="428596" y="285728"/>
            <a:ext cx="8229600" cy="857248"/>
          </a:xfrm>
        </p:spPr>
        <p:txBody>
          <a:bodyPr>
            <a:normAutofit/>
          </a:bodyPr>
          <a:lstStyle/>
          <a:p>
            <a:pPr algn="ctr"/>
            <a:r>
              <a:rPr lang="ar-SA" sz="3200" b="1" dirty="0" smtClean="0">
                <a:solidFill>
                  <a:schemeClr val="accent1">
                    <a:lumMod val="50000"/>
                  </a:schemeClr>
                </a:solidFill>
                <a:effectLst>
                  <a:outerShdw blurRad="38100" dist="38100" dir="2700000" algn="tl">
                    <a:srgbClr val="000000">
                      <a:alpha val="43137"/>
                    </a:srgbClr>
                  </a:outerShdw>
                </a:effectLst>
                <a:cs typeface="B Morvarid" pitchFamily="2" charset="-78"/>
              </a:rPr>
              <a:t>چه مواردی را می توان گزارش نمود؟</a:t>
            </a:r>
            <a:endParaRPr lang="fa-IR" sz="3200" b="1" dirty="0">
              <a:solidFill>
                <a:schemeClr val="accent1">
                  <a:lumMod val="50000"/>
                </a:schemeClr>
              </a:solidFill>
              <a:effectLst>
                <a:outerShdw blurRad="38100" dist="38100" dir="2700000" algn="tl">
                  <a:srgbClr val="000000">
                    <a:alpha val="43137"/>
                  </a:srgbClr>
                </a:outerShdw>
              </a:effectLst>
              <a:cs typeface="B Morvarid" pitchFamily="2" charset="-78"/>
            </a:endParaRPr>
          </a:p>
        </p:txBody>
      </p:sp>
      <p:sp>
        <p:nvSpPr>
          <p:cNvPr id="3" name="Content Placeholder 2"/>
          <p:cNvSpPr>
            <a:spLocks noGrp="1"/>
          </p:cNvSpPr>
          <p:nvPr>
            <p:ph sz="quarter" idx="1"/>
          </p:nvPr>
        </p:nvSpPr>
        <p:spPr>
          <a:xfrm>
            <a:off x="357158" y="1428736"/>
            <a:ext cx="8229600" cy="4636792"/>
          </a:xfrm>
        </p:spPr>
        <p:txBody>
          <a:bodyPr>
            <a:normAutofit/>
          </a:bodyPr>
          <a:lstStyle/>
          <a:p>
            <a:pPr marL="0" indent="0" algn="just">
              <a:buNone/>
            </a:pPr>
            <a:r>
              <a:rPr lang="ar-SA" sz="2800" dirty="0" smtClean="0">
                <a:cs typeface="B Nazanin" pitchFamily="2" charset="-78"/>
              </a:rPr>
              <a:t>كليه عوارض ناخواسته مشكوك به مصرف فرآورده های درمانی از جمله داروها ( </a:t>
            </a:r>
            <a:r>
              <a:rPr lang="ar-SA" sz="2800" dirty="0" smtClean="0">
                <a:solidFill>
                  <a:srgbClr val="FF0000"/>
                </a:solidFill>
                <a:cs typeface="B Nazanin" pitchFamily="2" charset="-78"/>
              </a:rPr>
              <a:t>اعم از خود درمانی يا درمانهای تحت نسخه پزشك </a:t>
            </a:r>
            <a:r>
              <a:rPr lang="ar-SA" sz="2800" dirty="0" smtClean="0">
                <a:cs typeface="B Nazanin" pitchFamily="2" charset="-78"/>
              </a:rPr>
              <a:t>) ، فرآورده های خوني، واكسن ها، مواد حاجب، مواد مورد استفاده در دندانپزشكی يا جراحي،</a:t>
            </a:r>
            <a:r>
              <a:rPr lang="en-US" sz="2800" dirty="0" smtClean="0">
                <a:cs typeface="B Nazanin" pitchFamily="2" charset="-78"/>
              </a:rPr>
              <a:t> </a:t>
            </a:r>
            <a:r>
              <a:rPr lang="ar-SA" sz="2800" dirty="0" smtClean="0">
                <a:cs typeface="B Nazanin" pitchFamily="2" charset="-78"/>
              </a:rPr>
              <a:t> ‌فرآورده های گياهی و</a:t>
            </a:r>
            <a:r>
              <a:rPr lang="en-US" sz="2800" dirty="0" smtClean="0">
                <a:cs typeface="B Nazanin" pitchFamily="2" charset="-78"/>
              </a:rPr>
              <a:t> </a:t>
            </a:r>
            <a:r>
              <a:rPr lang="ar-SA" sz="2800" dirty="0" smtClean="0">
                <a:cs typeface="B Nazanin" pitchFamily="2" charset="-78"/>
              </a:rPr>
              <a:t> محلول</a:t>
            </a:r>
            <a:r>
              <a:rPr lang="en-US" sz="2800" dirty="0" smtClean="0">
                <a:cs typeface="B Nazanin" pitchFamily="2" charset="-78"/>
              </a:rPr>
              <a:t> </a:t>
            </a:r>
            <a:r>
              <a:rPr lang="ar-SA" sz="2800" dirty="0" smtClean="0">
                <a:cs typeface="B Nazanin" pitchFamily="2" charset="-78"/>
              </a:rPr>
              <a:t>های لنز قابل گزارش به اين مركز</a:t>
            </a:r>
            <a:r>
              <a:rPr lang="en-US" sz="2800" dirty="0" smtClean="0">
                <a:cs typeface="B Nazanin" pitchFamily="2" charset="-78"/>
              </a:rPr>
              <a:t>     </a:t>
            </a:r>
            <a:r>
              <a:rPr lang="ar-SA" sz="2800" dirty="0" smtClean="0">
                <a:cs typeface="B Nazanin" pitchFamily="2" charset="-78"/>
              </a:rPr>
              <a:t>می باشند</a:t>
            </a:r>
            <a:r>
              <a:rPr lang="en-US" sz="2800" dirty="0" smtClean="0">
                <a:cs typeface="B Nazanin" pitchFamily="2" charset="-78"/>
              </a:rPr>
              <a:t>. </a:t>
            </a:r>
            <a:endParaRPr lang="fa-IR" sz="2800" dirty="0" smtClean="0">
              <a:cs typeface="B Nazanin" pitchFamily="2" charset="-78"/>
            </a:endParaRPr>
          </a:p>
          <a:p>
            <a:pPr marL="0" indent="0" algn="just">
              <a:buNone/>
            </a:pPr>
            <a:r>
              <a:rPr lang="ar-SA" sz="2800" dirty="0" smtClean="0">
                <a:cs typeface="B Nazanin" pitchFamily="2" charset="-78"/>
              </a:rPr>
              <a:t>جهت گزارش يك عارضه اطمينان از وجود ارتباط قطعی ميان مصرف فرآورده و بروز عارضه ضروری نيست </a:t>
            </a:r>
            <a:r>
              <a:rPr lang="ar-SA" sz="2800" dirty="0" smtClean="0">
                <a:solidFill>
                  <a:srgbClr val="FF0000"/>
                </a:solidFill>
                <a:cs typeface="B Nazanin" pitchFamily="2" charset="-78"/>
              </a:rPr>
              <a:t>بلكه ترديد به ايجاد عارضه </a:t>
            </a:r>
            <a:r>
              <a:rPr lang="ar-SA" sz="2800" dirty="0" smtClean="0">
                <a:cs typeface="B Nazanin" pitchFamily="2" charset="-78"/>
              </a:rPr>
              <a:t>نيز قابل گزارش می باشد.</a:t>
            </a:r>
            <a:endParaRPr lang="en-US" sz="2800" dirty="0" smtClean="0">
              <a:cs typeface="B Nazanin" pitchFamily="2" charset="-78"/>
            </a:endParaRPr>
          </a:p>
          <a:p>
            <a:pPr marL="0" indent="0" algn="just">
              <a:buNone/>
            </a:pPr>
            <a:r>
              <a:rPr lang="ar-SA" sz="2800" dirty="0" smtClean="0">
                <a:cs typeface="B Nazanin" pitchFamily="2" charset="-78"/>
              </a:rPr>
              <a:t> همچنين كليه عوارض مشاهده شده اعم از خفيف يا شديد، گذرا يا پايدار توسط اين مركز پذيرفته می شود</a:t>
            </a:r>
            <a:r>
              <a:rPr lang="en-US" sz="2800" dirty="0" smtClean="0">
                <a:cs typeface="B Nazanin" pitchFamily="2" charset="-78"/>
              </a:rPr>
              <a:t>.</a:t>
            </a:r>
            <a:endParaRPr lang="fa-IR" sz="2800" dirty="0">
              <a:cs typeface="B Nazanin" pitchFamily="2" charset="-78"/>
            </a:endParaRPr>
          </a:p>
        </p:txBody>
      </p:sp>
      <p:sp>
        <p:nvSpPr>
          <p:cNvPr id="5" name="Footer Placeholder 4"/>
          <p:cNvSpPr>
            <a:spLocks noGrp="1"/>
          </p:cNvSpPr>
          <p:nvPr>
            <p:ph type="ftr" sz="quarter" idx="16"/>
          </p:nvPr>
        </p:nvSpPr>
        <p:spPr/>
        <p:txBody>
          <a:bodyPr/>
          <a:lstStyle/>
          <a:p>
            <a:r>
              <a:rPr lang="fa-IR" smtClean="0"/>
              <a:t>معاونت غذا و دارو دانشگاه علوم پزشکی کاشان</a:t>
            </a:r>
            <a:endParaRPr lang="fa-IR"/>
          </a:p>
        </p:txBody>
      </p:sp>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Oriel">
  <a:themeElements>
    <a:clrScheme name="Oriel">
      <a:dk1>
        <a:sysClr val="windowText" lastClr="000000"/>
      </a:dk1>
      <a:lt1>
        <a:sysClr val="window" lastClr="FFFFFF"/>
      </a:lt1>
      <a:dk2>
        <a:srgbClr val="575F6D"/>
      </a:dk2>
      <a:lt2>
        <a:srgbClr val="FFF39D"/>
      </a:lt2>
      <a:accent1>
        <a:srgbClr val="FE8637"/>
      </a:accent1>
      <a:accent2>
        <a:srgbClr val="7598D9"/>
      </a:accent2>
      <a:accent3>
        <a:srgbClr val="B32C16"/>
      </a:accent3>
      <a:accent4>
        <a:srgbClr val="F5CD2D"/>
      </a:accent4>
      <a:accent5>
        <a:srgbClr val="AEBAD5"/>
      </a:accent5>
      <a:accent6>
        <a:srgbClr val="777C84"/>
      </a:accent6>
      <a:hlink>
        <a:srgbClr val="D2611C"/>
      </a:hlink>
      <a:folHlink>
        <a:srgbClr val="3B435B"/>
      </a:folHlink>
    </a:clrScheme>
    <a:fontScheme name="Oriel">
      <a:majorFont>
        <a:latin typeface="Century Schoolbook"/>
        <a:ea typeface=""/>
        <a:cs typeface=""/>
        <a:font script="Jpan" typeface="ＭＳ Ｐ明朝"/>
        <a:font script="Hang" typeface="휴먼매직체"/>
        <a:font script="Hans" typeface="华文楷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entury Schoolbook"/>
        <a:ea typeface=""/>
        <a:cs typeface=""/>
        <a:font script="Jpan" typeface="ＭＳ Ｐ明朝"/>
        <a:font script="Hang" typeface="휴먼매직체"/>
        <a:font script="Hans" typeface="宋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Oriel">
      <a:fillStyleLst>
        <a:solidFill>
          <a:schemeClr val="phClr"/>
        </a:solidFill>
        <a:gradFill rotWithShape="1">
          <a:gsLst>
            <a:gs pos="0">
              <a:schemeClr val="phClr">
                <a:tint val="35000"/>
                <a:satMod val="260000"/>
              </a:schemeClr>
            </a:gs>
            <a:gs pos="30000">
              <a:schemeClr val="phClr">
                <a:tint val="38000"/>
                <a:satMod val="260000"/>
              </a:schemeClr>
            </a:gs>
            <a:gs pos="75000">
              <a:schemeClr val="phClr">
                <a:tint val="55000"/>
                <a:satMod val="255000"/>
              </a:schemeClr>
            </a:gs>
            <a:gs pos="100000">
              <a:schemeClr val="phClr">
                <a:tint val="70000"/>
                <a:satMod val="255000"/>
              </a:schemeClr>
            </a:gs>
          </a:gsLst>
          <a:path path="circle">
            <a:fillToRect l="5000" t="100000" r="120000" b="10000"/>
          </a:path>
        </a:gradFill>
        <a:gradFill rotWithShape="1">
          <a:gsLst>
            <a:gs pos="0">
              <a:schemeClr val="phClr">
                <a:shade val="63000"/>
                <a:satMod val="165000"/>
              </a:schemeClr>
            </a:gs>
            <a:gs pos="30000">
              <a:schemeClr val="phClr">
                <a:shade val="58000"/>
                <a:satMod val="165000"/>
              </a:schemeClr>
            </a:gs>
            <a:gs pos="75000">
              <a:schemeClr val="phClr">
                <a:shade val="30000"/>
                <a:satMod val="175000"/>
              </a:schemeClr>
            </a:gs>
            <a:gs pos="100000">
              <a:schemeClr val="phClr">
                <a:shade val="15000"/>
                <a:satMod val="175000"/>
              </a:schemeClr>
            </a:gs>
          </a:gsLst>
          <a:path path="circle">
            <a:fillToRect l="5000" t="100000" r="120000" b="10000"/>
          </a:path>
        </a:gradFill>
      </a:fillStyleLst>
      <a:lnStyleLst>
        <a:ln w="12700" cap="flat" cmpd="sng" algn="ctr">
          <a:solidFill>
            <a:schemeClr val="phClr">
              <a:shade val="70000"/>
              <a:satMod val="150000"/>
            </a:schemeClr>
          </a:solidFill>
          <a:prstDash val="solid"/>
        </a:ln>
        <a:ln w="25400" cap="flat" cmpd="sng" algn="ctr">
          <a:solidFill>
            <a:schemeClr val="phClr"/>
          </a:solidFill>
          <a:prstDash val="solid"/>
        </a:ln>
        <a:ln w="34925" cap="flat" cmpd="sng" algn="ctr">
          <a:solidFill>
            <a:schemeClr val="phClr"/>
          </a:solidFill>
          <a:prstDash val="solid"/>
        </a:ln>
      </a:lnStyleLst>
      <a:effectStyleLst>
        <a:effectStyle>
          <a:effectLst>
            <a:outerShdw blurRad="50800" dist="25000" dir="5400000" rotWithShape="0">
              <a:srgbClr val="000000">
                <a:alpha val="40000"/>
              </a:srgbClr>
            </a:outerShdw>
          </a:effectLst>
        </a:effectStyle>
        <a:effectStyle>
          <a:effectLst>
            <a:outerShdw blurRad="50800" dist="20000" dir="5400000" rotWithShape="0">
              <a:srgbClr val="000000">
                <a:alpha val="42000"/>
              </a:srgbClr>
            </a:outerShdw>
          </a:effectLst>
        </a:effectStyle>
        <a:effectStyle>
          <a:effectLst>
            <a:outerShdw blurRad="50800" dist="20000" dir="5400000" rotWithShape="0">
              <a:srgbClr val="000000">
                <a:alpha val="42000"/>
              </a:srgbClr>
            </a:outerShdw>
          </a:effectLst>
          <a:scene3d>
            <a:camera prst="orthographicFront">
              <a:rot lat="0" lon="0" rev="0"/>
            </a:camera>
            <a:lightRig rig="balanced" dir="t">
              <a:rot lat="0" lon="0" rev="0"/>
            </a:lightRig>
          </a:scene3d>
          <a:sp3d>
            <a:bevelT w="47625" h="69850"/>
            <a:contourClr>
              <a:schemeClr val="lt1"/>
            </a:contourClr>
          </a:sp3d>
        </a:effectStyle>
      </a:effectStyleLst>
      <a:bgFillStyleLst>
        <a:solidFill>
          <a:schemeClr val="phClr"/>
        </a:solidFill>
        <a:gradFill rotWithShape="1">
          <a:gsLst>
            <a:gs pos="0">
              <a:schemeClr val="phClr">
                <a:shade val="58000"/>
                <a:satMod val="125000"/>
              </a:schemeClr>
            </a:gs>
            <a:gs pos="40000">
              <a:schemeClr val="phClr">
                <a:tint val="90000"/>
                <a:shade val="90000"/>
                <a:satMod val="120000"/>
              </a:schemeClr>
            </a:gs>
            <a:gs pos="100000">
              <a:schemeClr val="phClr">
                <a:tint val="50000"/>
              </a:schemeClr>
            </a:gs>
          </a:gsLst>
          <a:lin ang="16200000" scaled="1"/>
        </a:gradFill>
        <a:blipFill>
          <a:blip xmlns:r="http://schemas.openxmlformats.org/officeDocument/2006/relationships" r:embed="rId1">
            <a:duotone>
              <a:schemeClr val="phClr">
                <a:shade val="80000"/>
              </a:schemeClr>
              <a:schemeClr val="phClr">
                <a:tint val="91000"/>
              </a:schemeClr>
            </a:duotone>
          </a:blip>
          <a:tile tx="0" ty="0" sx="40000" sy="50000" flip="y"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Oriel</Template>
  <TotalTime>513</TotalTime>
  <Words>1051</Words>
  <Application>Microsoft Office PowerPoint</Application>
  <PresentationFormat>On-screen Show (4:3)</PresentationFormat>
  <Paragraphs>121</Paragraphs>
  <Slides>25</Slides>
  <Notes>2</Notes>
  <HiddenSlides>0</HiddenSlides>
  <MMClips>0</MMClips>
  <ScaleCrop>false</ScaleCrop>
  <HeadingPairs>
    <vt:vector size="6" baseType="variant">
      <vt:variant>
        <vt:lpstr>Theme</vt:lpstr>
      </vt:variant>
      <vt:variant>
        <vt:i4>1</vt:i4>
      </vt:variant>
      <vt:variant>
        <vt:lpstr>Embedded OLE Servers</vt:lpstr>
      </vt:variant>
      <vt:variant>
        <vt:i4>2</vt:i4>
      </vt:variant>
      <vt:variant>
        <vt:lpstr>Slide Titles</vt:lpstr>
      </vt:variant>
      <vt:variant>
        <vt:i4>25</vt:i4>
      </vt:variant>
    </vt:vector>
  </HeadingPairs>
  <TitlesOfParts>
    <vt:vector size="28" baseType="lpstr">
      <vt:lpstr>Oriel</vt:lpstr>
      <vt:lpstr>Chart</vt:lpstr>
      <vt:lpstr>Worksheet</vt:lpstr>
      <vt:lpstr>Slide 1</vt:lpstr>
      <vt:lpstr>Slide 2</vt:lpstr>
      <vt:lpstr>Slide 3</vt:lpstr>
      <vt:lpstr>واحد نظارت بر امور دارو و مواد مخدر:</vt:lpstr>
      <vt:lpstr>Slide 5</vt:lpstr>
      <vt:lpstr>(Adverse Drug Reaction)  ADR</vt:lpstr>
      <vt:lpstr>   مركز ثبت و بررسي عوارض ناخواسته داروها (ADR)  </vt:lpstr>
      <vt:lpstr>چگونه می توان عوارض دارويی مشاهده شده را گزارش نمود؟</vt:lpstr>
      <vt:lpstr>چه مواردی را می توان گزارش نمود؟</vt:lpstr>
      <vt:lpstr>چه افرادی می توانند عوارض ناخواسته را گزارش نمايند؟</vt:lpstr>
      <vt:lpstr>Slide 11</vt:lpstr>
      <vt:lpstr>Slide 12</vt:lpstr>
      <vt:lpstr>معرفي مرکز اطلاع رسانی داروها و سموم  Drug &amp; Poison Information Center (DPIC)</vt:lpstr>
      <vt:lpstr>شماره   تماس   مرکز   با     DPIC</vt:lpstr>
      <vt:lpstr>اطلاعات دارويي ارائه شده توسط DPIC </vt:lpstr>
      <vt:lpstr>اطلاعات سم شناسي و كنترل مسموميت  ارائه شده توسط DPIC </vt:lpstr>
      <vt:lpstr>کميته تجويز و مصرف منطقی دارو RATIONAL USE OF DRUG  RUD</vt:lpstr>
      <vt:lpstr>Slide 18</vt:lpstr>
      <vt:lpstr>Slide 19</vt:lpstr>
      <vt:lpstr>Slide 20</vt:lpstr>
      <vt:lpstr>Slide 21</vt:lpstr>
      <vt:lpstr>Slide 22</vt:lpstr>
      <vt:lpstr>وضعیت مصرف دارو در ايران!</vt:lpstr>
      <vt:lpstr>تجویز غیر منطقی دارو : یک بحران </vt:lpstr>
      <vt:lpstr>Slide 25</vt:lpstr>
    </vt:vector>
  </TitlesOfParts>
  <Company>Kaums</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منشور حقوق بیمار درداروخانه </dc:title>
  <dc:creator>khoshsoroor-sa</dc:creator>
  <cp:lastModifiedBy>saneei-so</cp:lastModifiedBy>
  <cp:revision>81</cp:revision>
  <dcterms:created xsi:type="dcterms:W3CDTF">2013-04-18T05:42:03Z</dcterms:created>
  <dcterms:modified xsi:type="dcterms:W3CDTF">2013-10-17T05:46:52Z</dcterms:modified>
</cp:coreProperties>
</file>