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6" r:id="rId3"/>
    <p:sldId id="295" r:id="rId4"/>
    <p:sldId id="258" r:id="rId5"/>
    <p:sldId id="259" r:id="rId6"/>
    <p:sldId id="260" r:id="rId7"/>
    <p:sldId id="261" r:id="rId8"/>
    <p:sldId id="335" r:id="rId9"/>
    <p:sldId id="297" r:id="rId10"/>
    <p:sldId id="262" r:id="rId11"/>
    <p:sldId id="336" r:id="rId12"/>
    <p:sldId id="337" r:id="rId13"/>
    <p:sldId id="298" r:id="rId14"/>
    <p:sldId id="263" r:id="rId15"/>
    <p:sldId id="301" r:id="rId16"/>
    <p:sldId id="299" r:id="rId17"/>
    <p:sldId id="300" r:id="rId18"/>
    <p:sldId id="302" r:id="rId19"/>
    <p:sldId id="264" r:id="rId20"/>
    <p:sldId id="303" r:id="rId21"/>
    <p:sldId id="304" r:id="rId22"/>
    <p:sldId id="265" r:id="rId23"/>
    <p:sldId id="267" r:id="rId24"/>
    <p:sldId id="305" r:id="rId25"/>
    <p:sldId id="309" r:id="rId26"/>
    <p:sldId id="271" r:id="rId27"/>
    <p:sldId id="310" r:id="rId28"/>
    <p:sldId id="272" r:id="rId29"/>
    <p:sldId id="311" r:id="rId30"/>
    <p:sldId id="312" r:id="rId31"/>
    <p:sldId id="273" r:id="rId32"/>
    <p:sldId id="274" r:id="rId33"/>
    <p:sldId id="275" r:id="rId34"/>
    <p:sldId id="276" r:id="rId35"/>
    <p:sldId id="277" r:id="rId36"/>
    <p:sldId id="315" r:id="rId37"/>
    <p:sldId id="314" r:id="rId38"/>
    <p:sldId id="278" r:id="rId39"/>
    <p:sldId id="316" r:id="rId40"/>
    <p:sldId id="338" r:id="rId41"/>
    <p:sldId id="349" r:id="rId42"/>
    <p:sldId id="350" r:id="rId43"/>
    <p:sldId id="362" r:id="rId44"/>
    <p:sldId id="363" r:id="rId45"/>
    <p:sldId id="351" r:id="rId46"/>
    <p:sldId id="352" r:id="rId47"/>
    <p:sldId id="364" r:id="rId48"/>
    <p:sldId id="353" r:id="rId49"/>
    <p:sldId id="354" r:id="rId50"/>
    <p:sldId id="355" r:id="rId51"/>
    <p:sldId id="356" r:id="rId52"/>
    <p:sldId id="357" r:id="rId53"/>
    <p:sldId id="358" r:id="rId54"/>
    <p:sldId id="359" r:id="rId55"/>
    <p:sldId id="343" r:id="rId56"/>
    <p:sldId id="344" r:id="rId57"/>
    <p:sldId id="345" r:id="rId58"/>
    <p:sldId id="346" r:id="rId59"/>
    <p:sldId id="347" r:id="rId60"/>
    <p:sldId id="348" r:id="rId61"/>
    <p:sldId id="279" r:id="rId62"/>
    <p:sldId id="317" r:id="rId63"/>
    <p:sldId id="280" r:id="rId64"/>
    <p:sldId id="286" r:id="rId65"/>
    <p:sldId id="324" r:id="rId66"/>
    <p:sldId id="339" r:id="rId67"/>
    <p:sldId id="340" r:id="rId68"/>
    <p:sldId id="323" r:id="rId69"/>
    <p:sldId id="341" r:id="rId70"/>
    <p:sldId id="342" r:id="rId71"/>
    <p:sldId id="287" r:id="rId72"/>
    <p:sldId id="325" r:id="rId73"/>
    <p:sldId id="288" r:id="rId74"/>
    <p:sldId id="291" r:id="rId75"/>
    <p:sldId id="289" r:id="rId76"/>
    <p:sldId id="327" r:id="rId77"/>
    <p:sldId id="326" r:id="rId78"/>
    <p:sldId id="290" r:id="rId79"/>
    <p:sldId id="329" r:id="rId80"/>
    <p:sldId id="328" r:id="rId81"/>
    <p:sldId id="330" r:id="rId82"/>
    <p:sldId id="331" r:id="rId83"/>
    <p:sldId id="332" r:id="rId84"/>
    <p:sldId id="333" r:id="rId85"/>
    <p:sldId id="293" r:id="rId86"/>
    <p:sldId id="294" r:id="rId87"/>
  </p:sldIdLst>
  <p:sldSz cx="9144000" cy="6858000" type="screen4x3"/>
  <p:notesSz cx="6858000" cy="9144000"/>
  <p:defaultTextStyle>
    <a:defPPr>
      <a:defRPr lang="fa-IR"/>
    </a:defPPr>
    <a:lvl1pPr marL="0" algn="r" defTabSz="716890" rtl="1" eaLnBrk="1" latinLnBrk="0" hangingPunct="1">
      <a:defRPr sz="1400" kern="1200">
        <a:solidFill>
          <a:schemeClr val="tx1"/>
        </a:solidFill>
        <a:latin typeface="+mn-lt"/>
        <a:ea typeface="+mn-ea"/>
        <a:cs typeface="+mn-cs"/>
      </a:defRPr>
    </a:lvl1pPr>
    <a:lvl2pPr marL="358445" algn="r" defTabSz="716890" rtl="1" eaLnBrk="1" latinLnBrk="0" hangingPunct="1">
      <a:defRPr sz="1400" kern="1200">
        <a:solidFill>
          <a:schemeClr val="tx1"/>
        </a:solidFill>
        <a:latin typeface="+mn-lt"/>
        <a:ea typeface="+mn-ea"/>
        <a:cs typeface="+mn-cs"/>
      </a:defRPr>
    </a:lvl2pPr>
    <a:lvl3pPr marL="716890" algn="r" defTabSz="716890" rtl="1" eaLnBrk="1" latinLnBrk="0" hangingPunct="1">
      <a:defRPr sz="1400" kern="1200">
        <a:solidFill>
          <a:schemeClr val="tx1"/>
        </a:solidFill>
        <a:latin typeface="+mn-lt"/>
        <a:ea typeface="+mn-ea"/>
        <a:cs typeface="+mn-cs"/>
      </a:defRPr>
    </a:lvl3pPr>
    <a:lvl4pPr marL="1075334" algn="r" defTabSz="716890" rtl="1" eaLnBrk="1" latinLnBrk="0" hangingPunct="1">
      <a:defRPr sz="1400" kern="1200">
        <a:solidFill>
          <a:schemeClr val="tx1"/>
        </a:solidFill>
        <a:latin typeface="+mn-lt"/>
        <a:ea typeface="+mn-ea"/>
        <a:cs typeface="+mn-cs"/>
      </a:defRPr>
    </a:lvl4pPr>
    <a:lvl5pPr marL="1433779" algn="r" defTabSz="716890" rtl="1" eaLnBrk="1" latinLnBrk="0" hangingPunct="1">
      <a:defRPr sz="1400" kern="1200">
        <a:solidFill>
          <a:schemeClr val="tx1"/>
        </a:solidFill>
        <a:latin typeface="+mn-lt"/>
        <a:ea typeface="+mn-ea"/>
        <a:cs typeface="+mn-cs"/>
      </a:defRPr>
    </a:lvl5pPr>
    <a:lvl6pPr marL="1792224" algn="r" defTabSz="716890" rtl="1" eaLnBrk="1" latinLnBrk="0" hangingPunct="1">
      <a:defRPr sz="1400" kern="1200">
        <a:solidFill>
          <a:schemeClr val="tx1"/>
        </a:solidFill>
        <a:latin typeface="+mn-lt"/>
        <a:ea typeface="+mn-ea"/>
        <a:cs typeface="+mn-cs"/>
      </a:defRPr>
    </a:lvl6pPr>
    <a:lvl7pPr marL="2150669" algn="r" defTabSz="716890" rtl="1" eaLnBrk="1" latinLnBrk="0" hangingPunct="1">
      <a:defRPr sz="1400" kern="1200">
        <a:solidFill>
          <a:schemeClr val="tx1"/>
        </a:solidFill>
        <a:latin typeface="+mn-lt"/>
        <a:ea typeface="+mn-ea"/>
        <a:cs typeface="+mn-cs"/>
      </a:defRPr>
    </a:lvl7pPr>
    <a:lvl8pPr marL="2509114" algn="r" defTabSz="716890" rtl="1" eaLnBrk="1" latinLnBrk="0" hangingPunct="1">
      <a:defRPr sz="1400" kern="1200">
        <a:solidFill>
          <a:schemeClr val="tx1"/>
        </a:solidFill>
        <a:latin typeface="+mn-lt"/>
        <a:ea typeface="+mn-ea"/>
        <a:cs typeface="+mn-cs"/>
      </a:defRPr>
    </a:lvl8pPr>
    <a:lvl9pPr marL="2867558" algn="r" defTabSz="716890" rtl="1"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3" d="100"/>
          <a:sy n="63" d="100"/>
        </p:scale>
        <p:origin x="-642" y="-108"/>
      </p:cViewPr>
      <p:guideLst>
        <p:guide orient="horz" pos="2160"/>
        <p:guide pos="2881"/>
      </p:guideLst>
    </p:cSldViewPr>
  </p:slideViewPr>
  <p:notesTextViewPr>
    <p:cViewPr>
      <p:scale>
        <a:sx n="100" d="100"/>
        <a:sy n="100" d="100"/>
      </p:scale>
      <p:origin x="0" y="0"/>
    </p:cViewPr>
  </p:notesTextViewPr>
  <p:sorterViewPr>
    <p:cViewPr>
      <p:scale>
        <a:sx n="100" d="100"/>
        <a:sy n="100" d="100"/>
      </p:scale>
      <p:origin x="-186"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p:nvSpPr>
        <p:spPr>
          <a:xfrm flipH="1">
            <a:off x="2667003"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71689" tIns="35844" rIns="71689" bIns="35844"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71689" tIns="35844" rIns="71689" bIns="35844" anchor="t" compatLnSpc="1"/>
          <a:lstStyle>
            <a:extLst/>
          </a:lstStyle>
          <a:p>
            <a:endParaRPr kumimoji="0" lang="en-US"/>
          </a:p>
        </p:txBody>
      </p:sp>
      <p:sp>
        <p:nvSpPr>
          <p:cNvPr id="12" name="Title 11"/>
          <p:cNvSpPr>
            <a:spLocks noGrp="1"/>
          </p:cNvSpPr>
          <p:nvPr>
            <p:ph type="ctrTitle"/>
          </p:nvPr>
        </p:nvSpPr>
        <p:spPr>
          <a:xfrm>
            <a:off x="3366873" y="533400"/>
            <a:ext cx="5105399" cy="2868168"/>
          </a:xfrm>
        </p:spPr>
        <p:txBody>
          <a:bodyPr lIns="35844" tIns="0" rIns="35844">
            <a:noAutofit/>
          </a:bodyPr>
          <a:lstStyle>
            <a:lvl1pPr algn="r">
              <a:defRPr sz="33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1" y="3539866"/>
            <a:ext cx="5114779" cy="1101248"/>
          </a:xfrm>
        </p:spPr>
        <p:txBody>
          <a:bodyPr lIns="35844" tIns="0" rIns="35844" bIns="0"/>
          <a:lstStyle>
            <a:lvl1pPr marL="0" indent="0" algn="r">
              <a:buNone/>
              <a:defRPr sz="1700">
                <a:solidFill>
                  <a:srgbClr val="FFFFFF"/>
                </a:solidFill>
                <a:effectLst/>
              </a:defRPr>
            </a:lvl1pPr>
            <a:lvl2pPr marL="358445" indent="0" algn="ctr">
              <a:buNone/>
            </a:lvl2pPr>
            <a:lvl3pPr marL="716890" indent="0" algn="ctr">
              <a:buNone/>
            </a:lvl3pPr>
            <a:lvl4pPr marL="1075334" indent="0" algn="ctr">
              <a:buNone/>
            </a:lvl4pPr>
            <a:lvl5pPr marL="1433779" indent="0" algn="ctr">
              <a:buNone/>
            </a:lvl5pPr>
            <a:lvl6pPr marL="1792224" indent="0" algn="ctr">
              <a:buNone/>
            </a:lvl6pPr>
            <a:lvl7pPr marL="2150669" indent="0" algn="ctr">
              <a:buNone/>
            </a:lvl7pPr>
            <a:lvl8pPr marL="2509114" indent="0" algn="ctr">
              <a:buNone/>
            </a:lvl8pPr>
            <a:lvl9pPr marL="2867558"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6" y="6557946"/>
            <a:ext cx="2002465" cy="226902"/>
          </a:xfrm>
        </p:spPr>
        <p:txBody>
          <a:bodyPr/>
          <a:lstStyle>
            <a:lvl1pPr>
              <a:defRPr lang="en-US" smtClean="0">
                <a:solidFill>
                  <a:srgbClr val="FFFFFF"/>
                </a:solidFill>
              </a:defRPr>
            </a:lvl1pPr>
            <a:extLst/>
          </a:lstStyle>
          <a:p>
            <a:fld id="{6E4B58F6-C5FB-4D14-AD63-24F170C1497F}" type="datetimeFigureOut">
              <a:rPr lang="fa-IR" smtClean="0"/>
              <a:pPr/>
              <a:t>1433/02/22</a:t>
            </a:fld>
            <a:endParaRPr lang="fa-IR"/>
          </a:p>
        </p:txBody>
      </p:sp>
      <p:sp>
        <p:nvSpPr>
          <p:cNvPr id="18" name="Footer Placeholder 17"/>
          <p:cNvSpPr>
            <a:spLocks noGrp="1"/>
          </p:cNvSpPr>
          <p:nvPr>
            <p:ph type="ftr" sz="quarter" idx="11"/>
          </p:nvPr>
        </p:nvSpPr>
        <p:spPr>
          <a:xfrm>
            <a:off x="2819398" y="6557946"/>
            <a:ext cx="2927723" cy="228600"/>
          </a:xfrm>
        </p:spPr>
        <p:txBody>
          <a:bodyPr/>
          <a:lstStyle>
            <a:lvl1pPr>
              <a:defRPr lang="en-US" dirty="0">
                <a:solidFill>
                  <a:srgbClr val="FFFFFF"/>
                </a:solidFill>
              </a:defRPr>
            </a:lvl1pPr>
            <a:extLst/>
          </a:lstStyle>
          <a:p>
            <a:endParaRPr lang="fa-IR"/>
          </a:p>
        </p:txBody>
      </p:sp>
      <p:sp>
        <p:nvSpPr>
          <p:cNvPr id="29" name="Slide Number Placeholder 28"/>
          <p:cNvSpPr>
            <a:spLocks noGrp="1"/>
          </p:cNvSpPr>
          <p:nvPr>
            <p:ph type="sldNum" sz="quarter" idx="12"/>
          </p:nvPr>
        </p:nvSpPr>
        <p:spPr>
          <a:xfrm>
            <a:off x="7880883" y="6556248"/>
            <a:ext cx="588336" cy="228600"/>
          </a:xfrm>
        </p:spPr>
        <p:txBody>
          <a:bodyPr/>
          <a:lstStyle>
            <a:lvl1pPr>
              <a:defRPr lang="en-US" smtClean="0">
                <a:solidFill>
                  <a:srgbClr val="FFFFFF"/>
                </a:solidFill>
              </a:defRPr>
            </a:lvl1pPr>
            <a:extLst/>
          </a:lstStyle>
          <a:p>
            <a:fld id="{6937E8BA-4A42-40BA-9E53-1D3F87AC24C9}"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199" y="274959"/>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4" y="274646"/>
            <a:ext cx="6019798"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5" cy="226902"/>
          </a:xfrm>
        </p:spPr>
        <p:txBody>
          <a:bodyPr/>
          <a:lstStyle>
            <a:extLst/>
          </a:lstStyle>
          <a:p>
            <a:fld id="{6E4B58F6-C5FB-4D14-AD63-24F170C1497F}" type="datetimeFigureOut">
              <a:rPr lang="fa-IR" smtClean="0"/>
              <a:pPr/>
              <a:t>1433/02/22</a:t>
            </a:fld>
            <a:endParaRPr lang="fa-IR"/>
          </a:p>
        </p:txBody>
      </p:sp>
      <p:sp>
        <p:nvSpPr>
          <p:cNvPr id="5" name="Footer Placeholder 4"/>
          <p:cNvSpPr>
            <a:spLocks noGrp="1"/>
          </p:cNvSpPr>
          <p:nvPr>
            <p:ph type="ftr" sz="quarter" idx="11"/>
          </p:nvPr>
        </p:nvSpPr>
        <p:spPr>
          <a:xfrm>
            <a:off x="457200" y="6556248"/>
            <a:ext cx="3657600" cy="228600"/>
          </a:xfrm>
        </p:spPr>
        <p:txBody>
          <a:bodyPr/>
          <a:lstStyle>
            <a:extLst/>
          </a:lstStyle>
          <a:p>
            <a:endParaRPr lang="fa-IR"/>
          </a:p>
        </p:txBody>
      </p:sp>
      <p:sp>
        <p:nvSpPr>
          <p:cNvPr id="6" name="Slide Number Placeholder 5"/>
          <p:cNvSpPr>
            <a:spLocks noGrp="1"/>
          </p:cNvSpPr>
          <p:nvPr>
            <p:ph type="sldNum" sz="quarter" idx="12"/>
          </p:nvPr>
        </p:nvSpPr>
        <p:spPr>
          <a:xfrm>
            <a:off x="6254497" y="6553200"/>
            <a:ext cx="588336" cy="228600"/>
          </a:xfrm>
        </p:spPr>
        <p:txBody>
          <a:bodyPr/>
          <a:lstStyle>
            <a:lvl1pPr>
              <a:defRPr>
                <a:solidFill>
                  <a:schemeClr val="tx2"/>
                </a:solidFill>
              </a:defRPr>
            </a:lvl1pPr>
            <a:extLst/>
          </a:lstStyle>
          <a:p>
            <a:fld id="{6937E8BA-4A42-40BA-9E53-1D3F87AC24C9}"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3" name="Date Placeholder 2"/>
          <p:cNvSpPr>
            <a:spLocks noGrp="1"/>
          </p:cNvSpPr>
          <p:nvPr>
            <p:ph type="dt" sz="half" idx="10"/>
          </p:nvPr>
        </p:nvSpPr>
        <p:spPr>
          <a:xfrm>
            <a:off x="6553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457200" y="6245225"/>
            <a:ext cx="2133600" cy="476250"/>
          </a:xfrm>
        </p:spPr>
        <p:txBody>
          <a:bodyPr/>
          <a:lstStyle>
            <a:lvl1pPr>
              <a:defRPr/>
            </a:lvl1pPr>
          </a:lstStyle>
          <a:p>
            <a:fld id="{56EE2A1E-ECE4-46FE-87A3-5BBD932B931F}"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799" y="2821838"/>
            <a:ext cx="6255489" cy="1362075"/>
          </a:xfrm>
        </p:spPr>
        <p:txBody>
          <a:bodyPr tIns="0" anchor="t"/>
          <a:lstStyle>
            <a:lvl1pPr algn="r">
              <a:buNone/>
              <a:defRPr sz="33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799" y="1905003"/>
            <a:ext cx="6255489" cy="743507"/>
          </a:xfrm>
        </p:spPr>
        <p:txBody>
          <a:bodyPr anchor="b"/>
          <a:lstStyle>
            <a:lvl1pPr marL="0" indent="0" algn="r">
              <a:buNone/>
              <a:defRPr sz="1600">
                <a:solidFill>
                  <a:schemeClr val="tx1"/>
                </a:solidFill>
                <a:effectLst/>
              </a:defRPr>
            </a:lvl1pPr>
            <a:lvl2pPr>
              <a:buNone/>
              <a:defRPr sz="1400">
                <a:solidFill>
                  <a:schemeClr val="tx1">
                    <a:tint val="75000"/>
                  </a:schemeClr>
                </a:solidFill>
              </a:defRPr>
            </a:lvl2pPr>
            <a:lvl3pPr>
              <a:buNone/>
              <a:defRPr sz="1300">
                <a:solidFill>
                  <a:schemeClr val="tx1">
                    <a:tint val="75000"/>
                  </a:schemeClr>
                </a:solidFill>
              </a:defRPr>
            </a:lvl3pPr>
            <a:lvl4pPr>
              <a:buNone/>
              <a:defRPr sz="1100">
                <a:solidFill>
                  <a:schemeClr val="tx1">
                    <a:tint val="75000"/>
                  </a:schemeClr>
                </a:solidFill>
              </a:defRPr>
            </a:lvl4pPr>
            <a:lvl5pPr>
              <a:buNone/>
              <a:defRPr sz="11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9" y="6556810"/>
            <a:ext cx="2002465" cy="226902"/>
          </a:xfrm>
        </p:spPr>
        <p:txBody>
          <a:bodyPr bIns="0" anchor="b"/>
          <a:lstStyle>
            <a:lvl1pPr>
              <a:defRPr>
                <a:solidFill>
                  <a:schemeClr val="tx2"/>
                </a:solidFill>
              </a:defRPr>
            </a:lvl1pPr>
            <a:extLst/>
          </a:lstStyle>
          <a:p>
            <a:fld id="{6E4B58F6-C5FB-4D14-AD63-24F170C1497F}" type="datetimeFigureOut">
              <a:rPr lang="fa-IR" smtClean="0"/>
              <a:pPr/>
              <a:t>1433/02/22</a:t>
            </a:fld>
            <a:endParaRPr lang="fa-IR"/>
          </a:p>
        </p:txBody>
      </p:sp>
      <p:sp>
        <p:nvSpPr>
          <p:cNvPr id="5" name="Footer Placeholder 4"/>
          <p:cNvSpPr>
            <a:spLocks noGrp="1"/>
          </p:cNvSpPr>
          <p:nvPr>
            <p:ph type="ftr" sz="quarter" idx="11"/>
          </p:nvPr>
        </p:nvSpPr>
        <p:spPr>
          <a:xfrm>
            <a:off x="1735359" y="6556809"/>
            <a:ext cx="2895600" cy="228600"/>
          </a:xfrm>
        </p:spPr>
        <p:txBody>
          <a:bodyPr bIns="0" anchor="b"/>
          <a:lstStyle>
            <a:lvl1pPr>
              <a:defRPr>
                <a:solidFill>
                  <a:schemeClr val="tx2"/>
                </a:solidFill>
              </a:defRPr>
            </a:lvl1pPr>
            <a:extLst/>
          </a:lstStyle>
          <a:p>
            <a:endParaRPr lang="fa-IR"/>
          </a:p>
        </p:txBody>
      </p:sp>
      <p:sp>
        <p:nvSpPr>
          <p:cNvPr id="6" name="Slide Number Placeholder 5"/>
          <p:cNvSpPr>
            <a:spLocks noGrp="1"/>
          </p:cNvSpPr>
          <p:nvPr>
            <p:ph type="sldNum" sz="quarter" idx="12"/>
          </p:nvPr>
        </p:nvSpPr>
        <p:spPr>
          <a:xfrm>
            <a:off x="6733953" y="6555111"/>
            <a:ext cx="588336" cy="228600"/>
          </a:xfrm>
        </p:spPr>
        <p:txBody>
          <a:bodyPr/>
          <a:lstStyle>
            <a:extLst/>
          </a:lstStyle>
          <a:p>
            <a:fld id="{6937E8BA-4A42-40BA-9E53-1D3F87AC24C9}"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320040"/>
            <a:ext cx="7242047"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2" y="1600204"/>
            <a:ext cx="3520441" cy="4525962"/>
          </a:xfrm>
        </p:spPr>
        <p:txBody>
          <a:bodyPr anchor="t"/>
          <a:lstStyle>
            <a:lvl1pPr>
              <a:defRPr sz="2200"/>
            </a:lvl1pPr>
            <a:lvl2pPr>
              <a:defRPr sz="1900"/>
            </a:lvl2pPr>
            <a:lvl3pPr>
              <a:defRPr sz="1600"/>
            </a:lvl3pPr>
            <a:lvl4pPr>
              <a:defRPr sz="1400"/>
            </a:lvl4pPr>
            <a:lvl5pPr>
              <a:defRPr sz="14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12" y="1600204"/>
            <a:ext cx="3520441" cy="4525962"/>
          </a:xfrm>
        </p:spPr>
        <p:txBody>
          <a:bodyPr anchor="t"/>
          <a:lstStyle>
            <a:lvl1pPr>
              <a:defRPr sz="2200"/>
            </a:lvl1pPr>
            <a:lvl2pPr>
              <a:defRPr sz="1900"/>
            </a:lvl2pPr>
            <a:lvl3pPr>
              <a:defRPr sz="1600"/>
            </a:lvl3pPr>
            <a:lvl4pPr>
              <a:defRPr sz="1400"/>
            </a:lvl4pPr>
            <a:lvl5pPr>
              <a:defRPr sz="14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1" y="320040"/>
            <a:ext cx="7242047"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2" y="5867400"/>
            <a:ext cx="3520441"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400" b="1">
                <a:solidFill>
                  <a:schemeClr val="tx2"/>
                </a:solidFill>
                <a:effectLst/>
              </a:defRPr>
            </a:lvl1pPr>
            <a:lvl2pPr>
              <a:buNone/>
              <a:defRPr sz="1600" b="1"/>
            </a:lvl2pPr>
            <a:lvl3pPr>
              <a:buNone/>
              <a:defRPr sz="1400" b="1"/>
            </a:lvl3pPr>
            <a:lvl4pPr>
              <a:buNone/>
              <a:defRPr sz="1300" b="1"/>
            </a:lvl4pPr>
            <a:lvl5pPr>
              <a:buNone/>
              <a:defRPr sz="13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12" y="5867400"/>
            <a:ext cx="3520441"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400" b="1">
                <a:solidFill>
                  <a:schemeClr val="tx2"/>
                </a:solidFill>
                <a:effectLst/>
              </a:defRPr>
            </a:lvl1pPr>
            <a:lvl2pPr>
              <a:buNone/>
              <a:defRPr sz="1600" b="1"/>
            </a:lvl2pPr>
            <a:lvl3pPr>
              <a:buNone/>
              <a:defRPr sz="1400" b="1"/>
            </a:lvl3pPr>
            <a:lvl4pPr>
              <a:buNone/>
              <a:defRPr sz="1300" b="1"/>
            </a:lvl4pPr>
            <a:lvl5pPr>
              <a:buNone/>
              <a:defRPr sz="13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2" y="1711840"/>
            <a:ext cx="3520441" cy="4114800"/>
          </a:xfrm>
        </p:spPr>
        <p:txBody>
          <a:bodyPr/>
          <a:lstStyle>
            <a:lvl1pPr>
              <a:defRPr sz="1900"/>
            </a:lvl1pPr>
            <a:lvl2pPr>
              <a:defRPr sz="1600"/>
            </a:lvl2pPr>
            <a:lvl3pPr>
              <a:defRPr sz="1400"/>
            </a:lvl3pPr>
            <a:lvl4pPr>
              <a:defRPr sz="1300"/>
            </a:lvl4pPr>
            <a:lvl5pPr>
              <a:defRPr sz="13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12" y="1711840"/>
            <a:ext cx="3520441" cy="4114800"/>
          </a:xfrm>
        </p:spPr>
        <p:txBody>
          <a:bodyPr/>
          <a:lstStyle>
            <a:lvl1pPr>
              <a:defRPr sz="1900"/>
            </a:lvl1pPr>
            <a:lvl2pPr>
              <a:defRPr sz="1600"/>
            </a:lvl2pPr>
            <a:lvl3pPr>
              <a:defRPr sz="1400"/>
            </a:lvl3pPr>
            <a:lvl4pPr>
              <a:defRPr sz="1300"/>
            </a:lvl4pPr>
            <a:lvl5pPr>
              <a:defRPr sz="13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1" y="320040"/>
            <a:ext cx="7242047"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6E4B58F6-C5FB-4D14-AD63-24F170C1497F}" type="datetimeFigureOut">
              <a:rPr lang="fa-IR" smtClean="0"/>
              <a:pPr/>
              <a:t>1433/02/22</a:t>
            </a:fld>
            <a:endParaRPr lang="fa-I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fa-IR"/>
          </a:p>
        </p:txBody>
      </p:sp>
      <p:sp>
        <p:nvSpPr>
          <p:cNvPr id="4" name="Slide Number Placeholder 3"/>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8601"/>
            <a:ext cx="5897879" cy="1173480"/>
          </a:xfrm>
        </p:spPr>
        <p:txBody>
          <a:bodyPr wrap="square" anchor="b"/>
          <a:lstStyle>
            <a:lvl1pPr algn="l">
              <a:buNone/>
              <a:defRPr lang="en-US" sz="19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1" y="1497418"/>
            <a:ext cx="5897879" cy="602512"/>
          </a:xfrm>
        </p:spPr>
        <p:txBody>
          <a:bodyPr rot="0" spcFirstLastPara="0" vertOverflow="overflow" horzOverflow="overflow" vert="horz" wrap="square" lIns="35844" tIns="0" rIns="0" bIns="0" numCol="1" spcCol="0" rtlCol="0" fromWordArt="0" anchor="t" anchorCtr="0" forceAA="0" compatLnSpc="1">
            <a:normAutofit/>
          </a:bodyPr>
          <a:lstStyle>
            <a:lvl1pPr marL="0" indent="0">
              <a:spcBef>
                <a:spcPts val="0"/>
              </a:spcBef>
              <a:spcAft>
                <a:spcPts val="0"/>
              </a:spcAft>
              <a:buNone/>
              <a:defRPr sz="1100"/>
            </a:lvl1pPr>
            <a:lvl2pPr>
              <a:buNone/>
              <a:defRPr sz="900"/>
            </a:lvl2pPr>
            <a:lvl3pPr>
              <a:buNone/>
              <a:defRPr sz="800"/>
            </a:lvl3pPr>
            <a:lvl4pPr>
              <a:buNone/>
              <a:defRPr sz="700"/>
            </a:lvl4pPr>
            <a:lvl5pPr>
              <a:buNone/>
              <a:defRPr sz="7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3" y="2133603"/>
            <a:ext cx="7238998" cy="4371752"/>
          </a:xfrm>
        </p:spPr>
        <p:txBody>
          <a:bodyPr/>
          <a:lstStyle>
            <a:lvl1pPr>
              <a:defRPr sz="2500"/>
            </a:lvl1pPr>
            <a:lvl2pPr>
              <a:defRPr sz="2200"/>
            </a:lvl2pPr>
            <a:lvl3pPr>
              <a:defRPr sz="19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6937E8BA-4A42-40BA-9E53-1D3F87AC24C9}"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rot="21240000">
            <a:off x="597972" y="1004671"/>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71689" tIns="35844" rIns="71689" bIns="35844" rtlCol="0" anchor="ctr"/>
          <a:lstStyle>
            <a:extLst/>
          </a:lstStyle>
          <a:p>
            <a:pPr algn="ctr" eaLnBrk="1" latinLnBrk="0" hangingPunct="1"/>
            <a:endParaRPr kumimoji="0" lang="en-US"/>
          </a:p>
        </p:txBody>
      </p:sp>
      <p:sp>
        <p:nvSpPr>
          <p:cNvPr id="9" name="Rectangle 8"/>
          <p:cNvSpPr/>
          <p:nvPr/>
        </p:nvSpPr>
        <p:spPr>
          <a:xfrm rot="21420000">
            <a:off x="596708" y="998819"/>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71689" tIns="35844" rIns="71689" bIns="35844" rtlCol="0" anchor="ctr"/>
          <a:lstStyle>
            <a:extLst/>
          </a:lstStyle>
          <a:p>
            <a:pPr algn="ctr" eaLnBrk="1" latinLnBrk="0" hangingPunct="1"/>
            <a:endParaRPr kumimoji="0" lang="en-US"/>
          </a:p>
        </p:txBody>
      </p:sp>
      <p:sp>
        <p:nvSpPr>
          <p:cNvPr id="2" name="Title 1"/>
          <p:cNvSpPr>
            <a:spLocks noGrp="1"/>
          </p:cNvSpPr>
          <p:nvPr>
            <p:ph type="title"/>
          </p:nvPr>
        </p:nvSpPr>
        <p:spPr>
          <a:xfrm>
            <a:off x="5389102" y="1143000"/>
            <a:ext cx="3428999" cy="2057400"/>
          </a:xfrm>
        </p:spPr>
        <p:txBody>
          <a:bodyPr vert="horz" anchor="b"/>
          <a:lstStyle>
            <a:lvl1pPr algn="l">
              <a:buNone/>
              <a:defRPr sz="24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102" y="3283634"/>
            <a:ext cx="3428999" cy="1920240"/>
          </a:xfrm>
        </p:spPr>
        <p:txBody>
          <a:bodyPr rot="0" spcFirstLastPara="0" vertOverflow="overflow" horzOverflow="overflow" vert="horz" wrap="square" lIns="64520" tIns="0" rIns="0" bIns="0" numCol="1" spcCol="0" rtlCol="0" fromWordArt="0" anchor="t" anchorCtr="0" forceAA="0" compatLnSpc="1">
            <a:normAutofit/>
          </a:bodyPr>
          <a:lstStyle>
            <a:lvl1pPr marL="0" indent="0">
              <a:lnSpc>
                <a:spcPct val="100000"/>
              </a:lnSpc>
              <a:spcBef>
                <a:spcPts val="0"/>
              </a:spcBef>
              <a:buFontTx/>
              <a:buNone/>
              <a:defRPr sz="1100" baseline="0">
                <a:solidFill>
                  <a:schemeClr val="tx1"/>
                </a:solidFill>
              </a:defRPr>
            </a:lvl1pPr>
            <a:lvl2pPr>
              <a:defRPr sz="900"/>
            </a:lvl2pPr>
            <a:lvl3pPr>
              <a:defRPr sz="800"/>
            </a:lvl3pPr>
            <a:lvl4pPr>
              <a:defRPr sz="700"/>
            </a:lvl4pPr>
            <a:lvl5pPr>
              <a:defRPr sz="7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dirty="0" smtClean="0"/>
              <a:t>Click to edit Master text styles</a:t>
            </a:r>
          </a:p>
        </p:txBody>
      </p:sp>
      <p:sp>
        <p:nvSpPr>
          <p:cNvPr id="5" name="Date Placeholder 4"/>
          <p:cNvSpPr>
            <a:spLocks noGrp="1"/>
          </p:cNvSpPr>
          <p:nvPr>
            <p:ph type="dt" sz="half" idx="10"/>
          </p:nvPr>
        </p:nvSpPr>
        <p:spPr/>
        <p:txBody>
          <a:bodyPr/>
          <a:lstStyle>
            <a:extLst/>
          </a:lstStyle>
          <a:p>
            <a:fld id="{6E4B58F6-C5FB-4D14-AD63-24F170C1497F}" type="datetimeFigureOut">
              <a:rPr lang="fa-IR" smtClean="0"/>
              <a:pPr/>
              <a:t>1433/02/22</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6937E8BA-4A42-40BA-9E53-1D3F87AC24C9}" type="slidenum">
              <a:rPr lang="fa-IR" smtClean="0"/>
              <a:pPr/>
              <a:t>‹#›</a:t>
            </a:fld>
            <a:endParaRPr lang="fa-IR"/>
          </a:p>
        </p:txBody>
      </p:sp>
      <p:sp>
        <p:nvSpPr>
          <p:cNvPr id="10" name="Picture Placeholder 9"/>
          <p:cNvSpPr>
            <a:spLocks noGrp="1"/>
          </p:cNvSpPr>
          <p:nvPr>
            <p:ph type="pic" idx="1"/>
          </p:nvPr>
        </p:nvSpPr>
        <p:spPr>
          <a:xfrm>
            <a:off x="663685" y="1041003"/>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25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1" y="0"/>
            <a:ext cx="990601" cy="6858000"/>
          </a:xfrm>
          <a:prstGeom prst="rect">
            <a:avLst/>
          </a:prstGeom>
          <a:blipFill>
            <a:blip r:embed="rId14">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71689" tIns="35844" rIns="71689" bIns="35844" anchor="ctr"/>
          <a:lstStyle>
            <a:extLst/>
          </a:lstStyle>
          <a:p>
            <a:pPr algn="ctr" eaLnBrk="1" latinLnBrk="0" hangingPunct="1"/>
            <a:endParaRPr kumimoji="0" lang="en-US"/>
          </a:p>
        </p:txBody>
      </p:sp>
      <p:sp>
        <p:nvSpPr>
          <p:cNvPr id="3" name="Title Placeholder 2"/>
          <p:cNvSpPr>
            <a:spLocks noGrp="1"/>
          </p:cNvSpPr>
          <p:nvPr>
            <p:ph type="title"/>
          </p:nvPr>
        </p:nvSpPr>
        <p:spPr>
          <a:xfrm>
            <a:off x="457203" y="320040"/>
            <a:ext cx="7238998" cy="1143000"/>
          </a:xfrm>
          <a:prstGeom prst="rect">
            <a:avLst/>
          </a:prstGeom>
        </p:spPr>
        <p:txBody>
          <a:bodyPr vert="horz" lIns="35844" tIns="0" rIns="35844"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3" y="1609417"/>
            <a:ext cx="7238998" cy="4846320"/>
          </a:xfrm>
          <a:prstGeom prst="rect">
            <a:avLst/>
          </a:prstGeom>
        </p:spPr>
        <p:txBody>
          <a:bodyPr vert="horz" lIns="71689" tIns="35844" rIns="71689" bIns="35844">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8" y="6557946"/>
            <a:ext cx="2002465" cy="226902"/>
          </a:xfrm>
          <a:prstGeom prst="rect">
            <a:avLst/>
          </a:prstGeom>
        </p:spPr>
        <p:txBody>
          <a:bodyPr vert="horz" lIns="71689" tIns="0" rIns="71689" bIns="0" anchor="b"/>
          <a:lstStyle>
            <a:lvl1pPr algn="l" eaLnBrk="1" latinLnBrk="0" hangingPunct="1">
              <a:defRPr kumimoji="0" sz="800">
                <a:solidFill>
                  <a:schemeClr val="tx2"/>
                </a:solidFill>
              </a:defRPr>
            </a:lvl1pPr>
            <a:extLst/>
          </a:lstStyle>
          <a:p>
            <a:fld id="{6E4B58F6-C5FB-4D14-AD63-24F170C1497F}" type="datetimeFigureOut">
              <a:rPr lang="fa-IR" smtClean="0"/>
              <a:pPr/>
              <a:t>1433/02/22</a:t>
            </a:fld>
            <a:endParaRPr lang="fa-IR"/>
          </a:p>
        </p:txBody>
      </p:sp>
      <p:sp>
        <p:nvSpPr>
          <p:cNvPr id="4" name="Footer Placeholder 3"/>
          <p:cNvSpPr>
            <a:spLocks noGrp="1"/>
          </p:cNvSpPr>
          <p:nvPr>
            <p:ph type="ftr" sz="quarter" idx="3"/>
          </p:nvPr>
        </p:nvSpPr>
        <p:spPr>
          <a:xfrm>
            <a:off x="457200" y="6557946"/>
            <a:ext cx="3657600" cy="228600"/>
          </a:xfrm>
          <a:prstGeom prst="rect">
            <a:avLst/>
          </a:prstGeom>
        </p:spPr>
        <p:txBody>
          <a:bodyPr vert="horz" lIns="71689" tIns="0" rIns="71689" bIns="0" anchor="b"/>
          <a:lstStyle>
            <a:lvl1pPr algn="r" eaLnBrk="1" latinLnBrk="0" hangingPunct="1">
              <a:defRPr kumimoji="0" sz="800">
                <a:solidFill>
                  <a:schemeClr val="tx2"/>
                </a:solidFill>
              </a:defRPr>
            </a:lvl1pPr>
            <a:extLst/>
          </a:lstStyle>
          <a:p>
            <a:endParaRPr lang="fa-IR"/>
          </a:p>
        </p:txBody>
      </p:sp>
      <p:sp>
        <p:nvSpPr>
          <p:cNvPr id="16" name="Slide Number Placeholder 15"/>
          <p:cNvSpPr>
            <a:spLocks noGrp="1"/>
          </p:cNvSpPr>
          <p:nvPr>
            <p:ph type="sldNum" sz="quarter" idx="4"/>
          </p:nvPr>
        </p:nvSpPr>
        <p:spPr>
          <a:xfrm>
            <a:off x="6251450" y="6556248"/>
            <a:ext cx="588336" cy="228600"/>
          </a:xfrm>
          <a:prstGeom prst="rect">
            <a:avLst/>
          </a:prstGeom>
        </p:spPr>
        <p:txBody>
          <a:bodyPr vert="horz" lIns="0" tIns="0" rIns="0" bIns="0" anchor="b"/>
          <a:lstStyle>
            <a:lvl1pPr algn="r" eaLnBrk="1" latinLnBrk="0" hangingPunct="1">
              <a:defRPr kumimoji="0" sz="900">
                <a:solidFill>
                  <a:schemeClr val="tx2"/>
                </a:solidFill>
              </a:defRPr>
            </a:lvl1pPr>
            <a:extLst/>
          </a:lstStyle>
          <a:p>
            <a:fld id="{6937E8BA-4A42-40BA-9E53-1D3F87AC24C9}"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rtl="1" eaLnBrk="1" latinLnBrk="0" hangingPunct="1">
        <a:spcBef>
          <a:spcPct val="0"/>
        </a:spcBef>
        <a:buNone/>
        <a:defRPr kumimoji="0" sz="30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15067" indent="-215067" algn="r" rtl="1" eaLnBrk="1" latinLnBrk="0" hangingPunct="1">
        <a:spcBef>
          <a:spcPts val="470"/>
        </a:spcBef>
        <a:buClr>
          <a:schemeClr val="tx2"/>
        </a:buClr>
        <a:buSzPct val="73000"/>
        <a:buFont typeface="Wingdings 2"/>
        <a:buChar char=""/>
        <a:defRPr kumimoji="0" sz="2000" kern="1200" baseline="0">
          <a:solidFill>
            <a:schemeClr val="tx1"/>
          </a:solidFill>
          <a:latin typeface="+mn-lt"/>
          <a:ea typeface="+mn-ea"/>
          <a:cs typeface="+mn-cs"/>
        </a:defRPr>
      </a:lvl1pPr>
      <a:lvl2pPr marL="408627" indent="-179222" algn="r" rtl="1" eaLnBrk="1" latinLnBrk="0" hangingPunct="1">
        <a:spcBef>
          <a:spcPts val="392"/>
        </a:spcBef>
        <a:buClr>
          <a:schemeClr val="accent4"/>
        </a:buClr>
        <a:buSzPct val="80000"/>
        <a:buFont typeface="Wingdings 2"/>
        <a:buChar char=""/>
        <a:defRPr kumimoji="0" sz="1800" kern="1200">
          <a:solidFill>
            <a:schemeClr val="tx1">
              <a:tint val="85000"/>
            </a:schemeClr>
          </a:solidFill>
          <a:latin typeface="+mn-lt"/>
          <a:ea typeface="+mn-ea"/>
          <a:cs typeface="+mn-cs"/>
        </a:defRPr>
      </a:lvl2pPr>
      <a:lvl3pPr marL="595018" indent="-179222" algn="r" rtl="1" eaLnBrk="1" latinLnBrk="0" hangingPunct="1">
        <a:spcBef>
          <a:spcPts val="314"/>
        </a:spcBef>
        <a:buClr>
          <a:schemeClr val="accent4"/>
        </a:buClr>
        <a:buSzPct val="60000"/>
        <a:buFont typeface="Wingdings"/>
        <a:buChar char=""/>
        <a:defRPr kumimoji="0" sz="1600" kern="1200">
          <a:solidFill>
            <a:schemeClr val="tx1"/>
          </a:solidFill>
          <a:latin typeface="+mn-lt"/>
          <a:ea typeface="+mn-ea"/>
          <a:cs typeface="+mn-cs"/>
        </a:defRPr>
      </a:lvl3pPr>
      <a:lvl4pPr marL="788579" indent="-179222" algn="r" rtl="1" eaLnBrk="1" latinLnBrk="0" hangingPunct="1">
        <a:spcBef>
          <a:spcPct val="20000"/>
        </a:spcBef>
        <a:buClr>
          <a:schemeClr val="accent4"/>
        </a:buClr>
        <a:buSzPct val="80000"/>
        <a:buFont typeface="Wingdings 2"/>
        <a:buChar char=""/>
        <a:defRPr kumimoji="0" sz="1600" kern="1200">
          <a:solidFill>
            <a:schemeClr val="tx1">
              <a:tint val="85000"/>
            </a:schemeClr>
          </a:solidFill>
          <a:latin typeface="+mn-lt"/>
          <a:ea typeface="+mn-ea"/>
          <a:cs typeface="+mn-cs"/>
        </a:defRPr>
      </a:lvl4pPr>
      <a:lvl5pPr marL="1003645" indent="-179222" algn="r" rtl="1" eaLnBrk="1" latinLnBrk="0" hangingPunct="1">
        <a:spcBef>
          <a:spcPts val="314"/>
        </a:spcBef>
        <a:buClr>
          <a:schemeClr val="accent4"/>
        </a:buClr>
        <a:buSzPct val="70000"/>
        <a:buFont typeface="Wingdings"/>
        <a:buChar char=""/>
        <a:defRPr kumimoji="0" sz="1400" kern="1200">
          <a:solidFill>
            <a:schemeClr val="tx1"/>
          </a:solidFill>
          <a:latin typeface="+mn-lt"/>
          <a:ea typeface="+mn-ea"/>
          <a:cs typeface="+mn-cs"/>
        </a:defRPr>
      </a:lvl5pPr>
      <a:lvl6pPr marL="1154192" indent="-143378" algn="r" rtl="1" eaLnBrk="1" latinLnBrk="0" hangingPunct="1">
        <a:spcBef>
          <a:spcPts val="314"/>
        </a:spcBef>
        <a:buClr>
          <a:schemeClr val="accent4"/>
        </a:buClr>
        <a:buSzPct val="80000"/>
        <a:buFont typeface="Wingdings 2"/>
        <a:buChar char=""/>
        <a:defRPr kumimoji="0" sz="1400" kern="1200">
          <a:solidFill>
            <a:schemeClr val="tx1">
              <a:tint val="85000"/>
            </a:schemeClr>
          </a:solidFill>
          <a:latin typeface="+mn-lt"/>
          <a:ea typeface="+mn-ea"/>
          <a:cs typeface="+mn-cs"/>
        </a:defRPr>
      </a:lvl6pPr>
      <a:lvl7pPr marL="1311908" indent="-143378" algn="r" rtl="1" eaLnBrk="1" latinLnBrk="0" hangingPunct="1">
        <a:spcBef>
          <a:spcPct val="20000"/>
        </a:spcBef>
        <a:buClr>
          <a:schemeClr val="accent4"/>
        </a:buClr>
        <a:buSzPct val="80000"/>
        <a:buFont typeface="Wingdings 2"/>
        <a:buChar char=""/>
        <a:defRPr kumimoji="0" sz="1300" kern="1200" baseline="0">
          <a:solidFill>
            <a:schemeClr val="tx1"/>
          </a:solidFill>
          <a:latin typeface="+mn-lt"/>
          <a:ea typeface="+mn-ea"/>
          <a:cs typeface="+mn-cs"/>
        </a:defRPr>
      </a:lvl7pPr>
      <a:lvl8pPr marL="1448117" indent="-143378" algn="r" rtl="1" eaLnBrk="1" latinLnBrk="0" hangingPunct="1">
        <a:spcBef>
          <a:spcPts val="235"/>
        </a:spcBef>
        <a:buClr>
          <a:schemeClr val="accent4"/>
        </a:buClr>
        <a:buSzPct val="100000"/>
        <a:buChar char="•"/>
        <a:defRPr kumimoji="0" sz="1300" kern="1200" baseline="0">
          <a:solidFill>
            <a:schemeClr val="tx1">
              <a:tint val="85000"/>
            </a:schemeClr>
          </a:solidFill>
          <a:latin typeface="+mn-lt"/>
          <a:ea typeface="+mn-ea"/>
          <a:cs typeface="+mn-cs"/>
        </a:defRPr>
      </a:lvl8pPr>
      <a:lvl9pPr marL="1613002" indent="-143378" algn="r" rtl="1" eaLnBrk="1" latinLnBrk="0" hangingPunct="1">
        <a:spcBef>
          <a:spcPct val="20000"/>
        </a:spcBef>
        <a:buClr>
          <a:schemeClr val="accent4"/>
        </a:buClr>
        <a:buSzPct val="100000"/>
        <a:buFont typeface="Wingdings"/>
        <a:buChar char="§"/>
        <a:defRPr kumimoji="0" sz="11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358445" algn="r" rtl="1" eaLnBrk="1" latinLnBrk="0" hangingPunct="1">
        <a:defRPr kumimoji="0" kern="1200">
          <a:solidFill>
            <a:schemeClr val="tx1"/>
          </a:solidFill>
          <a:latin typeface="+mn-lt"/>
          <a:ea typeface="+mn-ea"/>
          <a:cs typeface="+mn-cs"/>
        </a:defRPr>
      </a:lvl2pPr>
      <a:lvl3pPr marL="716890" algn="r" rtl="1" eaLnBrk="1" latinLnBrk="0" hangingPunct="1">
        <a:defRPr kumimoji="0" kern="1200">
          <a:solidFill>
            <a:schemeClr val="tx1"/>
          </a:solidFill>
          <a:latin typeface="+mn-lt"/>
          <a:ea typeface="+mn-ea"/>
          <a:cs typeface="+mn-cs"/>
        </a:defRPr>
      </a:lvl3pPr>
      <a:lvl4pPr marL="1075334" algn="r" rtl="1" eaLnBrk="1" latinLnBrk="0" hangingPunct="1">
        <a:defRPr kumimoji="0" kern="1200">
          <a:solidFill>
            <a:schemeClr val="tx1"/>
          </a:solidFill>
          <a:latin typeface="+mn-lt"/>
          <a:ea typeface="+mn-ea"/>
          <a:cs typeface="+mn-cs"/>
        </a:defRPr>
      </a:lvl4pPr>
      <a:lvl5pPr marL="1433779" algn="r" rtl="1" eaLnBrk="1" latinLnBrk="0" hangingPunct="1">
        <a:defRPr kumimoji="0" kern="1200">
          <a:solidFill>
            <a:schemeClr val="tx1"/>
          </a:solidFill>
          <a:latin typeface="+mn-lt"/>
          <a:ea typeface="+mn-ea"/>
          <a:cs typeface="+mn-cs"/>
        </a:defRPr>
      </a:lvl5pPr>
      <a:lvl6pPr marL="1792224" algn="r" rtl="1" eaLnBrk="1" latinLnBrk="0" hangingPunct="1">
        <a:defRPr kumimoji="0" kern="1200">
          <a:solidFill>
            <a:schemeClr val="tx1"/>
          </a:solidFill>
          <a:latin typeface="+mn-lt"/>
          <a:ea typeface="+mn-ea"/>
          <a:cs typeface="+mn-cs"/>
        </a:defRPr>
      </a:lvl6pPr>
      <a:lvl7pPr marL="2150669" algn="r" rtl="1" eaLnBrk="1" latinLnBrk="0" hangingPunct="1">
        <a:defRPr kumimoji="0" kern="1200">
          <a:solidFill>
            <a:schemeClr val="tx1"/>
          </a:solidFill>
          <a:latin typeface="+mn-lt"/>
          <a:ea typeface="+mn-ea"/>
          <a:cs typeface="+mn-cs"/>
        </a:defRPr>
      </a:lvl7pPr>
      <a:lvl8pPr marL="2509114" algn="r" rtl="1" eaLnBrk="1" latinLnBrk="0" hangingPunct="1">
        <a:defRPr kumimoji="0" kern="1200">
          <a:solidFill>
            <a:schemeClr val="tx1"/>
          </a:solidFill>
          <a:latin typeface="+mn-lt"/>
          <a:ea typeface="+mn-ea"/>
          <a:cs typeface="+mn-cs"/>
        </a:defRPr>
      </a:lvl8pPr>
      <a:lvl9pPr marL="2867558"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3" y="642926"/>
            <a:ext cx="7238998" cy="1143000"/>
          </a:xfrm>
        </p:spPr>
        <p:txBody>
          <a:bodyPr>
            <a:normAutofit/>
          </a:bodyPr>
          <a:lstStyle/>
          <a:p>
            <a:pPr algn="ct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a:xfrm>
            <a:off x="1857356" y="3500438"/>
            <a:ext cx="4071966" cy="2286016"/>
          </a:xfrm>
        </p:spPr>
        <p:txBody>
          <a:bodyPr>
            <a:normAutofit lnSpcReduction="10000"/>
          </a:bodyPr>
          <a:lstStyle/>
          <a:p>
            <a:pPr lvl="0" algn="ctr">
              <a:buNone/>
            </a:pPr>
            <a:endPar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ctr">
              <a:buNone/>
            </a:pPr>
            <a:endPar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ctr">
              <a:buNone/>
            </a:pPr>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دانشگاه علوم پزشكي كاشان</a:t>
            </a:r>
          </a:p>
          <a:p>
            <a:pPr lvl="0" algn="ctr">
              <a:buNone/>
            </a:pPr>
            <a:r>
              <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معاونت غذا و دارو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خوراكي </a:t>
            </a:r>
          </a:p>
          <a:p>
            <a:pPr lvl="0"/>
            <a:endPar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r>
              <a:rPr lang="fa-IR" sz="2800" b="1" dirty="0" smtClean="0"/>
              <a:t>محلول ها</a:t>
            </a:r>
            <a:endParaRPr lang="fa-IR" sz="2800" dirty="0" smtClean="0"/>
          </a:p>
          <a:p>
            <a:pPr lvl="0">
              <a:lnSpc>
                <a:spcPct val="150000"/>
              </a:lnSpc>
            </a:pPr>
            <a:r>
              <a:rPr lang="fa-IR" sz="2800" b="1" dirty="0" smtClean="0"/>
              <a:t>سوسپانسیون ها</a:t>
            </a:r>
          </a:p>
          <a:p>
            <a:pPr lvl="0">
              <a:lnSpc>
                <a:spcPct val="150000"/>
              </a:lnSpc>
            </a:pPr>
            <a:r>
              <a:rPr lang="fa-IR" sz="2800" b="1" dirty="0" smtClean="0"/>
              <a:t>پودرها</a:t>
            </a:r>
          </a:p>
          <a:p>
            <a:pPr lvl="0">
              <a:lnSpc>
                <a:spcPct val="150000"/>
              </a:lnSpc>
            </a:pPr>
            <a:r>
              <a:rPr lang="fa-IR" sz="2800" b="1" dirty="0" smtClean="0"/>
              <a:t>قرص ها</a:t>
            </a:r>
          </a:p>
          <a:p>
            <a:pPr lvl="0">
              <a:lnSpc>
                <a:spcPct val="150000"/>
              </a:lnSpc>
            </a:pPr>
            <a:r>
              <a:rPr lang="fa-IR" sz="2800" b="1" dirty="0" smtClean="0"/>
              <a:t>کپسول ها</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خوراكي </a:t>
            </a:r>
          </a:p>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مزايا</a:t>
            </a:r>
          </a:p>
          <a:p>
            <a:pPr lvl="0"/>
            <a:endPar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nSpc>
                <a:spcPct val="80000"/>
              </a:lnSpc>
            </a:pPr>
            <a:r>
              <a:rPr lang="fa-IR" sz="3200" b="1" dirty="0" smtClean="0">
                <a:cs typeface="B Nazanin" pitchFamily="2" charset="-78"/>
              </a:rPr>
              <a:t>- سالمترين راه مصرف</a:t>
            </a:r>
          </a:p>
          <a:p>
            <a:pPr>
              <a:lnSpc>
                <a:spcPct val="80000"/>
              </a:lnSpc>
            </a:pPr>
            <a:endParaRPr lang="fa-IR" sz="3200" b="1" dirty="0" smtClean="0">
              <a:cs typeface="B Nazanin" pitchFamily="2" charset="-78"/>
            </a:endParaRPr>
          </a:p>
          <a:p>
            <a:pPr>
              <a:lnSpc>
                <a:spcPct val="80000"/>
              </a:lnSpc>
            </a:pPr>
            <a:r>
              <a:rPr lang="fa-IR" sz="3200" b="1" dirty="0" smtClean="0">
                <a:cs typeface="B Nazanin" pitchFamily="2" charset="-78"/>
              </a:rPr>
              <a:t> - ساده ترين روش براي آموزش بيمار</a:t>
            </a:r>
          </a:p>
          <a:p>
            <a:pPr>
              <a:lnSpc>
                <a:spcPct val="80000"/>
              </a:lnSpc>
            </a:pPr>
            <a:endParaRPr lang="fa-IR" sz="3200" b="1" dirty="0" smtClean="0">
              <a:cs typeface="B Nazanin" pitchFamily="2" charset="-78"/>
            </a:endParaRPr>
          </a:p>
          <a:p>
            <a:pPr>
              <a:lnSpc>
                <a:spcPct val="80000"/>
              </a:lnSpc>
            </a:pPr>
            <a:r>
              <a:rPr lang="fa-IR" sz="3200" b="1" dirty="0" smtClean="0">
                <a:cs typeface="B Nazanin" pitchFamily="2" charset="-78"/>
              </a:rPr>
              <a:t>- مناسب ترين روش براي مصرف طولاني</a:t>
            </a:r>
          </a:p>
          <a:p>
            <a:pPr>
              <a:lnSpc>
                <a:spcPct val="80000"/>
              </a:lnSpc>
            </a:pPr>
            <a:endParaRPr lang="fa-IR" sz="3200" b="1" dirty="0" smtClean="0">
              <a:cs typeface="B Nazanin" pitchFamily="2" charset="-78"/>
            </a:endParaRPr>
          </a:p>
          <a:p>
            <a:pPr>
              <a:lnSpc>
                <a:spcPct val="80000"/>
              </a:lnSpc>
            </a:pPr>
            <a:r>
              <a:rPr lang="fa-IR" sz="3200" b="1" dirty="0" smtClean="0">
                <a:cs typeface="B Nazanin" pitchFamily="2" charset="-78"/>
              </a:rPr>
              <a:t>- ارزانترين راه مصرف </a:t>
            </a:r>
          </a:p>
          <a:p>
            <a:pPr lvl="0"/>
            <a:endPar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خوراكي </a:t>
            </a:r>
          </a:p>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معايب</a:t>
            </a:r>
          </a:p>
          <a:p>
            <a:r>
              <a:rPr lang="fa-IR" sz="3200" dirty="0" smtClean="0">
                <a:cs typeface="B Nazanin" pitchFamily="2" charset="-78"/>
              </a:rPr>
              <a:t> </a:t>
            </a:r>
            <a:r>
              <a:rPr lang="fa-IR" sz="3200" b="1" dirty="0" smtClean="0">
                <a:cs typeface="B Nazanin" pitchFamily="2" charset="-78"/>
              </a:rPr>
              <a:t>- شروع اثر كند ( 1 تا 3 ساعت )</a:t>
            </a:r>
          </a:p>
          <a:p>
            <a:endParaRPr lang="fa-IR" sz="3200" b="1" dirty="0" smtClean="0">
              <a:cs typeface="B Nazanin" pitchFamily="2" charset="-78"/>
            </a:endParaRPr>
          </a:p>
          <a:p>
            <a:r>
              <a:rPr lang="fa-IR" sz="3200" b="1" dirty="0" smtClean="0">
                <a:cs typeface="B Nazanin" pitchFamily="2" charset="-78"/>
              </a:rPr>
              <a:t>- جذب ناكامل</a:t>
            </a:r>
          </a:p>
          <a:p>
            <a:endParaRPr lang="fa-IR" sz="3200" b="1" dirty="0" smtClean="0">
              <a:cs typeface="B Nazanin" pitchFamily="2" charset="-78"/>
            </a:endParaRPr>
          </a:p>
          <a:p>
            <a:r>
              <a:rPr lang="fa-IR" sz="3200" b="1" dirty="0" smtClean="0">
                <a:cs typeface="B Nazanin" pitchFamily="2" charset="-78"/>
              </a:rPr>
              <a:t>- عوارض گوارشي</a:t>
            </a:r>
          </a:p>
          <a:p>
            <a:endParaRPr lang="fa-IR" sz="3200" b="1" dirty="0" smtClean="0">
              <a:cs typeface="B Nazanin" pitchFamily="2" charset="-78"/>
            </a:endParaRPr>
          </a:p>
          <a:p>
            <a:r>
              <a:rPr lang="fa-IR" sz="3200" b="1" dirty="0" smtClean="0">
                <a:cs typeface="B Nazanin" pitchFamily="2" charset="-78"/>
              </a:rPr>
              <a:t>- فراموش كردن نوبت مصرف دارو</a:t>
            </a:r>
          </a:p>
          <a:p>
            <a:endParaRPr lang="fa-IR" sz="3200" b="1" dirty="0" smtClean="0">
              <a:cs typeface="B Nazanin" pitchFamily="2" charset="-78"/>
            </a:endParaRPr>
          </a:p>
          <a:p>
            <a:r>
              <a:rPr lang="fa-IR" sz="3200" b="1" dirty="0" smtClean="0">
                <a:cs typeface="B Nazanin" pitchFamily="2" charset="-78"/>
              </a:rPr>
              <a:t>- تداخل با محتويات دستگاه گوارش و ...</a:t>
            </a:r>
            <a:endParaRPr lang="en-US" sz="3200" b="1" dirty="0" smtClean="0">
              <a:cs typeface="B Nazanin"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0304cough_syrup"/>
          <p:cNvPicPr>
            <a:picLocks noChangeAspect="1" noChangeArrowheads="1"/>
          </p:cNvPicPr>
          <p:nvPr/>
        </p:nvPicPr>
        <p:blipFill>
          <a:blip r:embed="rId2"/>
          <a:srcRect/>
          <a:stretch>
            <a:fillRect/>
          </a:stretch>
        </p:blipFill>
        <p:spPr bwMode="auto">
          <a:xfrm>
            <a:off x="0" y="476250"/>
            <a:ext cx="6084888" cy="6381750"/>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buNone/>
            </a:pPr>
            <a:endPar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endPar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محلول های خوراکی:</a:t>
            </a:r>
          </a:p>
          <a:p>
            <a:pPr lvl="0">
              <a:lnSpc>
                <a:spcPct val="150000"/>
              </a:lnSpc>
            </a:pPr>
            <a:r>
              <a:rPr lang="fa-IR" dirty="0" smtClean="0"/>
              <a:t>محلول ها از انواع دیگر اشکال خوراکی سریع الاثر تر هستند.</a:t>
            </a:r>
            <a:endParaRPr lang="en-US" dirty="0" smtClean="0"/>
          </a:p>
          <a:p>
            <a:pPr lvl="0">
              <a:lnSpc>
                <a:spcPct val="150000"/>
              </a:lnSpc>
            </a:pPr>
            <a:r>
              <a:rPr lang="fa-IR" dirty="0" smtClean="0"/>
              <a:t>به انواع </a:t>
            </a:r>
            <a:r>
              <a:rPr lang="fa-IR" u="sng" dirty="0" smtClean="0"/>
              <a:t>شربت، قطره و الگزیر </a:t>
            </a:r>
            <a:r>
              <a:rPr lang="fa-IR" dirty="0" smtClean="0"/>
              <a:t>تقسیم می شوند</a:t>
            </a:r>
            <a:endParaRPr lang="en-US" dirty="0" smtClean="0"/>
          </a:p>
          <a:p>
            <a:pPr>
              <a:lnSpc>
                <a:spcPct val="150000"/>
              </a:lnSpc>
            </a:pPr>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شربت ها</a:t>
            </a:r>
          </a:p>
          <a:p>
            <a:pPr>
              <a:lnSpc>
                <a:spcPct val="150000"/>
              </a:lnSpc>
              <a:buNone/>
            </a:pPr>
            <a:r>
              <a:rPr lang="fa-IR" sz="1600" b="1" dirty="0" smtClean="0"/>
              <a:t> از حل شدن مواد موثره دارو در </a:t>
            </a:r>
            <a:r>
              <a:rPr lang="fa-IR" sz="1600" b="1" u="sng" dirty="0" smtClean="0"/>
              <a:t>شربت قند </a:t>
            </a:r>
            <a:r>
              <a:rPr lang="fa-IR" sz="1600" b="1" dirty="0" smtClean="0"/>
              <a:t>به دست می آید</a:t>
            </a:r>
          </a:p>
          <a:p>
            <a:pPr>
              <a:lnSpc>
                <a:spcPct val="150000"/>
              </a:lnSpc>
            </a:pPr>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الگزیرها</a:t>
            </a:r>
          </a:p>
          <a:p>
            <a:pPr>
              <a:lnSpc>
                <a:spcPct val="150000"/>
              </a:lnSpc>
              <a:buNone/>
            </a:pPr>
            <a:r>
              <a:rPr lang="fa-IR" sz="1600" b="1" dirty="0" smtClean="0"/>
              <a:t> ازحل شدن ماده دارویی در </a:t>
            </a:r>
            <a:r>
              <a:rPr lang="fa-IR" sz="1600" b="1" u="sng" dirty="0" smtClean="0"/>
              <a:t>الکل و شربت قند </a:t>
            </a:r>
            <a:r>
              <a:rPr lang="fa-IR" sz="1600" b="1" dirty="0" smtClean="0"/>
              <a:t>به دست می آید.</a:t>
            </a:r>
            <a:endParaRPr lang="en-US" sz="16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0304cough_syrup"/>
          <p:cNvPicPr>
            <a:picLocks noChangeAspect="1" noChangeArrowheads="1"/>
          </p:cNvPicPr>
          <p:nvPr/>
        </p:nvPicPr>
        <p:blipFill>
          <a:blip r:embed="rId2"/>
          <a:srcRect/>
          <a:stretch>
            <a:fillRect/>
          </a:stretch>
        </p:blipFill>
        <p:spPr bwMode="auto">
          <a:xfrm>
            <a:off x="0" y="476250"/>
            <a:ext cx="6084888" cy="6381750"/>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سوسپانسيون ها:</a:t>
            </a:r>
          </a:p>
          <a:p>
            <a:pPr>
              <a:lnSpc>
                <a:spcPct val="150000"/>
              </a:lnSpc>
            </a:pPr>
            <a:r>
              <a:rPr lang="fa-IR" b="1" dirty="0" smtClean="0"/>
              <a:t>پراكندگي هايي از ذرات ريز جامد در يك مايع هستند.</a:t>
            </a:r>
          </a:p>
          <a:p>
            <a:pPr>
              <a:lnSpc>
                <a:spcPct val="150000"/>
              </a:lnSpc>
            </a:pPr>
            <a:r>
              <a:rPr lang="fa-IR" b="1" dirty="0" smtClean="0"/>
              <a:t>نكته مهم : حتما قبل از مصرف تكان داه شوند زيرا تمايل به رسوب داده شدن دارند.</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 ها:</a:t>
            </a:r>
          </a:p>
          <a:p>
            <a:pPr lvl="0">
              <a:lnSpc>
                <a:spcPct val="150000"/>
              </a:lnSpc>
              <a:buNone/>
            </a:pPr>
            <a:r>
              <a:rPr lang="fa-IR" dirty="0" smtClean="0"/>
              <a:t>	(فراوان ترین اشکال دارویی)</a:t>
            </a:r>
          </a:p>
          <a:p>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انواع قرص:</a:t>
            </a:r>
            <a:endParaRPr lang="en-US"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nSpc>
                <a:spcPct val="150000"/>
              </a:lnSpc>
            </a:pPr>
            <a:r>
              <a:rPr lang="fa-IR" b="1" dirty="0" smtClean="0"/>
              <a:t>قرص های ساده</a:t>
            </a:r>
            <a:endParaRPr lang="en-US" dirty="0" smtClean="0"/>
          </a:p>
          <a:p>
            <a:pPr>
              <a:lnSpc>
                <a:spcPct val="150000"/>
              </a:lnSpc>
            </a:pPr>
            <a:r>
              <a:rPr lang="fa-IR" b="1" dirty="0" smtClean="0"/>
              <a:t>قرص های جوشان</a:t>
            </a:r>
            <a:endParaRPr lang="en-US" dirty="0" smtClean="0"/>
          </a:p>
          <a:p>
            <a:pPr>
              <a:lnSpc>
                <a:spcPct val="150000"/>
              </a:lnSpc>
            </a:pPr>
            <a:r>
              <a:rPr lang="fa-IR" b="1" dirty="0" smtClean="0"/>
              <a:t>قرص های جویدنی</a:t>
            </a:r>
            <a:endParaRPr lang="en-US" dirty="0" smtClean="0"/>
          </a:p>
          <a:p>
            <a:pPr>
              <a:lnSpc>
                <a:spcPct val="150000"/>
              </a:lnSpc>
            </a:pPr>
            <a:r>
              <a:rPr lang="fa-IR" b="1" dirty="0" smtClean="0"/>
              <a:t>قرص های مکیدنی</a:t>
            </a:r>
          </a:p>
          <a:p>
            <a:pPr>
              <a:lnSpc>
                <a:spcPct val="150000"/>
              </a:lnSpc>
            </a:pPr>
            <a:r>
              <a:rPr lang="fa-IR" b="1" dirty="0" smtClean="0"/>
              <a:t>قرصهای زیرزبانی یا گونه ای</a:t>
            </a:r>
            <a:endParaRPr lang="en-US" dirty="0" smtClean="0"/>
          </a:p>
          <a:p>
            <a:pPr>
              <a:lnSpc>
                <a:spcPct val="150000"/>
              </a:lnSpc>
            </a:pPr>
            <a:r>
              <a:rPr lang="fa-IR" b="1" dirty="0" smtClean="0"/>
              <a:t>قرص هایی با آزادسازی  کنترل شده </a:t>
            </a:r>
          </a:p>
          <a:p>
            <a:pPr>
              <a:lnSpc>
                <a:spcPct val="150000"/>
              </a:lnSpc>
              <a:buNone/>
            </a:pPr>
            <a:r>
              <a:rPr lang="fa-IR" b="1" dirty="0" smtClean="0"/>
              <a:t>	(آهسته رهش- پیوسته رهش)</a:t>
            </a:r>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77500" lnSpcReduction="20000"/>
          </a:bodyPr>
          <a:lstStyle/>
          <a:p>
            <a:pPr>
              <a:buNone/>
            </a:pPr>
            <a:r>
              <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a:buNone/>
            </a:pPr>
            <a:r>
              <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قرص...</a:t>
            </a:r>
            <a:endPar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r>
              <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 های ساده: </a:t>
            </a:r>
          </a:p>
          <a:p>
            <a:pPr algn="just">
              <a:lnSpc>
                <a:spcPct val="150000"/>
              </a:lnSpc>
              <a:buNone/>
            </a:pPr>
            <a:r>
              <a:rPr lang="fa-IR" dirty="0" smtClean="0"/>
              <a:t>	</a:t>
            </a:r>
            <a:r>
              <a:rPr lang="fa-IR" b="1" dirty="0" smtClean="0"/>
              <a:t>اکثر قرص ها به گونه ای طراحی شده اند که قورت داده شوند.</a:t>
            </a:r>
          </a:p>
          <a:p>
            <a:pPr algn="just">
              <a:lnSpc>
                <a:spcPct val="150000"/>
              </a:lnSpc>
              <a:buNone/>
            </a:pPr>
            <a:r>
              <a:rPr lang="fa-IR" b="1" dirty="0" smtClean="0"/>
              <a:t>	(قرص های بلعیدنی)</a:t>
            </a:r>
            <a:endParaRPr lang="en-US" b="1" dirty="0" smtClean="0"/>
          </a:p>
          <a:p>
            <a:pPr algn="just">
              <a:lnSpc>
                <a:spcPct val="150000"/>
              </a:lnSpc>
            </a:pPr>
            <a:r>
              <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 های جوشان:</a:t>
            </a:r>
          </a:p>
          <a:p>
            <a:pPr algn="just">
              <a:lnSpc>
                <a:spcPct val="150000"/>
              </a:lnSpc>
              <a:buNone/>
            </a:pPr>
            <a:r>
              <a:rPr lang="fa-IR" dirty="0" smtClean="0"/>
              <a:t>	</a:t>
            </a:r>
            <a:r>
              <a:rPr lang="fa-IR" b="1" dirty="0" smtClean="0"/>
              <a:t>این قرص ها را باید بلافاصله قبل از مصرف در یک لیوان آب سرد حل نموده و بعد از آن که محلول کاملاً  صاف و ساکن شد مصرف شود. 	کاهش تحریکات گوارشی</a:t>
            </a:r>
          </a:p>
          <a:p>
            <a:pPr algn="just">
              <a:lnSpc>
                <a:spcPct val="150000"/>
              </a:lnSpc>
              <a:buNone/>
            </a:pPr>
            <a:r>
              <a:rPr lang="fa-IR" b="1" dirty="0" smtClean="0"/>
              <a:t>		 سریعتر شدن سرعت اثر قرص های جوشان را پس از حل کردن در آب نباید به مدت زیادی نگهداری  کرد مانند: قرص جوشان ویتامین </a:t>
            </a:r>
            <a:r>
              <a:rPr lang="en-US" b="1" dirty="0" smtClean="0"/>
              <a:t>C</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buNone/>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algn="just">
              <a:buNone/>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قرص...</a:t>
            </a:r>
            <a:endPar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gn="just"/>
            <a:r>
              <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 های جویدنی</a:t>
            </a:r>
            <a:r>
              <a:rPr lang="fa-IR" dirty="0" smtClean="0"/>
              <a:t>:</a:t>
            </a:r>
          </a:p>
          <a:p>
            <a:pPr algn="just"/>
            <a:r>
              <a:rPr lang="fa-IR" dirty="0" smtClean="0"/>
              <a:t>در مواردی از این قرص ها استفاده میشود که لازم است ماده دارویی از حفره دهان جذب شود و یا این که خرد شدن و تبدیل قرص به ذرات کوچک در دهان برای جذب آن ضروری است. قرص های جویدنی در صورتی که بدون جویدن بلعیده شوند، به دلیل کاهش قابلیت جذب فاقد اثر درمانی مناسب خواهند بود مانند قرص های ضد اسید معده و داروی  مبندازول که یک داروی ضد کرم است.</a:t>
            </a: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buNone/>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a:buNone/>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قرص...</a:t>
            </a:r>
            <a:endPar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r>
              <a:rPr lang="fa-IR" sz="35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 های مکیدنی</a:t>
            </a:r>
            <a:r>
              <a:rPr lang="fa-IR" dirty="0" smtClean="0"/>
              <a:t>: </a:t>
            </a:r>
          </a:p>
          <a:p>
            <a:r>
              <a:rPr lang="fa-IR" dirty="0" smtClean="0"/>
              <a:t>با مکیدن آهسته در دهان حل شده و ماده دارویی آزاد می شود معمولاً ازاین قرص ها برای اثر موضعی در حفره دهان، مثلاً ضدعفونی نمودن مخاط گلو و دهان استفاده می شود.</a:t>
            </a: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buNone/>
            </a:pPr>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a:buNone/>
            </a:pPr>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قرص...</a:t>
            </a:r>
            <a:endParaRPr lang="fa-IR" sz="3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r>
              <a:rPr lang="fa-IR" sz="3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قرصهای زیرزبانی یا گونه ای</a:t>
            </a:r>
            <a:r>
              <a:rPr lang="fa-IR" dirty="0" smtClean="0"/>
              <a:t>: </a:t>
            </a:r>
          </a:p>
          <a:p>
            <a:r>
              <a:rPr lang="fa-IR" dirty="0" smtClean="0"/>
              <a:t>در زیر زبان یا فاصله دندان ها و  گونه ها قرار گرفته، از همان محل جذب می شوند. ویژگی این قرص ها اثر خشی سریع آن ها به دلیل جذب بسیار سریع از مخاط گونه و زیر زبان می باشد مانند قرص های ایزوسورباید 5میلی گرمی که در بیماری های قلبی استفاده می شود.</a:t>
            </a:r>
            <a:endParaRPr lang="en-US" dirty="0" smtClean="0"/>
          </a:p>
        </p:txBody>
      </p:sp>
      <p:pic>
        <p:nvPicPr>
          <p:cNvPr id="4" name="Picture 6" descr="scan0005"/>
          <p:cNvPicPr>
            <a:picLocks noChangeAspect="1" noChangeArrowheads="1"/>
          </p:cNvPicPr>
          <p:nvPr/>
        </p:nvPicPr>
        <p:blipFill>
          <a:blip r:embed="rId2">
            <a:clrChange>
              <a:clrFrom>
                <a:srgbClr val="FFFFFF"/>
              </a:clrFrom>
              <a:clrTo>
                <a:srgbClr val="FFFFFF">
                  <a:alpha val="0"/>
                </a:srgbClr>
              </a:clrTo>
            </a:clrChange>
            <a:lum bright="-18000" contrast="42000"/>
          </a:blip>
          <a:srcRect l="64085" t="24567" r="14789" b="57629"/>
          <a:stretch>
            <a:fillRect/>
          </a:stretch>
        </p:blipFill>
        <p:spPr bwMode="auto">
          <a:xfrm>
            <a:off x="-71470" y="1142984"/>
            <a:ext cx="3643338" cy="336391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a:xfrm>
            <a:off x="642910" y="1609417"/>
            <a:ext cx="7053291" cy="4846320"/>
          </a:xfrm>
        </p:spPr>
        <p:txBody>
          <a:bodyPr>
            <a:noAutofit/>
          </a:bodyPr>
          <a:lstStyle/>
          <a:p>
            <a:pPr lvl="0" algn="just">
              <a:buNone/>
            </a:pPr>
            <a:r>
              <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تعريف دارو :</a:t>
            </a:r>
          </a:p>
          <a:p>
            <a:pPr lvl="0" algn="just">
              <a:lnSpc>
                <a:spcPct val="150000"/>
              </a:lnSpc>
              <a:buNone/>
            </a:pPr>
            <a:r>
              <a:rPr lang="fa-IR" sz="2400" b="1" dirty="0" smtClean="0"/>
              <a:t> 	به ترکیب یا موادی گفته می شود که برای پیش گیری، درمان و یا کنترل بیماری به کار برده شود.</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buNone/>
            </a:pPr>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a:buNone/>
            </a:pPr>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قرص...</a:t>
            </a:r>
            <a:endParaRPr lang="fa-IR" sz="3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قرص هایی با آزادسازی  کنترل شده</a:t>
            </a:r>
          </a:p>
          <a:p>
            <a:pPr>
              <a:buNone/>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	 (آهسته رهش- پیوسته رهش): </a:t>
            </a:r>
          </a:p>
          <a:p>
            <a:r>
              <a:rPr lang="fa-IR" dirty="0" smtClean="0"/>
              <a:t>قرص هایی هستند که استفاده از آن ها سبب کاهش دفعات مصرف دارو و باعث پذیرش بهتر بیمار می شود مصرف آن ها معمولاً یک بار در روز می باشد.</a:t>
            </a: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10000"/>
          </a:bodyPr>
          <a:lstStyle/>
          <a:p>
            <a:pPr algn="just">
              <a:buNone/>
            </a:pPr>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p>
          <a:p>
            <a:pPr algn="just">
              <a:buNone/>
            </a:pPr>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قرص...</a:t>
            </a:r>
            <a:endPar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gn="just"/>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تقسیم بندی قرص ها بر اساس وجود یا عدم وجود روکش</a:t>
            </a:r>
            <a:r>
              <a:rPr lang="fa-IR" sz="1200" dirty="0" smtClean="0"/>
              <a:t>: </a:t>
            </a:r>
          </a:p>
          <a:p>
            <a:pPr algn="just"/>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ساده </a:t>
            </a:r>
          </a:p>
          <a:p>
            <a:pPr algn="just"/>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 پوشش دار </a:t>
            </a:r>
          </a:p>
          <a:p>
            <a:pPr lvl="1" algn="just"/>
            <a:r>
              <a:rPr lang="fa-IR" dirty="0" smtClean="0">
                <a:solidFill>
                  <a:schemeClr val="tx1"/>
                </a:solidFill>
              </a:rPr>
              <a:t>اشکال پوشش دار شامل:</a:t>
            </a:r>
          </a:p>
          <a:p>
            <a:pPr lvl="3" algn="just"/>
            <a:r>
              <a:rPr lang="fa-IR" sz="2000" dirty="0" smtClean="0">
                <a:solidFill>
                  <a:schemeClr val="tx1"/>
                </a:solidFill>
              </a:rPr>
              <a:t>فیلم کوتد (با پوشش پلیمری) </a:t>
            </a:r>
          </a:p>
          <a:p>
            <a:pPr lvl="3" algn="just"/>
            <a:r>
              <a:rPr lang="fa-IR" sz="2000" dirty="0" smtClean="0">
                <a:solidFill>
                  <a:schemeClr val="tx1"/>
                </a:solidFill>
              </a:rPr>
              <a:t> دراژه ( با پوشش قندی)  </a:t>
            </a:r>
          </a:p>
          <a:p>
            <a:pPr lvl="2" algn="just">
              <a:buNone/>
            </a:pPr>
            <a:endParaRPr lang="fa-IR" sz="2000" dirty="0" smtClean="0"/>
          </a:p>
          <a:p>
            <a:pPr algn="just"/>
            <a:r>
              <a:rPr lang="fa-IR" dirty="0" smtClean="0"/>
              <a:t>پوشش قرص ها معمولاً برای پوشاندن طعم و بوی نامطلوب آنها می باشد </a:t>
            </a:r>
          </a:p>
          <a:p>
            <a:pPr algn="just"/>
            <a:r>
              <a:rPr lang="fa-IR" dirty="0" smtClean="0"/>
              <a:t>برخی قرص های پوشش دار برای آزادسازی دارو در روده طراحی شده اند (قرص هایی با پوشش روده ای)</a:t>
            </a:r>
          </a:p>
          <a:p>
            <a:pPr algn="just"/>
            <a:r>
              <a:rPr lang="fa-IR" dirty="0" smtClean="0"/>
              <a:t> این قرص ها را به هیچ عنوان نباید به دو نیم تقسیم کرد.</a:t>
            </a: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85000" lnSpcReduction="20000"/>
          </a:bodyPr>
          <a:lstStyle/>
          <a:p>
            <a:pPr>
              <a:buNone/>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خوراكي ...</a:t>
            </a:r>
            <a:endParaRPr lang="fa-IR" sz="3200" b="1" dirty="0" smtClean="0"/>
          </a:p>
          <a:p>
            <a:pPr lvl="0" algn="just"/>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کپسول ها:</a:t>
            </a:r>
          </a:p>
          <a:p>
            <a:pPr lvl="1" algn="just">
              <a:lnSpc>
                <a:spcPct val="160000"/>
              </a:lnSpc>
            </a:pPr>
            <a:r>
              <a:rPr lang="fa-IR" b="1" dirty="0" smtClean="0">
                <a:solidFill>
                  <a:schemeClr val="tx1"/>
                </a:solidFill>
              </a:rPr>
              <a:t>پوشش ژلاتینی سخت</a:t>
            </a:r>
          </a:p>
          <a:p>
            <a:pPr lvl="1" algn="just">
              <a:lnSpc>
                <a:spcPct val="160000"/>
              </a:lnSpc>
            </a:pPr>
            <a:r>
              <a:rPr lang="fa-IR" b="1" dirty="0" smtClean="0">
                <a:solidFill>
                  <a:schemeClr val="tx1"/>
                </a:solidFill>
              </a:rPr>
              <a:t>پوشش ژلاتینی نرم </a:t>
            </a:r>
          </a:p>
          <a:p>
            <a:pPr lvl="0" algn="just">
              <a:lnSpc>
                <a:spcPct val="160000"/>
              </a:lnSpc>
            </a:pPr>
            <a:r>
              <a:rPr lang="fa-IR" dirty="0" smtClean="0"/>
              <a:t>کپسول ها نسبت به قرص ها از اثر بخشی سریعتری برخوردار هستند.</a:t>
            </a:r>
          </a:p>
          <a:p>
            <a:pPr lvl="0" algn="just">
              <a:lnSpc>
                <a:spcPct val="160000"/>
              </a:lnSpc>
            </a:pPr>
            <a:r>
              <a:rPr lang="fa-IR" dirty="0" smtClean="0"/>
              <a:t> کپسول ها در اثر ماندن طولانی در هوای خشک، شکننده و خرد شده و محتویات آنها به بیرون نشت می  کند و در شرایط رطوبت بالا نیز به دلیل نرم شدن ژلاتین، پوشش آن ها سوراخ شده محتویات به خارج نشت پیدا می کند و در هر دو حالت کیفیت مناسب برای مصرف را از دست می دهند. لذا باید از نگهداری  کپسول ها در شرایط خیلی خشک یا خیلی مرطوب خودداری نمود. خارج کردن کپسول ها از ظرف محتوی آنها  و نگهداری در شرایطی دیگر احتمال بروز این مشکلات را در آنها زیاد می کند</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62500" lnSpcReduction="20000"/>
          </a:bodyPr>
          <a:lstStyle/>
          <a:p>
            <a:pPr lvl="0" algn="just"/>
            <a:r>
              <a:rPr lang="fa-IR" sz="3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نکاتی درمصرف اشکال دارویی خوراکی باید در نظر داشت:</a:t>
            </a:r>
          </a:p>
          <a:p>
            <a:pPr lvl="0" algn="just">
              <a:lnSpc>
                <a:spcPct val="170000"/>
              </a:lnSpc>
            </a:pPr>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just">
              <a:lnSpc>
                <a:spcPct val="170000"/>
              </a:lnSpc>
            </a:pPr>
            <a:r>
              <a:rPr lang="fa-IR" b="1" dirty="0" smtClean="0"/>
              <a:t>برای حداکثر جذب، بهتر است دارو همراه غذا مصرف نشود مگر در مورد داروهایی که مصرف همراه غذا در دستور مصرف آن ها ذکرک شده باشد.</a:t>
            </a:r>
          </a:p>
          <a:p>
            <a:pPr lvl="0" algn="just">
              <a:lnSpc>
                <a:spcPct val="170000"/>
              </a:lnSpc>
            </a:pPr>
            <a:endParaRPr lang="en-US" b="1" dirty="0" smtClean="0"/>
          </a:p>
          <a:p>
            <a:pPr lvl="0" algn="just">
              <a:lnSpc>
                <a:spcPct val="170000"/>
              </a:lnSpc>
            </a:pPr>
            <a:r>
              <a:rPr lang="fa-IR" b="1" dirty="0" smtClean="0"/>
              <a:t>برای به حداقل رساندن تداخل دارو و غذا باید آن را نیم تا یک ساعت قبل از غذا یا دو ساعت پس از آن مصرف نمود.</a:t>
            </a:r>
          </a:p>
          <a:p>
            <a:pPr lvl="0" algn="just">
              <a:lnSpc>
                <a:spcPct val="170000"/>
              </a:lnSpc>
            </a:pPr>
            <a:endParaRPr lang="en-US" b="1" dirty="0" smtClean="0"/>
          </a:p>
          <a:p>
            <a:pPr lvl="0" algn="just">
              <a:lnSpc>
                <a:spcPct val="170000"/>
              </a:lnSpc>
            </a:pPr>
            <a:r>
              <a:rPr lang="fa-IR" b="1" dirty="0" smtClean="0"/>
              <a:t>مصرف داروها به طور همزمان می توانند سبب  بروزتداخل در اثرات آنها شود لذا در مصرف همزمان داروها باید به بروشور آنها مراجعه و با داروساز مشورت نمود.</a:t>
            </a:r>
          </a:p>
          <a:p>
            <a:pPr lvl="0" algn="just">
              <a:lnSpc>
                <a:spcPct val="170000"/>
              </a:lnSpc>
            </a:pPr>
            <a:endParaRPr lang="en-US" b="1" dirty="0" smtClean="0"/>
          </a:p>
          <a:p>
            <a:pPr lvl="0" algn="just">
              <a:lnSpc>
                <a:spcPct val="170000"/>
              </a:lnSpc>
            </a:pPr>
            <a:r>
              <a:rPr lang="fa-IR" b="1" dirty="0" smtClean="0"/>
              <a:t>باید در نظرداشت شرایط متفاوت جسمی، روحی – روانی، غذاها و نوشیدنی های متفاوت، مصرف سیگار، الکل و ورزش می تواند در اثر بخشی داروها مؤثرباشد.</a:t>
            </a:r>
            <a:endParaRPr lang="en-US" b="1"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85000" lnSpcReduction="10000"/>
          </a:bodyPr>
          <a:lstStyle/>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نکاتی درمصرف اشکال دارویی خوراکی باید در نظر داشت:</a:t>
            </a:r>
          </a:p>
          <a:p>
            <a:pPr lvl="0" algn="just">
              <a:lnSpc>
                <a:spcPct val="150000"/>
              </a:lnSpc>
            </a:pPr>
            <a:endParaRPr lang="en-US"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just">
              <a:lnSpc>
                <a:spcPct val="150000"/>
              </a:lnSpc>
            </a:pPr>
            <a:r>
              <a:rPr lang="fa-IR" b="1" dirty="0" smtClean="0"/>
              <a:t>قرص و کپسول حتماً به همراه یک یا چند لیوان آب (نه خیلی گرم و نه خیلی سرد) مصرف شود و خوردن آب به همراه قرص یا کپسول سرعت باز شدن و هضم آن ها را افزایش می دهد.</a:t>
            </a:r>
          </a:p>
          <a:p>
            <a:pPr lvl="0" algn="just">
              <a:lnSpc>
                <a:spcPct val="150000"/>
              </a:lnSpc>
            </a:pPr>
            <a:endParaRPr lang="en-US" b="1" dirty="0" smtClean="0"/>
          </a:p>
          <a:p>
            <a:pPr lvl="0" algn="just">
              <a:lnSpc>
                <a:spcPct val="150000"/>
              </a:lnSpc>
            </a:pPr>
            <a:r>
              <a:rPr lang="fa-IR" b="1" dirty="0" smtClean="0"/>
              <a:t>قرص های بلعیدنی و کپسول را به هیچ وجه نباید با آب دهان قورت داد چون ممکن است به جدار مری  چسبیده و عوارض خطرناک به وجود آورد.</a:t>
            </a:r>
          </a:p>
          <a:p>
            <a:pPr lvl="0" algn="just">
              <a:lnSpc>
                <a:spcPct val="150000"/>
              </a:lnSpc>
            </a:pPr>
            <a:endParaRPr lang="en-US" b="1" dirty="0" smtClean="0"/>
          </a:p>
          <a:p>
            <a:pPr lvl="0" algn="just">
              <a:lnSpc>
                <a:spcPct val="150000"/>
              </a:lnSpc>
            </a:pPr>
            <a:r>
              <a:rPr lang="fa-IR" b="1" dirty="0" smtClean="0"/>
              <a:t>هنگام مصرف قرص یا کپسول بیمار حتی الامکان وضعیت ایستاده داشته باشد.</a:t>
            </a:r>
            <a:endParaRPr lang="en-US" b="1" dirty="0" smtClean="0"/>
          </a:p>
          <a:p>
            <a:pPr lvl="0" algn="just"/>
            <a:endParaRPr lang="en-US" b="1"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st2_628934_syringe"/>
          <p:cNvPicPr>
            <a:picLocks noChangeAspect="1" noChangeArrowheads="1"/>
          </p:cNvPicPr>
          <p:nvPr/>
        </p:nvPicPr>
        <p:blipFill>
          <a:blip r:embed="rId2"/>
          <a:srcRect t="6671" r="5263" b="59980"/>
          <a:stretch>
            <a:fillRect/>
          </a:stretch>
        </p:blipFill>
        <p:spPr bwMode="auto">
          <a:xfrm>
            <a:off x="0" y="0"/>
            <a:ext cx="4572000" cy="1071546"/>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10000"/>
          </a:bodyPr>
          <a:lstStyle/>
          <a:p>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تزريقي:</a:t>
            </a:r>
            <a:endParaRPr lang="fa-IR" sz="4000" b="1" dirty="0" smtClean="0"/>
          </a:p>
          <a:p>
            <a:pPr algn="just">
              <a:buNone/>
            </a:pPr>
            <a:r>
              <a:rPr lang="en-US" dirty="0" smtClean="0"/>
              <a:t> </a:t>
            </a:r>
          </a:p>
          <a:p>
            <a:pPr lvl="0" algn="just"/>
            <a:r>
              <a:rPr lang="fa-IR" dirty="0" smtClean="0"/>
              <a:t>داروهای تزریقی یا محلول قابل تزریق، محلولی است استریل که حاوی یک یا چند ماده دارویی است</a:t>
            </a:r>
          </a:p>
          <a:p>
            <a:pPr lvl="0" algn="just"/>
            <a:endParaRPr lang="fa-IR" dirty="0" smtClean="0"/>
          </a:p>
          <a:p>
            <a:pPr lvl="0" algn="just"/>
            <a:r>
              <a:rPr lang="fa-IR" dirty="0" smtClean="0"/>
              <a:t>انواع تزريق</a:t>
            </a:r>
            <a:r>
              <a:rPr lang="fa-IR" sz="2100" dirty="0" smtClean="0"/>
              <a:t>:</a:t>
            </a:r>
          </a:p>
          <a:p>
            <a:pPr lvl="0" algn="just">
              <a:buNone/>
            </a:pPr>
            <a:r>
              <a:rPr lang="fa-IR" sz="2100" dirty="0" smtClean="0"/>
              <a:t>تزریق وریدی، عضلانی، زیر جلدی، داخل پوست، داخل سرخرگی، درون مفصل، درون نخاع و ...</a:t>
            </a:r>
            <a:endParaRPr lang="fa-IR" dirty="0" smtClean="0"/>
          </a:p>
          <a:p>
            <a:pPr lvl="0" algn="just"/>
            <a:r>
              <a:rPr lang="fa-IR" dirty="0" smtClean="0"/>
              <a:t>نوع تزریق به </a:t>
            </a:r>
            <a:r>
              <a:rPr lang="fa-IR" u="sng" dirty="0" smtClean="0"/>
              <a:t>ماهیت دارو و شرایط درمان </a:t>
            </a:r>
            <a:r>
              <a:rPr lang="fa-IR" dirty="0" smtClean="0"/>
              <a:t>بستگی دارد.</a:t>
            </a:r>
          </a:p>
          <a:p>
            <a:pPr lvl="0" algn="just"/>
            <a:endParaRPr lang="fa-IR" dirty="0" smtClean="0"/>
          </a:p>
          <a:p>
            <a:pPr lvl="0" algn="just"/>
            <a:r>
              <a:rPr lang="fa-IR" dirty="0" smtClean="0"/>
              <a:t>انتخاب نوع تزریق بستگی کامل به </a:t>
            </a:r>
            <a:r>
              <a:rPr lang="fa-IR" u="sng" dirty="0" smtClean="0"/>
              <a:t>نوع، مقدار و همچنین زمان اثر </a:t>
            </a:r>
            <a:r>
              <a:rPr lang="fa-IR" dirty="0" smtClean="0"/>
              <a:t>دارو دارد.</a:t>
            </a:r>
          </a:p>
          <a:p>
            <a:pPr lvl="0" algn="just">
              <a:buNone/>
            </a:pPr>
            <a:r>
              <a:rPr lang="fa-IR" dirty="0" smtClean="0"/>
              <a:t>(در مواردی که میسر باشد، همیشه راه خوراکی دارو ترجیح داده می شود.)</a:t>
            </a:r>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st2_628934_syringe"/>
          <p:cNvPicPr>
            <a:picLocks noChangeAspect="1" noChangeArrowheads="1"/>
          </p:cNvPicPr>
          <p:nvPr/>
        </p:nvPicPr>
        <p:blipFill>
          <a:blip r:embed="rId2"/>
          <a:srcRect t="6671" r="5263" b="59980"/>
          <a:stretch>
            <a:fillRect/>
          </a:stretch>
        </p:blipFill>
        <p:spPr bwMode="auto">
          <a:xfrm>
            <a:off x="0" y="0"/>
            <a:ext cx="4572000" cy="1071546"/>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تزريقي:</a:t>
            </a:r>
            <a:endPar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gn="just">
              <a:lnSpc>
                <a:spcPct val="150000"/>
              </a:lnSpc>
            </a:pPr>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داروهای تزریقی را می توان به راه های زیر وارد بدن کرد:</a:t>
            </a: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just">
              <a:lnSpc>
                <a:spcPct val="150000"/>
              </a:lnSpc>
            </a:pPr>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تزریق زیر پوستی یا زیر جلدی: </a:t>
            </a:r>
          </a:p>
          <a:p>
            <a:pPr lvl="0" algn="just">
              <a:lnSpc>
                <a:spcPct val="150000"/>
              </a:lnSpc>
            </a:pPr>
            <a:r>
              <a:rPr lang="fa-IR" dirty="0" smtClean="0"/>
              <a:t>دارو مستقیقماً به زیر پوست تزریق می شود و هنگام تزریق دقت می شود در رگ های خونی فرو نرود. اثربخشی آن آهسته تر از انوع تزریق عضلانی ووریدی است. ماساژ محل تزریق می تواند سرعت جذب را افزایش دهد.</a:t>
            </a:r>
            <a:endParaRPr lang="en-US" dirty="0" smtClean="0"/>
          </a:p>
          <a:p>
            <a:pPr lvl="0" algn="just">
              <a:lnSpc>
                <a:spcPct val="150000"/>
              </a:lnSpc>
            </a:pP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st2_628934_syringe"/>
          <p:cNvPicPr>
            <a:picLocks noChangeAspect="1" noChangeArrowheads="1"/>
          </p:cNvPicPr>
          <p:nvPr/>
        </p:nvPicPr>
        <p:blipFill>
          <a:blip r:embed="rId2"/>
          <a:srcRect t="6671" r="5263" b="59980"/>
          <a:stretch>
            <a:fillRect/>
          </a:stretch>
        </p:blipFill>
        <p:spPr bwMode="auto">
          <a:xfrm>
            <a:off x="0" y="0"/>
            <a:ext cx="4572000" cy="1071546"/>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تزريقي:</a:t>
            </a:r>
            <a:endPar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داروهای تزریقی را می توان به راه های زیر وارد بدن کرد:</a:t>
            </a:r>
          </a:p>
          <a:p>
            <a:pPr algn="just"/>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تزریق عضلانی</a:t>
            </a:r>
            <a:r>
              <a:rPr lang="fa-IR" dirty="0" smtClean="0"/>
              <a:t>: </a:t>
            </a:r>
          </a:p>
          <a:p>
            <a:pPr lvl="0" algn="just"/>
            <a:r>
              <a:rPr lang="fa-IR" dirty="0" smtClean="0"/>
              <a:t>دارو در عضله (معمولاً عضله سرین، بازو) تزریق می شود. دارو از این طریق زودتر از راه زیر پوستی جذب می شود زیرا در عضلات، عروق (رگ های) بیشتری وجود دارد. در صورتی که بخواهند اثر دارو فوراً ظاهر شود و ضمناٌ نتوان از راه وریدی تزریق نمود، از راه عضلانی تزیق می شود. برای تزریق جم های 5/1 تا 5 میلی لیتر دارو به کار می رود. باید دقت نمود تزریق داخل رگ های خونی صورت نگیرد. معمولاً پس از 20-15 دقیقه دارو شروع به اثر می کند.</a:t>
            </a:r>
            <a:endParaRPr lang="en-US" dirty="0" smtClean="0"/>
          </a:p>
          <a:p>
            <a:pPr algn="just"/>
            <a:r>
              <a:rPr lang="fa-IR" dirty="0" smtClean="0"/>
              <a:t>-داروهای تزریقی غیر یخچالی باید دور از نور آفتاب، رطوبت و حرارت نگهداری شوند، زیرا بیشتر داروها نسبت به نور، رطوبت و دما حساس هستند و زودتر خراب می شوند. </a:t>
            </a:r>
            <a:endParaRPr lang="en-US" dirty="0" smtClean="0"/>
          </a:p>
          <a:p>
            <a:pPr algn="just"/>
            <a:r>
              <a:rPr lang="fa-IR" dirty="0" smtClean="0"/>
              <a:t>- ازنگهداری داروهای تزریقی در جاهای خیلی سرد که ممکن است یخ بزنند، پیشگیری شود.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st2_628934_syringe"/>
          <p:cNvPicPr>
            <a:picLocks noChangeAspect="1" noChangeArrowheads="1"/>
          </p:cNvPicPr>
          <p:nvPr/>
        </p:nvPicPr>
        <p:blipFill>
          <a:blip r:embed="rId2"/>
          <a:srcRect t="6671" r="5263" b="59980"/>
          <a:stretch>
            <a:fillRect/>
          </a:stretch>
        </p:blipFill>
        <p:spPr bwMode="auto">
          <a:xfrm>
            <a:off x="0" y="0"/>
            <a:ext cx="4572000" cy="1071546"/>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تزريقي:</a:t>
            </a:r>
          </a:p>
          <a:p>
            <a:pPr algn="just"/>
            <a:r>
              <a:rPr lang="fa-IR"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داروهای تزریقی را می توان به راه های زیر وارد بدن کرد:</a:t>
            </a:r>
          </a:p>
          <a:p>
            <a:pPr algn="just"/>
            <a:endParaRPr lang="fa-IR" b="1" dirty="0" smtClean="0"/>
          </a:p>
          <a:p>
            <a:pPr lvl="0" algn="just"/>
            <a:r>
              <a:rPr lang="fa-IR"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تزریق وریدی: </a:t>
            </a:r>
          </a:p>
          <a:p>
            <a:pPr lvl="0" algn="just">
              <a:lnSpc>
                <a:spcPct val="150000"/>
              </a:lnSpc>
            </a:pPr>
            <a:r>
              <a:rPr lang="fa-IR" dirty="0" smtClean="0"/>
              <a:t>داروهای تزریق وریدی بایستی کاملاً استریل و آپیروژن (فاقد ذرات حساسیت زا) باشند. از آنجا که دارو به داخل رگ تزریق و مستقیماً وارد خون می گردد، تأثیر دارو بسیار سریع است،تزریق از این راه نباید خیلی سریع صورت گیرد، زیرا سبب شوک تزریقی شده و می تواند روی قلب و مغز اثر سوء داشته باشد. این نوع تزریق برای تزریق حجم های 1 میلی لیتر و بالاتر به کار می رود.</a:t>
            </a:r>
            <a:endParaRPr lang="en-US" dirty="0" smtClean="0"/>
          </a:p>
          <a:p>
            <a:pPr algn="just">
              <a:buNone/>
            </a:pPr>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st2_628934_syringe"/>
          <p:cNvPicPr>
            <a:picLocks noChangeAspect="1" noChangeArrowheads="1"/>
          </p:cNvPicPr>
          <p:nvPr/>
        </p:nvPicPr>
        <p:blipFill>
          <a:blip r:embed="rId2"/>
          <a:srcRect t="6671" r="5263" b="59980"/>
          <a:stretch>
            <a:fillRect/>
          </a:stretch>
        </p:blipFill>
        <p:spPr bwMode="auto">
          <a:xfrm>
            <a:off x="0" y="0"/>
            <a:ext cx="4572000" cy="1071546"/>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a:xfrm>
            <a:off x="0" y="1609417"/>
            <a:ext cx="7696201" cy="4846320"/>
          </a:xfrm>
        </p:spPr>
        <p:txBody>
          <a:bodyPr numCol="2">
            <a:normAutofit fontScale="92500" lnSpcReduction="10000"/>
          </a:bodyPr>
          <a:lstStyle/>
          <a:p>
            <a:pPr>
              <a:lnSpc>
                <a:spcPct val="120000"/>
              </a:lnSpc>
            </a:pPr>
            <a:endParaRPr lang="fa-IR" sz="2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a:lnSpc>
                <a:spcPct val="120000"/>
              </a:lnSpc>
            </a:pPr>
            <a:r>
              <a:rPr lang="fa-IR" sz="2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مزايا :</a:t>
            </a:r>
          </a:p>
          <a:p>
            <a:pPr>
              <a:lnSpc>
                <a:spcPct val="120000"/>
              </a:lnSpc>
              <a:buFontTx/>
              <a:buChar char="-"/>
            </a:pPr>
            <a:r>
              <a:rPr lang="fa-IR" b="1" dirty="0" smtClean="0">
                <a:cs typeface="B Nazanin" pitchFamily="2" charset="-78"/>
              </a:rPr>
              <a:t> داشتن اثر سريع</a:t>
            </a:r>
          </a:p>
          <a:p>
            <a:pPr>
              <a:lnSpc>
                <a:spcPct val="120000"/>
              </a:lnSpc>
              <a:buFontTx/>
              <a:buChar char="-"/>
            </a:pPr>
            <a:r>
              <a:rPr lang="fa-IR" b="1" dirty="0" smtClean="0">
                <a:cs typeface="B Nazanin" pitchFamily="2" charset="-78"/>
              </a:rPr>
              <a:t> ورود تمام دارو به بدن</a:t>
            </a:r>
          </a:p>
          <a:p>
            <a:pPr>
              <a:lnSpc>
                <a:spcPct val="120000"/>
              </a:lnSpc>
              <a:buFontTx/>
              <a:buChar char="-"/>
            </a:pPr>
            <a:r>
              <a:rPr lang="fa-IR" b="1" dirty="0" smtClean="0">
                <a:cs typeface="B Nazanin" pitchFamily="2" charset="-78"/>
              </a:rPr>
              <a:t> ورود حجم بالايي از دارو به بدن ( وريدي )</a:t>
            </a:r>
          </a:p>
          <a:p>
            <a:pPr>
              <a:lnSpc>
                <a:spcPct val="120000"/>
              </a:lnSpc>
              <a:buFontTx/>
              <a:buChar char="-"/>
            </a:pPr>
            <a:r>
              <a:rPr lang="fa-IR" b="1" dirty="0" smtClean="0">
                <a:cs typeface="B Nazanin" pitchFamily="2" charset="-78"/>
              </a:rPr>
              <a:t> استفاده از </a:t>
            </a:r>
            <a:r>
              <a:rPr lang="fa-IR" sz="2100" b="1" dirty="0" smtClean="0">
                <a:cs typeface="B Nazanin" pitchFamily="2" charset="-78"/>
              </a:rPr>
              <a:t>فرمهاي بلند مدت داروها </a:t>
            </a:r>
          </a:p>
          <a:p>
            <a:pPr>
              <a:lnSpc>
                <a:spcPct val="120000"/>
              </a:lnSpc>
              <a:buNone/>
            </a:pPr>
            <a:r>
              <a:rPr lang="fa-IR" sz="2100" b="1" dirty="0" smtClean="0">
                <a:cs typeface="B Nazanin" pitchFamily="2" charset="-78"/>
              </a:rPr>
              <a:t>	( عضلاني )</a:t>
            </a:r>
          </a:p>
          <a:p>
            <a:pPr>
              <a:lnSpc>
                <a:spcPct val="120000"/>
              </a:lnSpc>
              <a:buFontTx/>
              <a:buChar char="-"/>
            </a:pPr>
            <a:r>
              <a:rPr lang="fa-IR" sz="2100" b="1" dirty="0" smtClean="0">
                <a:cs typeface="B Nazanin" pitchFamily="2" charset="-78"/>
              </a:rPr>
              <a:t> داروهايي كه جذب گوارشي بالايي ندارند را مي توان از اين راه مصرف كرد</a:t>
            </a:r>
            <a:endParaRPr lang="en-US" sz="2100" b="1" dirty="0" smtClean="0">
              <a:cs typeface="B Nazanin" pitchFamily="2" charset="-78"/>
            </a:endParaRPr>
          </a:p>
          <a:p>
            <a:pPr>
              <a:lnSpc>
                <a:spcPct val="120000"/>
              </a:lnSpc>
              <a:buFontTx/>
              <a:buChar char="-"/>
            </a:pPr>
            <a:r>
              <a:rPr lang="fa-IR" sz="2100" b="1" dirty="0" smtClean="0">
                <a:cs typeface="B Nazanin" pitchFamily="2" charset="-78"/>
              </a:rPr>
              <a:t> </a:t>
            </a:r>
          </a:p>
          <a:p>
            <a:pPr>
              <a:lnSpc>
                <a:spcPct val="120000"/>
              </a:lnSpc>
            </a:pPr>
            <a:endParaRPr lang="fa-IR" sz="2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a:lnSpc>
                <a:spcPct val="120000"/>
              </a:lnSpc>
            </a:pPr>
            <a:endParaRPr lang="fa-IR" sz="2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a:lnSpc>
                <a:spcPct val="120000"/>
              </a:lnSpc>
            </a:pPr>
            <a:r>
              <a:rPr lang="fa-IR"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تزريقي:</a:t>
            </a:r>
            <a:endParaRPr lang="fa-IR" sz="2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a:lnSpc>
                <a:spcPct val="120000"/>
              </a:lnSpc>
            </a:pPr>
            <a:r>
              <a:rPr lang="fa-IR" sz="2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معايب:</a:t>
            </a:r>
          </a:p>
          <a:p>
            <a:pPr>
              <a:lnSpc>
                <a:spcPct val="120000"/>
              </a:lnSpc>
              <a:buFontTx/>
              <a:buChar char="-"/>
            </a:pPr>
            <a:r>
              <a:rPr lang="fa-IR" sz="2100" b="1" dirty="0" smtClean="0">
                <a:cs typeface="B Nazanin" pitchFamily="2" charset="-78"/>
              </a:rPr>
              <a:t>وسايل تزريق بايد حتما استريل باشند. </a:t>
            </a:r>
          </a:p>
          <a:p>
            <a:pPr>
              <a:lnSpc>
                <a:spcPct val="120000"/>
              </a:lnSpc>
              <a:buFontTx/>
              <a:buChar char="-"/>
            </a:pPr>
            <a:r>
              <a:rPr lang="fa-IR" sz="2100" b="1" dirty="0" smtClean="0">
                <a:cs typeface="B Nazanin" pitchFamily="2" charset="-78"/>
              </a:rPr>
              <a:t>نياز به وجود افراد ماهر براي تزريق</a:t>
            </a:r>
          </a:p>
          <a:p>
            <a:pPr>
              <a:lnSpc>
                <a:spcPct val="120000"/>
              </a:lnSpc>
              <a:buFontTx/>
              <a:buChar char="-"/>
            </a:pPr>
            <a:r>
              <a:rPr lang="fa-IR" sz="2100" b="1" dirty="0" smtClean="0">
                <a:cs typeface="B Nazanin" pitchFamily="2" charset="-78"/>
              </a:rPr>
              <a:t> ايجاد درد در محل تزريق</a:t>
            </a:r>
          </a:p>
          <a:p>
            <a:pPr>
              <a:lnSpc>
                <a:spcPct val="120000"/>
              </a:lnSpc>
              <a:buFontTx/>
              <a:buChar char="-"/>
            </a:pPr>
            <a:r>
              <a:rPr lang="fa-IR" sz="2100" b="1" dirty="0" smtClean="0">
                <a:cs typeface="B Nazanin" pitchFamily="2" charset="-78"/>
              </a:rPr>
              <a:t> آسيب به بافتهاي موجود در محل تزريق</a:t>
            </a:r>
          </a:p>
          <a:p>
            <a:pPr>
              <a:lnSpc>
                <a:spcPct val="120000"/>
              </a:lnSpc>
              <a:buFontTx/>
              <a:buChar char="-"/>
            </a:pPr>
            <a:r>
              <a:rPr lang="fa-IR" sz="2100" b="1" dirty="0" smtClean="0">
                <a:cs typeface="B Nazanin" pitchFamily="2" charset="-78"/>
              </a:rPr>
              <a:t> امكان انتقال بيماريهاي خطرناك مانند ايدز</a:t>
            </a:r>
          </a:p>
          <a:p>
            <a:pPr>
              <a:lnSpc>
                <a:spcPct val="120000"/>
              </a:lnSpc>
              <a:buFontTx/>
              <a:buChar char="-"/>
            </a:pPr>
            <a:r>
              <a:rPr lang="fa-IR" sz="2100" b="1" dirty="0" smtClean="0">
                <a:cs typeface="B Nazanin" pitchFamily="2" charset="-78"/>
              </a:rPr>
              <a:t> قيمت گران</a:t>
            </a:r>
          </a:p>
          <a:p>
            <a:pPr>
              <a:lnSpc>
                <a:spcPct val="120000"/>
              </a:lnSpc>
              <a:buFontTx/>
              <a:buChar char="-"/>
            </a:pPr>
            <a:r>
              <a:rPr lang="fa-IR" sz="2100" b="1" dirty="0" smtClean="0">
                <a:cs typeface="B Nazanin" pitchFamily="2" charset="-78"/>
              </a:rPr>
              <a:t> اشتباه در مصرف دارو ممكن است كشنده باشد.</a:t>
            </a:r>
            <a:endParaRPr lang="en-US" sz="2100" b="1" dirty="0" smtClean="0">
              <a:cs typeface="B Nazanin" pitchFamily="2" charset="-78"/>
            </a:endParaRPr>
          </a:p>
          <a:p>
            <a:pPr algn="just">
              <a:lnSpc>
                <a:spcPct val="120000"/>
              </a:lnSpc>
            </a:pPr>
            <a:endParaRPr lang="fa-IR"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algn="just">
              <a:lnSpc>
                <a:spcPct val="120000"/>
              </a:lnSpc>
              <a:buNone/>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lnSpcReduction="10000"/>
          </a:bodyPr>
          <a:lstStyle/>
          <a:p>
            <a:pPr lvl="0" algn="just">
              <a:buNone/>
            </a:pPr>
            <a:endParaRPr lang="en-US" dirty="0" smtClean="0"/>
          </a:p>
          <a:p>
            <a:pPr lvl="0" algn="just"/>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دلايل رشد چشمگير دارودرماني:</a:t>
            </a:r>
          </a:p>
          <a:p>
            <a:pPr lvl="0" algn="just"/>
            <a:endPar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just">
              <a:lnSpc>
                <a:spcPct val="150000"/>
              </a:lnSpc>
            </a:pPr>
            <a:r>
              <a:rPr lang="fa-IR" b="1" dirty="0" smtClean="0"/>
              <a:t>افزایش طول عمر جمعیت </a:t>
            </a:r>
          </a:p>
          <a:p>
            <a:pPr lvl="0" algn="just">
              <a:lnSpc>
                <a:spcPct val="150000"/>
              </a:lnSpc>
              <a:buNone/>
            </a:pPr>
            <a:r>
              <a:rPr lang="fa-IR" b="1" dirty="0" smtClean="0"/>
              <a:t>		(بالا رفتن درصد افراد سالمند در جامعه) </a:t>
            </a:r>
          </a:p>
          <a:p>
            <a:pPr lvl="0" algn="just">
              <a:lnSpc>
                <a:spcPct val="150000"/>
              </a:lnSpc>
            </a:pPr>
            <a:r>
              <a:rPr lang="fa-IR" b="1" dirty="0" smtClean="0"/>
              <a:t>ازدیاد شیوع بیماری های مزمن</a:t>
            </a:r>
          </a:p>
          <a:p>
            <a:pPr lvl="0" algn="just">
              <a:lnSpc>
                <a:spcPct val="150000"/>
              </a:lnSpc>
            </a:pPr>
            <a:r>
              <a:rPr lang="fa-IR" b="1" dirty="0" smtClean="0"/>
              <a:t> پدید آمدن بیماری های عفونی جدید و نیاز به گسترده شدن طیف داروهای مؤثر </a:t>
            </a:r>
          </a:p>
          <a:p>
            <a:pPr lvl="0" algn="just">
              <a:lnSpc>
                <a:spcPct val="150000"/>
              </a:lnSpc>
            </a:pPr>
            <a:r>
              <a:rPr lang="fa-IR" b="1" dirty="0" smtClean="0"/>
              <a:t>افزایش مراقبت های بهداشتی و یا درمان مشکلاتی همانند طاسی سر، خشکی پوست و یا ناتوانی جنسی </a:t>
            </a:r>
          </a:p>
          <a:p>
            <a:pPr lvl="0" algn="just">
              <a:buNone/>
            </a:pP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p>
          <a:p>
            <a:r>
              <a:rPr lang="fa-IR" dirty="0" smtClean="0"/>
              <a:t>اشکال دارویی چشمی حتماً بایستی استریل باشندو ذره نباید در این اشکال وجود داشته باشد.</a:t>
            </a:r>
          </a:p>
          <a:p>
            <a:endParaRPr lang="en-US" dirty="0" smtClean="0"/>
          </a:p>
          <a:p>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 شامل: </a:t>
            </a:r>
          </a:p>
          <a:p>
            <a:pPr lvl="0"/>
            <a:r>
              <a:rPr lang="fa-IR" dirty="0" smtClean="0"/>
              <a:t>قطره</a:t>
            </a:r>
          </a:p>
          <a:p>
            <a:pPr lvl="0"/>
            <a:r>
              <a:rPr lang="fa-IR" dirty="0" smtClean="0"/>
              <a:t>پماد</a:t>
            </a:r>
          </a:p>
          <a:p>
            <a:pPr lvl="0"/>
            <a:r>
              <a:rPr lang="fa-IR" dirty="0" smtClean="0"/>
              <a:t>ژل</a:t>
            </a:r>
          </a:p>
          <a:p>
            <a:pPr lvl="0"/>
            <a:r>
              <a:rPr lang="fa-IR" dirty="0" smtClean="0"/>
              <a:t>محلول های شستشوی چشمی</a:t>
            </a:r>
          </a:p>
          <a:p>
            <a:pPr lvl="0"/>
            <a:r>
              <a:rPr lang="fa-IR" dirty="0" smtClean="0"/>
              <a:t>لنزها </a:t>
            </a:r>
          </a:p>
          <a:p>
            <a:pPr lvl="0"/>
            <a:r>
              <a:rPr lang="fa-IR" dirty="0" smtClean="0"/>
              <a:t>محلول های شستشوی لنز </a:t>
            </a:r>
          </a:p>
          <a:p>
            <a:pPr lvl="0"/>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800" b="1" dirty="0" smtClean="0"/>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قطره ها:</a:t>
            </a:r>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رایج ترین اشکال دارویی چشمی هستند.</a:t>
            </a:r>
          </a:p>
          <a:p>
            <a:pPr lvl="0" algn="just"/>
            <a:endParaRPr lang="en-US" dirty="0" smtClean="0"/>
          </a:p>
          <a:p>
            <a:pPr lvl="0" algn="just"/>
            <a:r>
              <a:rPr lang="fa-IR" dirty="0" smtClean="0"/>
              <a:t>در مصرف قطره های چشمی، یکسان بودن مقدار قطره مصرفی (دوز مصرفی) و پرهیز ازآلوده شدن ظرف آن بسیار مهم است.</a:t>
            </a:r>
          </a:p>
          <a:p>
            <a:pPr lvl="0" algn="just"/>
            <a:endParaRPr lang="en-US" dirty="0" smtClean="0"/>
          </a:p>
          <a:p>
            <a:pPr lvl="0" algn="just"/>
            <a:r>
              <a:rPr lang="fa-IR" dirty="0" smtClean="0"/>
              <a:t>هنگام استفاده دست ها باید کاملاً شسته و تمیز بوده و قطره چکان با چشم  و اطراف آن  یا هر سطح دیگری تماس پیدا نکند.</a:t>
            </a:r>
          </a:p>
          <a:p>
            <a:pPr lvl="0" algn="just"/>
            <a:endParaRPr lang="en-US" dirty="0" smtClean="0"/>
          </a:p>
          <a:p>
            <a:pPr lvl="0" algn="just"/>
            <a:r>
              <a:rPr lang="fa-IR" dirty="0" smtClean="0"/>
              <a:t>قطره باید درون پلک ریخت شود، نه روی کره چشم و پس از چکاندن هر قطره  چشم ها باید به مدت 2 دقیقه بسته نگهداشته شوند.</a:t>
            </a:r>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eyegate1"/>
          <p:cNvPicPr>
            <a:picLocks noChangeAspect="1" noChangeArrowheads="1"/>
          </p:cNvPicPr>
          <p:nvPr/>
        </p:nvPicPr>
        <p:blipFill>
          <a:blip r:embed="rId2"/>
          <a:srcRect/>
          <a:stretch>
            <a:fillRect/>
          </a:stretch>
        </p:blipFill>
        <p:spPr bwMode="auto">
          <a:xfrm>
            <a:off x="-95261" y="-71462"/>
            <a:ext cx="3095625" cy="2322513"/>
          </a:xfrm>
          <a:prstGeom prst="rect">
            <a:avLst/>
          </a:prstGeom>
          <a:ln>
            <a:noFill/>
          </a:ln>
          <a:effectLst>
            <a:softEdge rad="112500"/>
          </a:effectLst>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85000" lnSpcReduction="20000"/>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800" b="1" dirty="0" smtClean="0"/>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قطره چشمی:</a:t>
            </a:r>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دستان خود را بشویید.</a:t>
            </a:r>
            <a:endParaRPr lang="en-US" dirty="0" smtClean="0"/>
          </a:p>
          <a:p>
            <a:pPr lvl="0" algn="just"/>
            <a:r>
              <a:rPr lang="fa-IR" dirty="0" smtClean="0"/>
              <a:t>مراقب باشید دستان شما با نوک قطره چکان تماس پیدا نکند.</a:t>
            </a:r>
            <a:endParaRPr lang="en-US" dirty="0" smtClean="0"/>
          </a:p>
          <a:p>
            <a:pPr lvl="0" algn="just"/>
            <a:r>
              <a:rPr lang="fa-IR" dirty="0" smtClean="0"/>
              <a:t>به سمت بالا نگاه کنید.</a:t>
            </a:r>
            <a:endParaRPr lang="en-US" dirty="0" smtClean="0"/>
          </a:p>
          <a:p>
            <a:pPr lvl="0" algn="just"/>
            <a:r>
              <a:rPr lang="fa-IR" dirty="0" smtClean="0"/>
              <a:t>پلک زیرین را به سمت پایین بکشید تا حفره ای بین پلک و چشم ایجاد شود.</a:t>
            </a:r>
            <a:endParaRPr lang="en-US" dirty="0" smtClean="0"/>
          </a:p>
          <a:p>
            <a:pPr lvl="0" algn="just"/>
            <a:r>
              <a:rPr lang="fa-IR" dirty="0" smtClean="0"/>
              <a:t>تا جایی که ممکن است قطره چکان را به این حفره نزدیک کنید، مر اقب باشید قطره چکان با چشم تماس پیدا نکند.</a:t>
            </a:r>
            <a:endParaRPr lang="en-US" dirty="0" smtClean="0"/>
          </a:p>
          <a:p>
            <a:pPr lvl="0" algn="just"/>
            <a:r>
              <a:rPr lang="fa-IR" dirty="0" smtClean="0"/>
              <a:t>به میزان تجویز شده، از دارو را در حفره چشم بچکانید و پلک زیرین را رها کنید.</a:t>
            </a:r>
            <a:endParaRPr lang="en-US" dirty="0" smtClean="0"/>
          </a:p>
          <a:p>
            <a:pPr lvl="0" algn="just"/>
            <a:r>
              <a:rPr lang="fa-IR" dirty="0" smtClean="0"/>
              <a:t>چشم ها را به مدت دو دقیقه ببندید، دقت نمائید چشم ها نباید خیلی محکم فشرده شوند.</a:t>
            </a:r>
            <a:endParaRPr lang="en-US" dirty="0" smtClean="0"/>
          </a:p>
          <a:p>
            <a:pPr lvl="0" algn="just"/>
            <a:r>
              <a:rPr lang="fa-IR" dirty="0" smtClean="0"/>
              <a:t>مایع اضافی را با یک دستمال  کاغذی از دور چشم پاک کنید.</a:t>
            </a:r>
            <a:endParaRPr lang="en-US" dirty="0" smtClean="0"/>
          </a:p>
          <a:p>
            <a:pPr lvl="0" algn="just"/>
            <a:r>
              <a:rPr lang="fa-IR" dirty="0" smtClean="0"/>
              <a:t>در صورتی که بیش از یک نوع قطره چشمی تجویز شده باشد، حداقل پنج الی ده دقیقه بین استفاده دو نوع قطره فاصله بگذارید( بعد از ریختن قطره اول حداقل پنج الی ده دقیقه صبر کنید و بعد قطره بعدی را در چشم بریزید)</a:t>
            </a:r>
            <a:endParaRPr lang="en-US" dirty="0" smtClean="0"/>
          </a:p>
          <a:p>
            <a:pPr lvl="0" algn="just"/>
            <a:r>
              <a:rPr lang="fa-IR" dirty="0" smtClean="0"/>
              <a:t>قطره های چشمی ممکن است احساس سوزش در چشم ایجاد نمایند که البته نباید بیش از چند دقیقه طول بکشد، در صورتی که بیش از این طو کشید با پزشک یا داروساز مشورت نمایید.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scan0006"/>
          <p:cNvPicPr>
            <a:picLocks noChangeAspect="1" noChangeArrowheads="1"/>
          </p:cNvPicPr>
          <p:nvPr/>
        </p:nvPicPr>
        <p:blipFill>
          <a:blip r:embed="rId2">
            <a:clrChange>
              <a:clrFrom>
                <a:srgbClr val="FDFDFD"/>
              </a:clrFrom>
              <a:clrTo>
                <a:srgbClr val="FDFDFD">
                  <a:alpha val="0"/>
                </a:srgbClr>
              </a:clrTo>
            </a:clrChange>
            <a:lum bright="-12000" contrast="12000"/>
          </a:blip>
          <a:srcRect l="30926" t="29974" r="53577" b="56813"/>
          <a:stretch>
            <a:fillRect/>
          </a:stretch>
        </p:blipFill>
        <p:spPr bwMode="auto">
          <a:xfrm>
            <a:off x="44441" y="49207"/>
            <a:ext cx="2170105" cy="2593975"/>
          </a:xfrm>
          <a:prstGeom prst="rect">
            <a:avLst/>
          </a:prstGeom>
          <a:solidFill>
            <a:schemeClr val="bg1"/>
          </a:solidFill>
          <a:ln w="12700">
            <a:noFill/>
            <a:miter lim="800000"/>
            <a:headEnd/>
            <a:tailEnd/>
          </a:ln>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77500" lnSpcReduction="20000"/>
          </a:bodyPr>
          <a:lstStyle/>
          <a:p>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600" b="1" dirty="0" smtClean="0"/>
          </a:p>
          <a:p>
            <a:pPr lvl="0"/>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پماد چشمی:</a:t>
            </a:r>
            <a:endParaRPr lang="fa-IR" sz="2600" b="1" dirty="0" smtClean="0"/>
          </a:p>
          <a:p>
            <a:pPr lvl="0"/>
            <a:r>
              <a:rPr lang="fa-IR" dirty="0" smtClean="0"/>
              <a:t>دستان خود را بشویید.</a:t>
            </a:r>
            <a:endParaRPr lang="en-US" dirty="0" smtClean="0"/>
          </a:p>
          <a:p>
            <a:pPr lvl="0"/>
            <a:r>
              <a:rPr lang="fa-IR" dirty="0" smtClean="0"/>
              <a:t>مراقب باشید سر تیوپ با چیزی تماس پیدا نکند.</a:t>
            </a:r>
            <a:endParaRPr lang="en-US" dirty="0" smtClean="0"/>
          </a:p>
          <a:p>
            <a:pPr lvl="0"/>
            <a:r>
              <a:rPr lang="fa-IR" dirty="0" smtClean="0"/>
              <a:t>سر را کمی به عقب خم کنید.</a:t>
            </a:r>
            <a:endParaRPr lang="en-US" dirty="0" smtClean="0"/>
          </a:p>
          <a:p>
            <a:pPr lvl="0"/>
            <a:r>
              <a:rPr lang="fa-IR" dirty="0" smtClean="0"/>
              <a:t>تیوپ را با یک دست نگاه دارید و با دست دیگر پلک زیرین را به پایین بکشید تا حفره ای بین پلک و  کره چشم ایجاد شود.</a:t>
            </a:r>
            <a:endParaRPr lang="en-US" dirty="0" smtClean="0"/>
          </a:p>
          <a:p>
            <a:pPr lvl="0"/>
            <a:r>
              <a:rPr lang="fa-IR" dirty="0" smtClean="0"/>
              <a:t>تا جایی که ممکن است سر تیوپ را به این حفره نزدیک کنید.</a:t>
            </a:r>
            <a:endParaRPr lang="en-US" dirty="0" smtClean="0"/>
          </a:p>
          <a:p>
            <a:pPr lvl="0"/>
            <a:r>
              <a:rPr lang="fa-IR" dirty="0" smtClean="0"/>
              <a:t>مقدار تجویز شده از پماد را در این حفره قرار دهید.</a:t>
            </a:r>
            <a:endParaRPr lang="en-US" dirty="0" smtClean="0"/>
          </a:p>
          <a:p>
            <a:pPr lvl="0"/>
            <a:r>
              <a:rPr lang="fa-IR" dirty="0" smtClean="0"/>
              <a:t>چشم ها را به مدت دو دقیقه ببندید.</a:t>
            </a:r>
            <a:endParaRPr lang="en-US" dirty="0" smtClean="0"/>
          </a:p>
          <a:p>
            <a:pPr lvl="0"/>
            <a:r>
              <a:rPr lang="fa-IR" dirty="0" smtClean="0"/>
              <a:t>پماد اضافی را با دستمال کاغذی تمیز از اطراف چشم تمیز کنید.</a:t>
            </a:r>
            <a:endParaRPr lang="en-US" dirty="0" smtClean="0"/>
          </a:p>
          <a:p>
            <a:pPr lvl="0"/>
            <a:r>
              <a:rPr lang="fa-IR" dirty="0" smtClean="0"/>
              <a:t>سر تیوپ را با یک دستگاه دیگر تمیزکنید.</a:t>
            </a:r>
            <a:endParaRPr lang="en-US" dirty="0" smtClean="0"/>
          </a:p>
          <a:p>
            <a:pPr lvl="0"/>
            <a:r>
              <a:rPr lang="fa-IR" dirty="0" smtClean="0"/>
              <a:t>قطره ها  و پماد های چشمی حداکثر یک ماه پس از باز شدن درب آن ها باید دور ریخت شوند.</a:t>
            </a:r>
            <a:endParaRPr lang="en-US" dirty="0" smtClean="0"/>
          </a:p>
          <a:p>
            <a:pPr lvl="0"/>
            <a:r>
              <a:rPr lang="fa-IR" dirty="0" smtClean="0"/>
              <a:t>هرگز از قطره و یا پماد چشمی دیگران استفاده نکنید زیرا احتمال آلودگی این داروهای چشمی در حین مصرف بسیار بالاست.</a:t>
            </a:r>
            <a:endParaRPr lang="en-US" dirty="0" smtClean="0"/>
          </a:p>
          <a:p>
            <a:pPr lvl="0"/>
            <a:r>
              <a:rPr lang="fa-IR" dirty="0" smtClean="0"/>
              <a:t>داروهای چشمی برای مصرف بیش از سه روز توصیه نمی شوند. در صورتی که پس از سه روز هنوز هم ناراحتی چشم ادامه دارد، حتماً به پزشک مراجعه کنید.</a:t>
            </a: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800" b="1" dirty="0" smtClean="0"/>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لنزهای تماسی چشمی:</a:t>
            </a:r>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لنزهای تماسی را به انواع </a:t>
            </a:r>
            <a:r>
              <a:rPr lang="fa-IR" u="sng" dirty="0" smtClean="0"/>
              <a:t>طبی و آرایشی</a:t>
            </a:r>
            <a:r>
              <a:rPr lang="fa-IR" dirty="0" smtClean="0"/>
              <a:t> يا </a:t>
            </a:r>
            <a:r>
              <a:rPr lang="fa-IR" u="sng" dirty="0" smtClean="0"/>
              <a:t>نرم و سخت</a:t>
            </a:r>
            <a:r>
              <a:rPr lang="fa-IR" dirty="0" smtClean="0"/>
              <a:t> تقسیم می کنند.</a:t>
            </a:r>
          </a:p>
          <a:p>
            <a:pPr lvl="0" algn="just"/>
            <a:endParaRPr lang="fa-IR" dirty="0" smtClean="0"/>
          </a:p>
          <a:p>
            <a:pPr lvl="0" algn="just"/>
            <a:r>
              <a:rPr lang="fa-IR" dirty="0" smtClean="0"/>
              <a:t>پس از گذشت مدت زمان ذکر شده در خصوص زمان استفاده از لنزها باید آن ها را دور انداخت (هفتگی، ماهانه، روزانه)</a:t>
            </a:r>
          </a:p>
          <a:p>
            <a:pPr lvl="0" algn="just"/>
            <a:endParaRPr lang="en-US" dirty="0" smtClean="0"/>
          </a:p>
          <a:p>
            <a:pPr lvl="0" algn="just"/>
            <a:r>
              <a:rPr lang="fa-IR" dirty="0" smtClean="0"/>
              <a:t>به تاریخ انقضای ذکر شده روی لنزها بایستی توجه نمود.</a:t>
            </a:r>
          </a:p>
          <a:p>
            <a:pPr lvl="0" algn="just"/>
            <a:endParaRPr lang="en-US" dirty="0" smtClean="0"/>
          </a:p>
          <a:p>
            <a:pPr lvl="0" algn="just"/>
            <a:r>
              <a:rPr lang="fa-IR" dirty="0" smtClean="0"/>
              <a:t>اگر از لنزهای تماسی چشمی (خصوصاً نوع نرم) استفاده می کنید، در صورت بروز هر گونه تاری دید یا حساسیت نسبت به نور، فوراً  با پزشک تماس بگیرید.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10000"/>
          </a:bodyPr>
          <a:lstStyle/>
          <a:p>
            <a:pPr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900" b="1" dirty="0" smtClean="0"/>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فرآورده هاي مراقبت از لنزها و چشم ها:</a:t>
            </a:r>
          </a:p>
          <a:p>
            <a:pPr lvl="0" algn="just"/>
            <a:endPar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محلول های چند کاره</a:t>
            </a:r>
            <a:r>
              <a:rPr lang="fa-IR" b="1" dirty="0" smtClean="0"/>
              <a:t>:</a:t>
            </a:r>
          </a:p>
          <a:p>
            <a:pPr lvl="0" algn="just">
              <a:buNone/>
            </a:pPr>
            <a:r>
              <a:rPr lang="fa-IR" b="1" dirty="0" smtClean="0"/>
              <a:t>برای ضد عفونی،شستشو، آبکشی و نگهداری لنز به کار می روند.</a:t>
            </a:r>
          </a:p>
          <a:p>
            <a:pPr lvl="0" algn="just"/>
            <a:endParaRPr lang="en-US" b="1" dirty="0" smtClean="0"/>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قرص های آنزیمی:</a:t>
            </a:r>
          </a:p>
          <a:p>
            <a:pPr lvl="0" algn="just">
              <a:buNone/>
            </a:pPr>
            <a:r>
              <a:rPr lang="fa-IR" b="1" dirty="0" smtClean="0"/>
              <a:t>برای برداشتن رسوب پروتئین از روی لنزها به صورت هفته ای یک بار کاربرد دارند.</a:t>
            </a:r>
          </a:p>
          <a:p>
            <a:pPr lvl="0" algn="just"/>
            <a:endParaRPr lang="en-US" b="1" dirty="0" smtClean="0"/>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محلول های نمکی(سالین):</a:t>
            </a:r>
          </a:p>
          <a:p>
            <a:pPr lvl="0" algn="just">
              <a:buNone/>
            </a:pPr>
            <a:r>
              <a:rPr lang="fa-IR" b="1" dirty="0" smtClean="0"/>
              <a:t>برای آبکشی لنز پس از شستشو بکار می روند.</a:t>
            </a:r>
            <a:endParaRPr lang="en-US" b="1"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77500" lnSpcReduction="20000"/>
          </a:bodyPr>
          <a:lstStyle/>
          <a:p>
            <a:pPr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900" b="1" dirty="0" smtClean="0"/>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فرآورده هاي مراقبت از لنزها و چشم ها:</a:t>
            </a:r>
          </a:p>
          <a:p>
            <a:pPr lvl="0" algn="just"/>
            <a:endPar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محلول شستشوی روزانه</a:t>
            </a:r>
            <a:r>
              <a:rPr lang="fa-IR" b="1" dirty="0" smtClean="0"/>
              <a:t>:</a:t>
            </a:r>
          </a:p>
          <a:p>
            <a:pPr lvl="0" algn="just">
              <a:buNone/>
            </a:pPr>
            <a:r>
              <a:rPr lang="fa-IR" b="1" dirty="0" smtClean="0"/>
              <a:t>چند قطره در حالی که لنز در کف دست قرار دارد روی لنز ریخته شده و هر دو طرف آن به مدت 20 ثانه با انگشتان مالش داده می شود. ناخن های بلند ممکن است سبب خراشیدگی و پارگی لنز شوند.</a:t>
            </a:r>
          </a:p>
          <a:p>
            <a:pPr lvl="0" algn="just"/>
            <a:endParaRPr lang="en-US" b="1" dirty="0" smtClean="0"/>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محلول های ضد عفونی کننده</a:t>
            </a:r>
            <a:r>
              <a:rPr lang="fa-IR" b="1" dirty="0" smtClean="0"/>
              <a:t>:</a:t>
            </a:r>
          </a:p>
          <a:p>
            <a:pPr lvl="0" algn="just">
              <a:buNone/>
            </a:pPr>
            <a:r>
              <a:rPr lang="fa-IR" b="1" dirty="0" smtClean="0"/>
              <a:t>محلول هیدروژن پراکساید برای ضدعفونی لنز استفاده می شود. پس از استفاده از آن حتماً لنز را با محلول آبکشی شستشو نمود تا باقیمانده محلول (هیدروژن پراکساید) روی لنز از بین برود. در صورت تماس این محلول با چشم باید چشم را به سرعت با آب معمولی شستشو داده و به پزشک مراجعه شود.</a:t>
            </a:r>
          </a:p>
          <a:p>
            <a:pPr lvl="0" algn="just"/>
            <a:endParaRPr lang="en-US" b="1" dirty="0" smtClean="0"/>
          </a:p>
          <a:p>
            <a:pPr lvl="0" algn="just"/>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محلول های مرطوب کننده چشم</a:t>
            </a:r>
            <a:r>
              <a:rPr lang="fa-IR" b="1" dirty="0" smtClean="0"/>
              <a:t>:</a:t>
            </a:r>
          </a:p>
          <a:p>
            <a:pPr lvl="0" algn="just">
              <a:buNone/>
            </a:pPr>
            <a:r>
              <a:rPr lang="fa-IR" b="1" dirty="0" smtClean="0"/>
              <a:t>برای رفع اصطکاک بین لنز و پلک ها و رفع خشکی  چشم استفاده می شود.</a:t>
            </a:r>
            <a:endParaRPr lang="en-US" b="1"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چشمی...</a:t>
            </a:r>
            <a:endParaRPr lang="fa-IR" sz="2900" dirty="0" smtClean="0"/>
          </a:p>
          <a:p>
            <a:pPr lvl="0"/>
            <a:r>
              <a:rPr lang="fa-IR" sz="29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فرآورده هاي مراقبت از لنزها و چشم ها:</a:t>
            </a:r>
          </a:p>
          <a:p>
            <a:endParaRPr lang="en-US" dirty="0" smtClean="0"/>
          </a:p>
          <a:p>
            <a:pPr lvl="0" algn="just"/>
            <a:r>
              <a:rPr lang="fa-IR" dirty="0" smtClean="0"/>
              <a:t> هنگام استفاه از این فرآورده ها باید از همخوانی آن با نوع لنز مورد استفاده اطمینان حاصل نمود.</a:t>
            </a:r>
          </a:p>
          <a:p>
            <a:pPr lvl="0" algn="just"/>
            <a:endParaRPr lang="en-US" dirty="0" smtClean="0"/>
          </a:p>
          <a:p>
            <a:pPr lvl="0" algn="just"/>
            <a:r>
              <a:rPr lang="fa-IR" dirty="0" smtClean="0"/>
              <a:t>هرگز نباید لنز را با آب معمولی شستشو داد زیرا می تواند سبب بروز  آلودگی و ایجاد صدمات جبران ناپذیر به چشم گردد.</a:t>
            </a:r>
          </a:p>
          <a:p>
            <a:pPr lvl="0" algn="just"/>
            <a:endParaRPr lang="en-US" dirty="0" smtClean="0"/>
          </a:p>
          <a:p>
            <a:pPr lvl="0" algn="just"/>
            <a:r>
              <a:rPr lang="fa-IR" dirty="0" smtClean="0"/>
              <a:t>توجه داشته باشید که رعایت بهداشت محلول نگهدارنده لنز و جا لنزی، تعویض مرتب و به موقع  آن ها و انتخاب محلول های نگهدارنده ای که با نوع لنز و چشم شما سازگاری کامل داشته باشند در آسایش و آرامش شما نقش زیادی دارند.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گوشي</a:t>
            </a:r>
            <a:endParaRPr lang="fa-IR" sz="2800" dirty="0" smtClean="0"/>
          </a:p>
          <a:p>
            <a:pPr algn="just"/>
            <a:endParaRPr lang="fa-IR" dirty="0" smtClean="0"/>
          </a:p>
          <a:p>
            <a:pPr algn="just"/>
            <a:r>
              <a:rPr lang="fa-IR" dirty="0" smtClean="0"/>
              <a:t>قطره های  گوشی برای درمان یا پیشگیری از عفونت های گوش به کار می روند.</a:t>
            </a:r>
          </a:p>
          <a:p>
            <a:pPr algn="just"/>
            <a:r>
              <a:rPr lang="fa-IR" dirty="0" smtClean="0"/>
              <a:t>اشکال بدون نسخه نیز وجود دارد که برای شناگران قابل استفاده است.</a:t>
            </a:r>
          </a:p>
          <a:p>
            <a:pPr algn="just"/>
            <a:r>
              <a:rPr lang="fa-IR" dirty="0" smtClean="0"/>
              <a:t>این قطره ها حاوی الکل و استیک اسید هستند که برای خشک کردن حفره گوش و جلوگیری از رشد قارچ ها و باکتری ها به کار می روند.</a:t>
            </a:r>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scan0005"/>
          <p:cNvPicPr>
            <a:picLocks noChangeAspect="1" noChangeArrowheads="1"/>
          </p:cNvPicPr>
          <p:nvPr/>
        </p:nvPicPr>
        <p:blipFill>
          <a:blip r:embed="rId2">
            <a:clrChange>
              <a:clrFrom>
                <a:srgbClr val="FFFFFF"/>
              </a:clrFrom>
              <a:clrTo>
                <a:srgbClr val="FFFFFF">
                  <a:alpha val="0"/>
                </a:srgbClr>
              </a:clrTo>
            </a:clrChange>
            <a:lum contrast="48000"/>
          </a:blip>
          <a:srcRect l="18678" t="21346" r="47634" b="58211"/>
          <a:stretch>
            <a:fillRect/>
          </a:stretch>
        </p:blipFill>
        <p:spPr bwMode="auto">
          <a:xfrm>
            <a:off x="-32" y="-24"/>
            <a:ext cx="4071966" cy="2708275"/>
          </a:xfrm>
          <a:prstGeom prst="rect">
            <a:avLst/>
          </a:prstGeom>
          <a:solidFill>
            <a:schemeClr val="bg1"/>
          </a:solidFill>
          <a:ln w="19050">
            <a:noFill/>
            <a:miter lim="800000"/>
            <a:headEnd/>
            <a:tailEnd/>
          </a:ln>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10000"/>
          </a:bodyPr>
          <a:lstStyle/>
          <a:p>
            <a:pPr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گوشي</a:t>
            </a:r>
            <a:endParaRPr lang="fa-IR" sz="2600" b="1" dirty="0" smtClean="0"/>
          </a:p>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قطره گوشی:</a:t>
            </a: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قطره گوشی را با نگاه داشتن آن در دست ها یا زیر بغل به مدت چند دقیقه  گرم کنید برای این کار از آب گرم استفاده نکنید زیرا دمای آن قابل کنترل نمی باشد.</a:t>
            </a:r>
            <a:endParaRPr lang="en-US" dirty="0" smtClean="0"/>
          </a:p>
          <a:p>
            <a:pPr lvl="0" algn="just"/>
            <a:r>
              <a:rPr lang="fa-IR" dirty="0" smtClean="0"/>
              <a:t>سر را به پهلو خم کنید یا به پهلو دراز بکشید.</a:t>
            </a:r>
            <a:endParaRPr lang="en-US" dirty="0" smtClean="0"/>
          </a:p>
          <a:p>
            <a:pPr lvl="0" algn="just"/>
            <a:r>
              <a:rPr lang="fa-IR" dirty="0" smtClean="0"/>
              <a:t>لاله  گوش را به آرامی بکشید تا مجرای گوش نمایان شود.(در بزرگسالان، قسمت فوقانی لاله گوش را به طرف عقب و در بچه ها، قسمت پائینی لاله گوش را به سمت عقب بکشید)</a:t>
            </a:r>
            <a:endParaRPr lang="en-US" dirty="0" smtClean="0"/>
          </a:p>
          <a:p>
            <a:pPr lvl="0" algn="just"/>
            <a:r>
              <a:rPr lang="fa-IR" dirty="0" smtClean="0"/>
              <a:t>میزان قطره تجویز شده را در  حفره گوش بچکانید.</a:t>
            </a:r>
            <a:endParaRPr lang="en-US" dirty="0" smtClean="0"/>
          </a:p>
          <a:p>
            <a:pPr lvl="0" algn="just"/>
            <a:r>
              <a:rPr lang="fa-IR" dirty="0" smtClean="0"/>
              <a:t>پنج دقیقه صبر کنید و سپس روش فوق را برای گوش دیگرتکرار نمائید.</a:t>
            </a:r>
            <a:endParaRPr lang="en-US" dirty="0" smtClean="0"/>
          </a:p>
          <a:p>
            <a:pPr lvl="0" algn="just"/>
            <a:r>
              <a:rPr lang="fa-IR" dirty="0" smtClean="0"/>
              <a:t>در صورتی که سازنده قطره توصیه کرده باشد می توانید از پنبه برای بستن حفره  گوش پس از چکاندن قطره استفاده کنید.</a:t>
            </a:r>
            <a:endParaRPr lang="en-US" dirty="0" smtClean="0"/>
          </a:p>
          <a:p>
            <a:pPr lvl="0" algn="just"/>
            <a:r>
              <a:rPr lang="fa-IR" dirty="0" smtClean="0"/>
              <a:t>قطره های گوشی نباید بیش از  چند دقیقه سوزش یا گزش ایجاد نمایند.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lnSpcReduction="10000"/>
          </a:bodyPr>
          <a:lstStyle/>
          <a:p>
            <a:pPr lvl="0" algn="just">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خود درمانی آگاهانه:</a:t>
            </a:r>
          </a:p>
          <a:p>
            <a:pPr lvl="0" algn="just">
              <a:lnSpc>
                <a:spcPct val="150000"/>
              </a:lnSpc>
              <a:buNone/>
            </a:pPr>
            <a:r>
              <a:rPr lang="fa-IR" dirty="0" smtClean="0"/>
              <a:t>پس از تشخیص بیماری و تجویز داروی مناسب توسط پزشک و تحویل دارو توسط داروساز و ارائه راهنمایی های لازم، کنترل نحوه مصرف دارو توسط خود بیمار بر اساس آموزش های ارائه شده را خود درمانی آگاهانه می نامند که به معنی همکاری کامل بیمار با تیم پزشکی خود می باشد.</a:t>
            </a:r>
          </a:p>
          <a:p>
            <a:pPr lvl="0" algn="just">
              <a:lnSpc>
                <a:spcPct val="150000"/>
              </a:lnSpc>
            </a:pPr>
            <a:r>
              <a:rPr lang="fa-IR" dirty="0" smtClean="0"/>
              <a:t> </a:t>
            </a: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مصرف خودسرانه: </a:t>
            </a:r>
          </a:p>
          <a:p>
            <a:pPr lvl="0" algn="just">
              <a:lnSpc>
                <a:spcPct val="150000"/>
              </a:lnSpc>
              <a:buNone/>
            </a:pPr>
            <a:r>
              <a:rPr lang="fa-IR" dirty="0" smtClean="0"/>
              <a:t>مصرف دارو بدون دریافت هر گونه مشاوره از افراد ذیصلاح و یا عدم رعایت دستورات ارائه شده توسط پزشک و داروساز </a:t>
            </a:r>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scan0005"/>
          <p:cNvPicPr>
            <a:picLocks noChangeAspect="1" noChangeArrowheads="1"/>
          </p:cNvPicPr>
          <p:nvPr/>
        </p:nvPicPr>
        <p:blipFill>
          <a:blip r:embed="rId2">
            <a:clrChange>
              <a:clrFrom>
                <a:srgbClr val="FFFFFF"/>
              </a:clrFrom>
              <a:clrTo>
                <a:srgbClr val="FFFFFF">
                  <a:alpha val="0"/>
                </a:srgbClr>
              </a:clrTo>
            </a:clrChange>
          </a:blip>
          <a:srcRect l="19763" t="57642" r="47467" b="23328"/>
          <a:stretch>
            <a:fillRect/>
          </a:stretch>
        </p:blipFill>
        <p:spPr bwMode="auto">
          <a:xfrm>
            <a:off x="3786182" y="4011635"/>
            <a:ext cx="4248150" cy="2703513"/>
          </a:xfrm>
          <a:prstGeom prst="rect">
            <a:avLst/>
          </a:prstGeom>
          <a:solidFill>
            <a:schemeClr val="bg1"/>
          </a:solidFill>
          <a:ln w="12700">
            <a:noFill/>
            <a:miter lim="800000"/>
            <a:headEnd/>
            <a:tailEnd/>
          </a:ln>
        </p:spPr>
      </p:pic>
      <p:pic>
        <p:nvPicPr>
          <p:cNvPr id="4" name="Picture 6" descr="scan0005"/>
          <p:cNvPicPr>
            <a:picLocks noChangeAspect="1" noChangeArrowheads="1"/>
          </p:cNvPicPr>
          <p:nvPr/>
        </p:nvPicPr>
        <p:blipFill>
          <a:blip r:embed="rId2">
            <a:clrChange>
              <a:clrFrom>
                <a:srgbClr val="FFFFFF"/>
              </a:clrFrom>
              <a:clrTo>
                <a:srgbClr val="FFFFFF">
                  <a:alpha val="0"/>
                </a:srgbClr>
              </a:clrTo>
            </a:clrChange>
            <a:lum contrast="48000"/>
          </a:blip>
          <a:srcRect l="18678" t="21346" r="47634" b="58211"/>
          <a:stretch>
            <a:fillRect/>
          </a:stretch>
        </p:blipFill>
        <p:spPr bwMode="auto">
          <a:xfrm>
            <a:off x="71406" y="1857364"/>
            <a:ext cx="4071966" cy="2708275"/>
          </a:xfrm>
          <a:prstGeom prst="rect">
            <a:avLst/>
          </a:prstGeom>
          <a:solidFill>
            <a:schemeClr val="bg1"/>
          </a:solidFill>
          <a:ln w="19050">
            <a:noFill/>
            <a:miter lim="800000"/>
            <a:headEnd/>
            <a:tailEnd/>
          </a:ln>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گوشي</a:t>
            </a:r>
            <a:endParaRPr lang="fa-IR" sz="2600" b="1" dirty="0" smtClean="0"/>
          </a:p>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قطره گوشی:</a:t>
            </a: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r>
              <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a:t>
            </a:r>
          </a:p>
          <a:p>
            <a:pPr lvl="0">
              <a:buNone/>
            </a:pPr>
            <a:endPar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4">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تنقیه</a:t>
            </a:r>
          </a:p>
          <a:p>
            <a:pPr lvl="4">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شیاف</a:t>
            </a:r>
            <a:endParaRPr lang="en-US"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 ...</a:t>
            </a:r>
          </a:p>
          <a:p>
            <a:pPr lvl="0" algn="just">
              <a:buNone/>
            </a:pP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تنقیه (انما) : </a:t>
            </a:r>
          </a:p>
          <a:p>
            <a:pPr lvl="0" algn="just">
              <a:lnSpc>
                <a:spcPct val="150000"/>
              </a:lnSpc>
            </a:pPr>
            <a:r>
              <a:rPr lang="fa-IR" dirty="0" smtClean="0"/>
              <a:t>اشکال دارویی هستند که از راه مخرج وارد روده بزرگ می شوند</a:t>
            </a:r>
          </a:p>
          <a:p>
            <a:pPr lvl="0" algn="just">
              <a:lnSpc>
                <a:spcPct val="150000"/>
              </a:lnSpc>
            </a:pPr>
            <a:r>
              <a:rPr lang="fa-IR" dirty="0" smtClean="0"/>
              <a:t>معمولاً برای رفع یبوست به کار می روند نظیر محلول های سدیم فسفات.</a:t>
            </a:r>
          </a:p>
          <a:p>
            <a:pPr lvl="0" algn="just">
              <a:lnSpc>
                <a:spcPct val="150000"/>
              </a:lnSpc>
              <a:buNone/>
            </a:pPr>
            <a:endParaRPr lang="en-US" dirty="0" smtClean="0"/>
          </a:p>
          <a:p>
            <a:pPr lvl="0" algn="just"/>
            <a:endParaRPr lang="en-US" dirty="0" smtClean="0"/>
          </a:p>
        </p:txBody>
      </p:sp>
      <p:pic>
        <p:nvPicPr>
          <p:cNvPr id="4101" name="Picture 5" descr="G:\RUD\رابطين بهداشت آموزش اشكال دارويي\yiyui.jpg"/>
          <p:cNvPicPr>
            <a:picLocks noChangeAspect="1" noChangeArrowheads="1"/>
          </p:cNvPicPr>
          <p:nvPr/>
        </p:nvPicPr>
        <p:blipFill>
          <a:blip r:embed="rId2"/>
          <a:srcRect/>
          <a:stretch>
            <a:fillRect/>
          </a:stretch>
        </p:blipFill>
        <p:spPr bwMode="auto">
          <a:xfrm>
            <a:off x="5000628" y="4572008"/>
            <a:ext cx="2286000" cy="2000250"/>
          </a:xfrm>
          <a:prstGeom prst="rect">
            <a:avLst/>
          </a:prstGeom>
          <a:noFill/>
        </p:spPr>
      </p:pic>
      <p:pic>
        <p:nvPicPr>
          <p:cNvPr id="4102" name="Picture 6" descr="G:\RUD\رابطين بهداشت آموزش اشكال دارويي\lipi.jpg"/>
          <p:cNvPicPr>
            <a:picLocks noChangeAspect="1" noChangeArrowheads="1"/>
          </p:cNvPicPr>
          <p:nvPr/>
        </p:nvPicPr>
        <p:blipFill>
          <a:blip r:embed="rId3"/>
          <a:srcRect/>
          <a:stretch>
            <a:fillRect/>
          </a:stretch>
        </p:blipFill>
        <p:spPr bwMode="auto">
          <a:xfrm>
            <a:off x="2500298" y="4500570"/>
            <a:ext cx="1905000" cy="2085975"/>
          </a:xfrm>
          <a:prstGeom prst="rect">
            <a:avLst/>
          </a:prstGeom>
          <a:noFill/>
        </p:spPr>
      </p:pic>
      <p:pic>
        <p:nvPicPr>
          <p:cNvPr id="4103" name="Picture 7" descr="G:\RUD\رابطين بهداشت آموزش اشكال دارويي\fhg.jpg"/>
          <p:cNvPicPr>
            <a:picLocks noChangeAspect="1" noChangeArrowheads="1"/>
          </p:cNvPicPr>
          <p:nvPr/>
        </p:nvPicPr>
        <p:blipFill>
          <a:blip r:embed="rId4"/>
          <a:srcRect/>
          <a:stretch>
            <a:fillRect/>
          </a:stretch>
        </p:blipFill>
        <p:spPr bwMode="auto">
          <a:xfrm>
            <a:off x="214282" y="4357694"/>
            <a:ext cx="1981200" cy="1971675"/>
          </a:xfrm>
          <a:prstGeom prst="rect">
            <a:avLst/>
          </a:prstGeom>
          <a:noFill/>
        </p:spPr>
      </p:pic>
      <p:pic>
        <p:nvPicPr>
          <p:cNvPr id="4107" name="Picture 11" descr="http://www.parsiteb.com/images/tanghiye-13497-SmallPic.jpg"/>
          <p:cNvPicPr>
            <a:picLocks noChangeAspect="1" noChangeArrowheads="1"/>
          </p:cNvPicPr>
          <p:nvPr/>
        </p:nvPicPr>
        <p:blipFill>
          <a:blip r:embed="rId5"/>
          <a:srcRect/>
          <a:stretch>
            <a:fillRect/>
          </a:stretch>
        </p:blipFill>
        <p:spPr bwMode="auto">
          <a:xfrm>
            <a:off x="285720" y="1214422"/>
            <a:ext cx="1905000" cy="19050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lgn="just"/>
            <a:r>
              <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 ...</a:t>
            </a:r>
          </a:p>
          <a:p>
            <a:pPr lvl="0" algn="just">
              <a:lnSpc>
                <a:spcPct val="150000"/>
              </a:lnSpc>
              <a:buNone/>
            </a:pPr>
            <a:r>
              <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تنقيه کردن </a:t>
            </a:r>
          </a:p>
          <a:p>
            <a:pPr lvl="0" algn="just"/>
            <a:endParaRPr lang="en-US" dirty="0" smtClean="0"/>
          </a:p>
        </p:txBody>
      </p:sp>
      <p:pic>
        <p:nvPicPr>
          <p:cNvPr id="5" name="Picture 4" descr="G:\RUD\رابطين بهداشت آموزش اشكال دارويي\yuiu.jpg"/>
          <p:cNvPicPr>
            <a:picLocks noChangeAspect="1" noChangeArrowheads="1"/>
          </p:cNvPicPr>
          <p:nvPr/>
        </p:nvPicPr>
        <p:blipFill>
          <a:blip r:embed="rId2"/>
          <a:srcRect/>
          <a:stretch>
            <a:fillRect/>
          </a:stretch>
        </p:blipFill>
        <p:spPr bwMode="auto">
          <a:xfrm>
            <a:off x="1428728" y="2571744"/>
            <a:ext cx="3176593" cy="3286148"/>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lnSpcReduction="10000"/>
          </a:bodyPr>
          <a:lstStyle/>
          <a:p>
            <a:pPr lvl="0" algn="just"/>
            <a:r>
              <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 ...</a:t>
            </a:r>
          </a:p>
          <a:p>
            <a:pPr lvl="0" algn="just">
              <a:lnSpc>
                <a:spcPct val="150000"/>
              </a:lnSpc>
              <a:buNone/>
            </a:pPr>
            <a:r>
              <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تنقيه کردن </a:t>
            </a:r>
          </a:p>
          <a:p>
            <a:pPr algn="just">
              <a:lnSpc>
                <a:spcPct val="150000"/>
              </a:lnSpc>
            </a:pPr>
            <a:r>
              <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تنقيه با محلول سولفات باریم</a:t>
            </a:r>
          </a:p>
          <a:p>
            <a:pPr algn="just">
              <a:lnSpc>
                <a:spcPct val="150000"/>
              </a:lnSpc>
              <a:buNone/>
            </a:pPr>
            <a:r>
              <a:rPr lang="en-US"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 (Barium enema) </a:t>
            </a:r>
            <a:endPar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algn="just">
              <a:lnSpc>
                <a:spcPct val="150000"/>
              </a:lnSpc>
              <a:buNone/>
            </a:pPr>
            <a:r>
              <a:rPr lang="fa-IR" dirty="0" smtClean="0"/>
              <a:t>يك آزمايش راديوگرافي جهت تشخيص بعضي از بيماريهاي روده بزرگ مثل بيماريهاي التهابي روده ، ناهنجاريهاي ديواره روده بزرگ مثل پوليپ و بدخیمی ها مي باشد.اين آزمايش 20تا 45 دقيقه به طول مي انجامد.</a:t>
            </a:r>
          </a:p>
          <a:p>
            <a:pPr lvl="0" algn="just">
              <a:lnSpc>
                <a:spcPct val="150000"/>
              </a:lnSpc>
            </a:pPr>
            <a:endParaRPr lang="en-US" dirty="0" smtClean="0"/>
          </a:p>
          <a:p>
            <a:pPr lvl="0" algn="just"/>
            <a:endParaRPr lang="en-US" dirty="0" smtClean="0"/>
          </a:p>
        </p:txBody>
      </p:sp>
      <p:pic>
        <p:nvPicPr>
          <p:cNvPr id="3074" name="Picture 2" descr="G:\RUD\رابطين بهداشت آموزش اشكال دارويي\kjk.jpg"/>
          <p:cNvPicPr>
            <a:picLocks noChangeAspect="1" noChangeArrowheads="1"/>
          </p:cNvPicPr>
          <p:nvPr/>
        </p:nvPicPr>
        <p:blipFill>
          <a:blip r:embed="rId2"/>
          <a:srcRect/>
          <a:stretch>
            <a:fillRect/>
          </a:stretch>
        </p:blipFill>
        <p:spPr bwMode="auto">
          <a:xfrm>
            <a:off x="0" y="0"/>
            <a:ext cx="1914525" cy="2390775"/>
          </a:xfrm>
          <a:prstGeom prst="rect">
            <a:avLst/>
          </a:prstGeom>
          <a:noFill/>
        </p:spPr>
      </p:pic>
      <p:pic>
        <p:nvPicPr>
          <p:cNvPr id="3075" name="Picture 3" descr="G:\RUD\رابطين بهداشت آموزش اشكال دارويي\hjgj.jpg"/>
          <p:cNvPicPr>
            <a:picLocks noChangeAspect="1" noChangeArrowheads="1"/>
          </p:cNvPicPr>
          <p:nvPr/>
        </p:nvPicPr>
        <p:blipFill>
          <a:blip r:embed="rId3"/>
          <a:srcRect/>
          <a:stretch>
            <a:fillRect/>
          </a:stretch>
        </p:blipFill>
        <p:spPr bwMode="auto">
          <a:xfrm>
            <a:off x="1071538" y="2000240"/>
            <a:ext cx="1781175" cy="2562225"/>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008623IL"/>
          <p:cNvPicPr>
            <a:picLocks noChangeAspect="1" noChangeArrowheads="1"/>
          </p:cNvPicPr>
          <p:nvPr/>
        </p:nvPicPr>
        <p:blipFill>
          <a:blip r:embed="rId2"/>
          <a:srcRect b="10027"/>
          <a:stretch>
            <a:fillRect/>
          </a:stretch>
        </p:blipFill>
        <p:spPr bwMode="auto">
          <a:xfrm>
            <a:off x="-32" y="0"/>
            <a:ext cx="8143932" cy="6858024"/>
          </a:xfrm>
          <a:prstGeom prst="rect">
            <a:avLst/>
          </a:prstGeom>
          <a:noFill/>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lvl="0"/>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 ...</a:t>
            </a: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شیاف ها</a:t>
            </a:r>
            <a:r>
              <a:rPr lang="fa-IR" dirty="0" smtClean="0"/>
              <a:t> </a:t>
            </a:r>
          </a:p>
          <a:p>
            <a:pPr lvl="0" algn="just"/>
            <a:r>
              <a:rPr lang="fa-IR" dirty="0" smtClean="0"/>
              <a:t>شیاف ها اشکال جامدی هستند که در محل مایع شده (ذوب) و ماده دارویی را آزاد می کنند.</a:t>
            </a:r>
          </a:p>
          <a:p>
            <a:pPr lvl="0" algn="just"/>
            <a:endParaRPr lang="en-US" dirty="0" smtClean="0"/>
          </a:p>
          <a:p>
            <a:pPr lvl="0" algn="just"/>
            <a:r>
              <a:rPr lang="fa-IR" dirty="0" smtClean="0"/>
              <a:t>معمولاً در شرایطی که فرد قادر به مصرف قرص یا شربت و سایر اشکال خوراکی نمی باشد نظیر مواقعی که تهوع دارد و یا برای ایجاد اثر در همان موضع، به کار می رود.</a:t>
            </a:r>
          </a:p>
          <a:p>
            <a:pPr lvl="0" algn="just"/>
            <a:endParaRPr lang="en-US" dirty="0" smtClean="0"/>
          </a:p>
          <a:p>
            <a:pPr lvl="0" algn="just"/>
            <a:r>
              <a:rPr lang="fa-IR" dirty="0" smtClean="0"/>
              <a:t>دارای اثرات موضعی و سیستمتیک (عمومی) هستند.</a:t>
            </a:r>
          </a:p>
          <a:p>
            <a:pPr lvl="0" algn="just"/>
            <a:endParaRPr lang="en-US" dirty="0" smtClean="0"/>
          </a:p>
          <a:p>
            <a:pPr lvl="0" algn="just"/>
            <a:r>
              <a:rPr lang="fa-IR" dirty="0" smtClean="0"/>
              <a:t>به عنوان مسهل، ضد درد و ضد تب نظیر استامینوفن و آسپرین به کار می روند.</a:t>
            </a:r>
          </a:p>
          <a:p>
            <a:pPr lvl="0" algn="just"/>
            <a:endParaRPr lang="fa-IR" dirty="0" smtClean="0"/>
          </a:p>
          <a:p>
            <a:pPr lvl="0" algn="just"/>
            <a:r>
              <a:rPr lang="fa-IR" dirty="0" smtClean="0"/>
              <a:t>اگر به عنوان مسهل استفاده نمی شوند بهتر است پس از دفع مدفوع به کار روند تا انحلال (ذوب) و جذب آن ها کامل صورت گیرد.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 ...</a:t>
            </a:r>
            <a:endParaRPr lang="fa-IR" sz="2800" b="1" dirty="0" smtClean="0"/>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ازشیاف :</a:t>
            </a:r>
          </a:p>
          <a:p>
            <a:pPr lvl="0" algn="just"/>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دست های خود را بشویید.</a:t>
            </a:r>
            <a:endParaRPr lang="en-US" dirty="0" smtClean="0"/>
          </a:p>
          <a:p>
            <a:pPr lvl="0" algn="just"/>
            <a:r>
              <a:rPr lang="fa-IR" dirty="0" smtClean="0"/>
              <a:t>شیاف را از بسته خارج کنید.</a:t>
            </a:r>
            <a:endParaRPr lang="en-US" dirty="0" smtClean="0"/>
          </a:p>
          <a:p>
            <a:pPr lvl="0" algn="just"/>
            <a:r>
              <a:rPr lang="fa-IR" dirty="0" smtClean="0"/>
              <a:t>در صورتی که شیاف خیلی نرم باشد ابتدا  آن را با سرد کردن سفت نمائید.(در یخچال یا زیر آب سرد در حالی که هنوز در بسته بندی قرار دارد) و سپس آن را از بسته بندی خارج کنید.</a:t>
            </a:r>
            <a:endParaRPr lang="en-US" dirty="0" smtClean="0"/>
          </a:p>
          <a:p>
            <a:pPr lvl="0" algn="just"/>
            <a:r>
              <a:rPr lang="fa-IR" dirty="0" smtClean="0"/>
              <a:t>در صورتی که لبه های تیزی در شیاف است با نرم کردن آن در دست آن ها را از بین ببرید.</a:t>
            </a:r>
            <a:endParaRPr lang="en-US" dirty="0" smtClean="0"/>
          </a:p>
          <a:p>
            <a:pPr lvl="0" algn="just"/>
            <a:r>
              <a:rPr lang="fa-IR" dirty="0" smtClean="0"/>
              <a:t>شیاف را با آب سرد مرطوب کنید.</a:t>
            </a:r>
            <a:endParaRPr lang="en-US" dirty="0" smtClean="0"/>
          </a:p>
          <a:p>
            <a:pPr lvl="0" algn="just"/>
            <a:r>
              <a:rPr lang="fa-IR" dirty="0" smtClean="0"/>
              <a:t>به پهلو دراز بکشید و زانوهای خود را باز کنید.</a:t>
            </a:r>
            <a:endParaRPr lang="en-US" dirty="0" smtClean="0"/>
          </a:p>
          <a:p>
            <a:pPr lvl="0" algn="just"/>
            <a:r>
              <a:rPr lang="fa-IR" dirty="0" smtClean="0"/>
              <a:t>به آرامی شیاف را از سمت انتهای گرد آن درون مقعد فرو برید.</a:t>
            </a:r>
            <a:endParaRPr lang="en-US" dirty="0" smtClean="0"/>
          </a:p>
          <a:p>
            <a:pPr lvl="0" algn="just"/>
            <a:r>
              <a:rPr lang="fa-IR" dirty="0" smtClean="0"/>
              <a:t>برای چند دقیقه به صورت دراز کشیده بمانید.</a:t>
            </a:r>
            <a:endParaRPr lang="en-US" dirty="0" smtClean="0"/>
          </a:p>
          <a:p>
            <a:pPr algn="just"/>
            <a:r>
              <a:rPr lang="fa-IR" dirty="0" smtClean="0"/>
              <a:t>دست های خود را بشویید.</a:t>
            </a:r>
            <a:endParaRPr lang="en-US" dirty="0" smtClean="0"/>
          </a:p>
        </p:txBody>
      </p:sp>
      <p:pic>
        <p:nvPicPr>
          <p:cNvPr id="46082" name="Picture 2" descr="http://www.elib.hbi.ir/persian/TRADITIONAL-MEDICINE/JORJANI/JORJANI_KHOFE_ALAEI_EBOOK/JORJANI_KHOFEALAEI4_files/IMAGE002.JPG"/>
          <p:cNvPicPr>
            <a:picLocks noChangeAspect="1" noChangeArrowheads="1"/>
          </p:cNvPicPr>
          <p:nvPr/>
        </p:nvPicPr>
        <p:blipFill>
          <a:blip r:embed="rId2"/>
          <a:srcRect/>
          <a:stretch>
            <a:fillRect/>
          </a:stretch>
        </p:blipFill>
        <p:spPr bwMode="auto">
          <a:xfrm>
            <a:off x="1357290" y="1785926"/>
            <a:ext cx="2714644" cy="142876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رکتال ...</a:t>
            </a:r>
            <a:endParaRPr lang="fa-IR" sz="2800" b="1" dirty="0" smtClean="0"/>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ازشیاف :</a:t>
            </a:r>
          </a:p>
          <a:p>
            <a:pPr lvl="0" algn="just"/>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واژینال (مهبلی)</a:t>
            </a:r>
          </a:p>
          <a:p>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شامل:</a:t>
            </a:r>
          </a:p>
          <a:p>
            <a:pPr lvl="0"/>
            <a:r>
              <a:rPr lang="fa-IR" dirty="0" smtClean="0"/>
              <a:t>دوش ها</a:t>
            </a:r>
          </a:p>
          <a:p>
            <a:pPr lvl="0"/>
            <a:r>
              <a:rPr lang="fa-IR" dirty="0" smtClean="0"/>
              <a:t>دستگاه های درون رحم</a:t>
            </a:r>
          </a:p>
          <a:p>
            <a:pPr lvl="0"/>
            <a:r>
              <a:rPr lang="fa-IR" dirty="0" smtClean="0"/>
              <a:t>رینگ</a:t>
            </a:r>
          </a:p>
          <a:p>
            <a:pPr lvl="0"/>
            <a:r>
              <a:rPr lang="fa-IR" dirty="0" smtClean="0"/>
              <a:t>شیاف</a:t>
            </a:r>
          </a:p>
          <a:p>
            <a:pPr lvl="0"/>
            <a:r>
              <a:rPr lang="fa-IR" dirty="0" smtClean="0"/>
              <a:t>کرم</a:t>
            </a:r>
          </a:p>
          <a:p>
            <a:pPr lvl="0"/>
            <a:r>
              <a:rPr lang="fa-IR" dirty="0" smtClean="0"/>
              <a:t>پماد</a:t>
            </a:r>
          </a:p>
          <a:p>
            <a:pPr lvl="0"/>
            <a:r>
              <a:rPr lang="fa-IR" dirty="0" smtClean="0"/>
              <a:t>ژل</a:t>
            </a:r>
          </a:p>
          <a:p>
            <a:pPr lvl="0"/>
            <a:r>
              <a:rPr lang="fa-IR" dirty="0" smtClean="0"/>
              <a:t>قرص</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واژینال (مهبلی)</a:t>
            </a:r>
            <a:endParaRPr lang="fa-IR" sz="2800" b="1" dirty="0" smtClean="0"/>
          </a:p>
          <a:p>
            <a:pPr lvl="0"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دوش: </a:t>
            </a:r>
          </a:p>
          <a:p>
            <a:pPr lvl="0" algn="just">
              <a:lnSpc>
                <a:spcPct val="150000"/>
              </a:lnSpc>
            </a:pPr>
            <a:r>
              <a:rPr lang="fa-IR" dirty="0" smtClean="0"/>
              <a:t>حجمی از مایع است که برای شستشوی واژن (مهبل) یا رساندن دارو به آن به کار می رود. دوش می تواند به صورت آب، مخلوط آب و سرکه یا مواد شیمیایی ضد عفونی کننده باشد.</a:t>
            </a:r>
            <a:endParaRPr lang="en-US" dirty="0" smtClean="0"/>
          </a:p>
          <a:p>
            <a:pPr lvl="0" algn="just">
              <a:lnSpc>
                <a:spcPct val="150000"/>
              </a:lnSpc>
            </a:pPr>
            <a:r>
              <a:rPr lang="fa-IR" dirty="0" smtClean="0"/>
              <a:t>در صورتی که اپلیکارتور دوش آلوده باشد یا از مواد ضد عفونی کننده به صورت دوش در دفعات زیاد استفاده شود. ممکن است تعادل طبیعی باکتری های واژن به هم خورده و عفونت ایجاد شود.</a:t>
            </a:r>
            <a:endParaRPr lang="en-US" dirty="0" smtClean="0"/>
          </a:p>
          <a:p>
            <a:pPr lvl="0" algn="just">
              <a:lnSpc>
                <a:spcPct val="150000"/>
              </a:lnSpc>
            </a:pP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lgn="ctr">
              <a:lnSpc>
                <a:spcPct val="150000"/>
              </a:lnSpc>
              <a:buNone/>
            </a:pPr>
            <a:endParaRPr lang="fa-IR" dirty="0" smtClean="0"/>
          </a:p>
          <a:p>
            <a:pPr lvl="0" algn="ctr">
              <a:lnSpc>
                <a:spcPct val="150000"/>
              </a:lnSpc>
              <a:buNone/>
            </a:pPr>
            <a:r>
              <a:rPr lang="fa-IR" b="1" dirty="0" smtClean="0"/>
              <a:t>فاصله دارو با سم بسیار اندک است</a:t>
            </a:r>
          </a:p>
          <a:p>
            <a:pPr lvl="0" algn="ctr">
              <a:lnSpc>
                <a:spcPct val="150000"/>
              </a:lnSpc>
              <a:buNone/>
            </a:pPr>
            <a:endParaRPr lang="fa-IR" b="1" dirty="0" smtClean="0"/>
          </a:p>
          <a:p>
            <a:pPr lvl="0" algn="ctr">
              <a:lnSpc>
                <a:spcPct val="150000"/>
              </a:lnSpc>
              <a:buNone/>
            </a:pPr>
            <a:r>
              <a:rPr lang="fa-IR" b="1" dirty="0" smtClean="0"/>
              <a:t> عدم شناخت دارو، مصرف نادرست و بی رویه آن می تواند حتی مرگ مصرف  کننده را به دنبال داشته باشد</a:t>
            </a:r>
          </a:p>
          <a:p>
            <a:pPr lvl="0" algn="ctr">
              <a:lnSpc>
                <a:spcPct val="150000"/>
              </a:lnSpc>
              <a:buNone/>
            </a:pPr>
            <a:endParaRPr lang="fa-IR" b="1" dirty="0" smtClean="0"/>
          </a:p>
          <a:p>
            <a:pPr lvl="0" algn="ctr">
              <a:lnSpc>
                <a:spcPct val="150000"/>
              </a:lnSpc>
              <a:buNone/>
            </a:pPr>
            <a:r>
              <a:rPr lang="fa-IR" b="1" dirty="0" smtClean="0"/>
              <a:t> متأسفانه در حال حاضر این امر مورد بی توجهی مردم قرار گرفته است.</a:t>
            </a:r>
            <a:endParaRPr lang="en-US" b="1"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واژینال (مهبلی)</a:t>
            </a:r>
          </a:p>
          <a:p>
            <a:pPr lvl="0"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دستگاه درون رحمی (</a:t>
            </a:r>
            <a:r>
              <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IUD</a:t>
            </a: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 آی یو دی):</a:t>
            </a:r>
          </a:p>
          <a:p>
            <a:pPr lvl="0" algn="just">
              <a:lnSpc>
                <a:spcPct val="150000"/>
              </a:lnSpc>
            </a:pPr>
            <a:endPar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lnSpc>
                <a:spcPct val="150000"/>
              </a:lnSpc>
            </a:pPr>
            <a:r>
              <a:rPr lang="fa-IR" dirty="0" smtClean="0"/>
              <a:t>وسیله ای است که برای جلوگیری از حاملگی برای مدت 12-5 سال به کار میرود.</a:t>
            </a:r>
          </a:p>
          <a:p>
            <a:pPr lvl="0" algn="just">
              <a:lnSpc>
                <a:spcPct val="150000"/>
              </a:lnSpc>
            </a:pPr>
            <a:r>
              <a:rPr lang="fa-IR" dirty="0" smtClean="0"/>
              <a:t>گذاشتن و برداشتن دستگاه آی یودی (</a:t>
            </a:r>
            <a:r>
              <a:rPr lang="en-US" dirty="0" smtClean="0"/>
              <a:t>IUD</a:t>
            </a:r>
            <a:r>
              <a:rPr lang="fa-IR" dirty="0" smtClean="0"/>
              <a:t>) از رحم باید توسط دکتر یا سایر افراد حرف پزشکی آموزش دیده صورت پذیرد.</a:t>
            </a:r>
            <a:endParaRPr lang="en-US" dirty="0" smtClean="0"/>
          </a:p>
          <a:p>
            <a:pPr lvl="0" algn="just">
              <a:lnSpc>
                <a:spcPct val="150000"/>
              </a:lnSpc>
            </a:pPr>
            <a:endParaRPr lang="en-US"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واژینال (مهبلی)</a:t>
            </a:r>
            <a:endParaRPr lang="fa-IR" sz="2800" dirty="0" smtClean="0"/>
          </a:p>
          <a:p>
            <a:pPr lvl="0" algn="just">
              <a:lnSpc>
                <a:spcPct val="150000"/>
              </a:lnSpc>
            </a:pP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رینگ:</a:t>
            </a:r>
          </a:p>
          <a:p>
            <a:pPr lvl="0" algn="just">
              <a:lnSpc>
                <a:spcPct val="150000"/>
              </a:lnSpc>
            </a:pPr>
            <a:r>
              <a:rPr lang="fa-IR" dirty="0" smtClean="0"/>
              <a:t> حلقه پلیمری است که جهت دارورسانی به واژن در طول زمان مشخص استفاده می شود.</a:t>
            </a:r>
          </a:p>
          <a:p>
            <a:pPr lvl="0" algn="just">
              <a:lnSpc>
                <a:spcPct val="150000"/>
              </a:lnSpc>
            </a:pPr>
            <a:r>
              <a:rPr lang="fa-IR" dirty="0" smtClean="0"/>
              <a:t>گذاشتن و برداشتن رینگها ساده است</a:t>
            </a:r>
          </a:p>
          <a:p>
            <a:pPr lvl="0" algn="just">
              <a:lnSpc>
                <a:spcPct val="150000"/>
              </a:lnSpc>
            </a:pPr>
            <a:r>
              <a:rPr lang="fa-IR" dirty="0" smtClean="0"/>
              <a:t>برای داروهای ضد بارداری، ضد میکروب و واکسن های پیشگیری از (</a:t>
            </a:r>
            <a:r>
              <a:rPr lang="en-US" dirty="0" smtClean="0"/>
              <a:t>HIV</a:t>
            </a:r>
            <a:r>
              <a:rPr lang="fa-IR" dirty="0" smtClean="0"/>
              <a:t> ایدز) استفاده می شود.</a:t>
            </a:r>
            <a:endParaRPr lang="en-US" dirty="0" smtClean="0"/>
          </a:p>
          <a:p>
            <a:pPr lvl="0" algn="just">
              <a:lnSpc>
                <a:spcPct val="150000"/>
              </a:lnSpc>
            </a:pPr>
            <a:endParaRPr lang="en-US"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10000"/>
          </a:bodyPr>
          <a:lstStyle/>
          <a:p>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واژینال (مهبلی)</a:t>
            </a:r>
            <a:endParaRPr lang="fa-IR" sz="2600" b="1" dirty="0" smtClean="0"/>
          </a:p>
          <a:p>
            <a:pPr lvl="0"/>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قرص واژینال با اپلیکاتور:</a:t>
            </a: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r>
              <a:rPr lang="fa-IR" dirty="0" smtClean="0"/>
              <a:t>دست های خود را بشویید.</a:t>
            </a:r>
            <a:endParaRPr lang="en-US" dirty="0" smtClean="0"/>
          </a:p>
          <a:p>
            <a:pPr lvl="0"/>
            <a:r>
              <a:rPr lang="fa-IR" dirty="0" smtClean="0"/>
              <a:t>قرص را از بسته بندی خارج کنید.</a:t>
            </a:r>
            <a:endParaRPr lang="en-US" dirty="0" smtClean="0"/>
          </a:p>
          <a:p>
            <a:pPr lvl="0"/>
            <a:r>
              <a:rPr lang="fa-IR" dirty="0" smtClean="0"/>
              <a:t>قرص را در انتهای باز اپلیکاتور قرار دهید.</a:t>
            </a:r>
            <a:endParaRPr lang="en-US" dirty="0" smtClean="0"/>
          </a:p>
          <a:p>
            <a:pPr lvl="0"/>
            <a:r>
              <a:rPr lang="fa-IR" dirty="0" smtClean="0"/>
              <a:t>به پشت دراز بکشید، زانوها راکمی بالا بیاورید و از هم بازکنید.</a:t>
            </a:r>
            <a:endParaRPr lang="en-US" dirty="0" smtClean="0"/>
          </a:p>
          <a:p>
            <a:pPr lvl="0"/>
            <a:r>
              <a:rPr lang="fa-IR" dirty="0" smtClean="0"/>
              <a:t>به آرامی اپلیکاتور را از سمتی که قرص در آن قرار دارد تا جای ممکن در واژن قرار دهید، فشار وارد نکنید.</a:t>
            </a:r>
            <a:endParaRPr lang="en-US" dirty="0" smtClean="0"/>
          </a:p>
          <a:p>
            <a:pPr lvl="0"/>
            <a:r>
              <a:rPr lang="fa-IR" dirty="0" smtClean="0"/>
              <a:t>پلانچر (پیستون اپلیکاتور) را فشار دهید تا قرص آزاد شود.</a:t>
            </a:r>
            <a:endParaRPr lang="en-US" dirty="0" smtClean="0"/>
          </a:p>
          <a:p>
            <a:pPr lvl="0"/>
            <a:r>
              <a:rPr lang="fa-IR" dirty="0" smtClean="0"/>
              <a:t>اپلیکاتور را خارج کنید.</a:t>
            </a:r>
            <a:endParaRPr lang="en-US" dirty="0" smtClean="0"/>
          </a:p>
          <a:p>
            <a:pPr lvl="0"/>
            <a:r>
              <a:rPr lang="fa-IR" dirty="0" smtClean="0"/>
              <a:t>در صورتی که اپلیکاتور یک بار مصرف است آن را دور بیاندازید و در غیر این صورت همه قسمت های اپیلکاتور را با آب جوشیده گرم و صابون بشویید و خشک  کنید.</a:t>
            </a:r>
            <a:endParaRPr lang="en-US" dirty="0" smtClean="0"/>
          </a:p>
          <a:p>
            <a:pPr lvl="0"/>
            <a:r>
              <a:rPr lang="fa-IR" dirty="0" smtClean="0"/>
              <a:t>دستان خود را بشویید.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77500" lnSpcReduction="20000"/>
          </a:bodyPr>
          <a:lstStyle/>
          <a:p>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واژینال (مهبلی)</a:t>
            </a:r>
            <a:endParaRPr lang="fa-IR" sz="2800" dirty="0" smtClean="0"/>
          </a:p>
          <a:p>
            <a:pPr lvl="0"/>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کرم،پماد و ژل واژینال:</a:t>
            </a:r>
          </a:p>
          <a:p>
            <a:pPr lvl="0">
              <a:buNone/>
            </a:pP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r>
              <a:rPr lang="fa-IR" b="1" dirty="0" smtClean="0"/>
              <a:t>دستان خود را بشویید.</a:t>
            </a:r>
            <a:endParaRPr lang="en-US" b="1" dirty="0" smtClean="0"/>
          </a:p>
          <a:p>
            <a:pPr lvl="0"/>
            <a:r>
              <a:rPr lang="fa-IR" b="1" dirty="0" smtClean="0"/>
              <a:t>درب تیوپ را باز کنید.</a:t>
            </a:r>
            <a:endParaRPr lang="en-US" b="1" dirty="0" smtClean="0"/>
          </a:p>
          <a:p>
            <a:pPr lvl="0"/>
            <a:r>
              <a:rPr lang="fa-IR" b="1" dirty="0" smtClean="0"/>
              <a:t>اپلیکاتور را روی تیوپ بچرخانید.</a:t>
            </a:r>
            <a:endParaRPr lang="en-US" b="1" dirty="0" smtClean="0"/>
          </a:p>
          <a:p>
            <a:pPr lvl="0"/>
            <a:r>
              <a:rPr lang="fa-IR" b="1" dirty="0" smtClean="0"/>
              <a:t>تیوپ را فشار دهید به نحوی که میزان مورد نیاز دارو درون اپلیکاتور جای گیرد.</a:t>
            </a:r>
            <a:endParaRPr lang="en-US" b="1" dirty="0" smtClean="0"/>
          </a:p>
          <a:p>
            <a:pPr lvl="0"/>
            <a:r>
              <a:rPr lang="fa-IR" b="1" dirty="0" smtClean="0"/>
              <a:t>اپلیکاتور را از تیوپ  جدا کنید.</a:t>
            </a:r>
            <a:endParaRPr lang="en-US" b="1" dirty="0" smtClean="0"/>
          </a:p>
          <a:p>
            <a:pPr lvl="0"/>
            <a:r>
              <a:rPr lang="fa-IR" b="1" dirty="0" smtClean="0"/>
              <a:t>مقدار  کمی از کرم را بیرون اپلیکاتور بمالید</a:t>
            </a:r>
            <a:endParaRPr lang="en-US" b="1" dirty="0" smtClean="0"/>
          </a:p>
          <a:p>
            <a:pPr lvl="0"/>
            <a:r>
              <a:rPr lang="fa-IR" b="1" dirty="0" smtClean="0"/>
              <a:t>به پشت دراز بکشید، زانوها را کمی بالا بیاورید و از هم باز کنید.</a:t>
            </a:r>
            <a:endParaRPr lang="en-US" b="1" dirty="0" smtClean="0"/>
          </a:p>
          <a:p>
            <a:pPr lvl="0"/>
            <a:r>
              <a:rPr lang="fa-IR" b="1" dirty="0" smtClean="0"/>
              <a:t>به آرامی اپلیکاتور را تا جایی که ممکن است وارد واژن نمائید،فشار ندهید.</a:t>
            </a:r>
            <a:endParaRPr lang="en-US" b="1" dirty="0" smtClean="0"/>
          </a:p>
          <a:p>
            <a:pPr lvl="0"/>
            <a:r>
              <a:rPr lang="fa-IR" b="1" dirty="0" smtClean="0"/>
              <a:t>پیستون اپلیکاتور را با دست دیگر به داخل فشار دهید تا محتویات آن درون واژن تخلیه شود.</a:t>
            </a:r>
            <a:endParaRPr lang="en-US" b="1" dirty="0" smtClean="0"/>
          </a:p>
          <a:p>
            <a:pPr lvl="0"/>
            <a:r>
              <a:rPr lang="fa-IR" b="1" dirty="0" smtClean="0"/>
              <a:t>اپلیکاتور را ازواژن خارج  کنید.</a:t>
            </a:r>
            <a:endParaRPr lang="en-US" b="1" dirty="0" smtClean="0"/>
          </a:p>
          <a:p>
            <a:pPr lvl="0"/>
            <a:r>
              <a:rPr lang="fa-IR" b="1" dirty="0" smtClean="0"/>
              <a:t>در صورتی که اپلیکاتور یک بار  مصرف است آن را دور بیندازید و در غیر این صورت با آب جوشیده بشویید.</a:t>
            </a:r>
            <a:endParaRPr lang="en-US" b="1"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UD\رابطين بهداشت آموزش اشكال دارويي\92350-main_Full[1].jpg"/>
          <p:cNvPicPr>
            <a:picLocks noGrp="1" noChangeAspect="1" noChangeArrowheads="1"/>
          </p:cNvPicPr>
          <p:nvPr>
            <p:ph idx="1"/>
          </p:nvPr>
        </p:nvPicPr>
        <p:blipFill>
          <a:blip r:embed="rId2"/>
          <a:srcRect/>
          <a:stretch>
            <a:fillRect/>
          </a:stretch>
        </p:blipFill>
        <p:spPr bwMode="auto">
          <a:xfrm>
            <a:off x="714368" y="781050"/>
            <a:ext cx="3357566" cy="4505338"/>
          </a:xfrm>
          <a:prstGeom prst="rect">
            <a:avLst/>
          </a:prstGeom>
          <a:noFill/>
        </p:spPr>
      </p:pic>
      <p:pic>
        <p:nvPicPr>
          <p:cNvPr id="1027" name="Picture 3" descr="G:\RUD\رابطين بهداشت آموزش اشكال دارويي\cleocin-ovules-04[1].jpg"/>
          <p:cNvPicPr>
            <a:picLocks noChangeAspect="1" noChangeArrowheads="1"/>
          </p:cNvPicPr>
          <p:nvPr/>
        </p:nvPicPr>
        <p:blipFill>
          <a:blip r:embed="rId3"/>
          <a:srcRect b="11161"/>
          <a:stretch>
            <a:fillRect/>
          </a:stretch>
        </p:blipFill>
        <p:spPr bwMode="auto">
          <a:xfrm>
            <a:off x="4594120" y="1039190"/>
            <a:ext cx="3121152" cy="4032884"/>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lvl="0"/>
            <a:r>
              <a:rPr lang="en-US" dirty="0" smtClean="0"/>
              <a:t> </a:t>
            </a: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موضعی (پوستی و مخاطی) شامل:</a:t>
            </a:r>
          </a:p>
          <a:p>
            <a:pPr lvl="0"/>
            <a:endParaRPr lang="fa-IR" dirty="0" smtClean="0"/>
          </a:p>
          <a:p>
            <a:pPr lvl="0">
              <a:lnSpc>
                <a:spcPct val="150000"/>
              </a:lnSpc>
            </a:pPr>
            <a:r>
              <a:rPr lang="fa-IR" sz="2800" dirty="0" smtClean="0"/>
              <a:t>پمادها </a:t>
            </a:r>
          </a:p>
          <a:p>
            <a:pPr lvl="0">
              <a:lnSpc>
                <a:spcPct val="150000"/>
              </a:lnSpc>
            </a:pPr>
            <a:r>
              <a:rPr lang="fa-IR" sz="2800" dirty="0" smtClean="0"/>
              <a:t>کرم ها </a:t>
            </a:r>
          </a:p>
          <a:p>
            <a:pPr lvl="0">
              <a:lnSpc>
                <a:spcPct val="150000"/>
              </a:lnSpc>
            </a:pPr>
            <a:r>
              <a:rPr lang="fa-IR" sz="2800" dirty="0" smtClean="0"/>
              <a:t>خمیرها</a:t>
            </a:r>
          </a:p>
          <a:p>
            <a:pPr lvl="0">
              <a:lnSpc>
                <a:spcPct val="150000"/>
              </a:lnSpc>
            </a:pPr>
            <a:r>
              <a:rPr lang="fa-IR" sz="2800" dirty="0" smtClean="0"/>
              <a:t>ژل ها </a:t>
            </a:r>
          </a:p>
          <a:p>
            <a:pPr lvl="0">
              <a:lnSpc>
                <a:spcPct val="150000"/>
              </a:lnSpc>
            </a:pPr>
            <a:r>
              <a:rPr lang="fa-IR" sz="2800" dirty="0" smtClean="0"/>
              <a:t>کف ها </a:t>
            </a:r>
          </a:p>
          <a:p>
            <a:pPr lvl="0">
              <a:lnSpc>
                <a:spcPct val="150000"/>
              </a:lnSpc>
            </a:pPr>
            <a:r>
              <a:rPr lang="fa-IR" sz="2800" dirty="0" smtClean="0"/>
              <a:t>لوسیون ها </a:t>
            </a:r>
          </a:p>
          <a:p>
            <a:pPr lvl="0">
              <a:lnSpc>
                <a:spcPct val="150000"/>
              </a:lnSpc>
            </a:pPr>
            <a:r>
              <a:rPr lang="fa-IR" sz="2800" dirty="0" smtClean="0"/>
              <a:t>پچ ها </a:t>
            </a:r>
            <a:endParaRPr lang="en-US" sz="2800" dirty="0" smtClean="0"/>
          </a:p>
          <a:p>
            <a:pPr lvl="0" algn="just"/>
            <a:endParaRPr lang="en-US" dirty="0"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85000" lnSpcReduction="20000"/>
          </a:bodyPr>
          <a:lstStyle/>
          <a:p>
            <a:pPr lvl="0" algn="just"/>
            <a:r>
              <a:rPr lang="en-US" dirty="0" smtClean="0"/>
              <a:t> </a:t>
            </a: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موضعی (پوستی و مخاطی)...</a:t>
            </a:r>
            <a:endParaRPr lang="en-US" dirty="0" smtClean="0"/>
          </a:p>
          <a:p>
            <a:pPr algn="just">
              <a:buNone/>
            </a:pPr>
            <a:r>
              <a:rPr lang="fa-IR" dirty="0" smtClean="0"/>
              <a:t> </a:t>
            </a:r>
            <a:endParaRPr lang="en-US" dirty="0" smtClean="0"/>
          </a:p>
          <a:p>
            <a:pPr lvl="0" algn="just"/>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پماد:</a:t>
            </a:r>
          </a:p>
          <a:p>
            <a:pPr lvl="0" algn="just"/>
            <a:r>
              <a:rPr lang="fa-IR" dirty="0" smtClean="0"/>
              <a:t>چرب ترین نوع اشکال پوستی است که به دلیل چربی بالا اثر خوبی روی پوست در برابر  از دست دادن رطوبت ایجاد می کند. پمادها چرب بوده و به راحتی با آب شسته نمی شوند و برای زخم ها و یا سطوح دارای ترشخ زیاد مناسب نمی باشند.</a:t>
            </a:r>
          </a:p>
          <a:p>
            <a:pPr lvl="0" algn="just"/>
            <a:endParaRPr lang="en-US" dirty="0" smtClean="0"/>
          </a:p>
          <a:p>
            <a:pPr lvl="0" algn="just"/>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کرم: </a:t>
            </a:r>
          </a:p>
          <a:p>
            <a:pPr lvl="0" algn="just"/>
            <a:r>
              <a:rPr lang="fa-IR" dirty="0" smtClean="0"/>
              <a:t>به انواع امولسیون های روغن در آب و آب در روغن تقسیم می شوند. پایه کرم قابلیت نفوذ مناسبی درون پوست دارد لذا در مورد داروهایی که نفوذ آن به پوست مهم است کاربرد دارد.کرم هایی که به شکل امولسیون روغن در آب هستند به راحتی با آب شسته می شوند.</a:t>
            </a:r>
          </a:p>
          <a:p>
            <a:pPr lvl="0" algn="just"/>
            <a:endParaRPr lang="en-US" dirty="0" smtClean="0"/>
          </a:p>
          <a:p>
            <a:pPr lvl="0" algn="just"/>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خمیر: </a:t>
            </a:r>
          </a:p>
          <a:p>
            <a:pPr lvl="0" algn="just"/>
            <a:r>
              <a:rPr lang="fa-IR" dirty="0" smtClean="0"/>
              <a:t>حجم زیاد ماده جامد در خمیرها سبب سختی بیشتر آنها نسبت به پمادها می شود. خمیر دندان ها در این دسته قرار می گیرند.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lnSpcReduction="10000"/>
          </a:bodyPr>
          <a:lstStyle/>
          <a:p>
            <a:pPr lvl="0"/>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موضعی (پوستی و مخاطی)...</a:t>
            </a:r>
            <a:endParaRPr lang="fa-IR" sz="27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r>
              <a:rPr lang="fa-IR" sz="27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ژل</a:t>
            </a:r>
            <a:r>
              <a:rPr lang="fa-IR" dirty="0" smtClean="0"/>
              <a:t>:</a:t>
            </a:r>
          </a:p>
          <a:p>
            <a:pPr lvl="0"/>
            <a:r>
              <a:rPr lang="fa-IR" dirty="0" smtClean="0"/>
              <a:t>وقتی پایه چرب قابل استفاده نباشد به کار می رود. مثلاً در شرایطی که دارورسانی به پوست مورد نظر پزشک باشد پایه چرب مانع از جذب مناسب دارو می گردد و لذا از ژل که پایه محلول در آب دارد استفاده می شود.</a:t>
            </a:r>
            <a:endParaRPr lang="en-US" dirty="0" smtClean="0"/>
          </a:p>
          <a:p>
            <a:endParaRPr lang="en-US" dirty="0" smtClean="0"/>
          </a:p>
          <a:p>
            <a:pPr lvl="0"/>
            <a:r>
              <a:rPr lang="fa-IR" sz="27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کف:</a:t>
            </a:r>
          </a:p>
          <a:p>
            <a:pPr lvl="0"/>
            <a:r>
              <a:rPr lang="fa-IR" dirty="0" smtClean="0"/>
              <a:t> بیشتر جهت دارورسانی مواد ضد عفونی کننده و یا دارورسانی به پوست سر به کار می رود.</a:t>
            </a:r>
            <a:endParaRPr lang="en-US" dirty="0" smtClean="0"/>
          </a:p>
          <a:p>
            <a:endParaRPr lang="en-US" dirty="0" smtClean="0"/>
          </a:p>
          <a:p>
            <a:r>
              <a:rPr lang="fa-IR" sz="27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لوسیون:</a:t>
            </a:r>
          </a:p>
          <a:p>
            <a:pPr lvl="0"/>
            <a:r>
              <a:rPr lang="fa-IR" dirty="0" smtClean="0"/>
              <a:t>محلولی است که حامل ماده مؤثره دارویی می باشد.</a:t>
            </a:r>
            <a:endParaRPr lang="en-US" dirty="0" smtClean="0"/>
          </a:p>
          <a:p>
            <a:endParaRPr lang="en-US" dirty="0" smtClean="0"/>
          </a:p>
          <a:p>
            <a:pPr lvl="0" algn="just">
              <a:buNone/>
            </a:pPr>
            <a:endParaRPr lang="en-US"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موضعی (پوستی و مخاطی)...</a:t>
            </a:r>
            <a:endParaRPr lang="en-US" sz="2800" dirty="0" smtClean="0"/>
          </a:p>
          <a:p>
            <a:pPr lvl="0"/>
            <a:r>
              <a:rPr lang="fa-IR" sz="27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لینیمان:</a:t>
            </a:r>
          </a:p>
          <a:p>
            <a:pPr lvl="0"/>
            <a:r>
              <a:rPr lang="fa-IR" dirty="0" smtClean="0"/>
              <a:t> بالم نیز نامیده می شود به لحاظ قوام شبیه لوسیون می باشد. تفاوت آن با لوسیون این است که کاربرد آن می بایست همراه بامالش موضعی باشد معمولاً برای کاهش درد و یا گرفتگی عضلات به کار می رود.در آن ها محلول هایی نظر آستون یا الکل به کار می رود که بتخیر می شود و ماده دارویی نظیر متیل سالی سیلات در موضع باقی می ماند.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موضعی (پوستی و مخاطی)...</a:t>
            </a:r>
            <a:endParaRPr lang="fa-IR" sz="2800" b="1" dirty="0" smtClean="0"/>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پچ (</a:t>
            </a:r>
            <a:r>
              <a:rPr lang="en-US"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Patch</a:t>
            </a:r>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 : </a:t>
            </a:r>
          </a:p>
          <a:p>
            <a:pPr lvl="0" algn="just"/>
            <a:r>
              <a:rPr lang="fa-IR" dirty="0" smtClean="0"/>
              <a:t>پچ ها اشکال دارویی هستند که به صورت چسب برای مدت زمان مشخصی روی پوست چسبانیده شده و اثرات سیستمیک (عمومی) ایجاد می نمایند در صوتری که به دلیل رطوبت زیاد و یا هر دلیل دیگری پیش از موعد مقرر پچ از پوست جداد شده وقابلیت چسبیدن به بدن را از دست بدهد دیگر قابل استفاده نخواهد بود.</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a:t>
            </a:r>
          </a:p>
          <a:p>
            <a:pPr algn="just">
              <a:lnSpc>
                <a:spcPct val="150000"/>
              </a:lnSpc>
              <a:buNone/>
            </a:pPr>
            <a:r>
              <a:rPr lang="fa-IR" dirty="0" smtClean="0"/>
              <a:t>اشکال فیزیکی هستند که توسط آن ها مولکول های دارویی به داخل  بدن انتقال می یابند.</a:t>
            </a:r>
          </a:p>
          <a:p>
            <a:pPr algn="just">
              <a:lnSpc>
                <a:spcPct val="150000"/>
              </a:lnSpc>
            </a:pPr>
            <a:endParaRPr lang="fa-IR" dirty="0" smtClean="0"/>
          </a:p>
          <a:p>
            <a:pPr algn="just">
              <a:lnSpc>
                <a:spcPct val="150000"/>
              </a:lnSpc>
            </a:pPr>
            <a:r>
              <a:rPr lang="fa-IR" dirty="0" smtClean="0"/>
              <a:t> در هر شکل دارویی علاوه بر ماده مؤثره دارویی یک یا چند ماده فاقد اثر دارویی وجود دارند که معمولاً برای اصلاح طعم، بو، مزه و رنگ یا پایداری شیمیایی افزوده شده و یا در روند ساخت شکل دارویی مورد نیاز هستند.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70000" lnSpcReduction="20000"/>
          </a:bodyPr>
          <a:lstStyle/>
          <a:p>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موضعی (پوستی و مخاطی)...</a:t>
            </a:r>
            <a:endParaRPr lang="fa-IR" sz="4000" b="1" dirty="0" smtClean="0"/>
          </a:p>
          <a:p>
            <a:pPr lvl="0"/>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پچ پوستی:</a:t>
            </a:r>
          </a:p>
          <a:p>
            <a:pPr lvl="0"/>
            <a:endParaRPr lang="en-US"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محل  چسباندن پچ درون بروشور دار و ذکر شده است در این مورد می توانید با دکتر داروساز نیز مشورت نمائید.</a:t>
            </a:r>
            <a:endParaRPr lang="en-US" dirty="0" smtClean="0"/>
          </a:p>
          <a:p>
            <a:pPr lvl="0" algn="just"/>
            <a:r>
              <a:rPr lang="fa-IR" dirty="0" smtClean="0"/>
              <a:t>هرگز پچ را روی پوست خراشیده یا آسیب دیده بکار نبرید.</a:t>
            </a:r>
            <a:endParaRPr lang="en-US" dirty="0" smtClean="0"/>
          </a:p>
          <a:p>
            <a:pPr lvl="0" algn="just"/>
            <a:r>
              <a:rPr lang="fa-IR" dirty="0" smtClean="0"/>
              <a:t>هرگز پچ را روی  چین های پوست یا محل هایی که لباس تنگ می پوشید استفاده نکنید. در صورتي که در دراز مدت از چنین فرآورده های دارویی استفاده می  کنید محل  چسباندن آن را تغییر دهید.</a:t>
            </a:r>
            <a:endParaRPr lang="en-US" dirty="0" smtClean="0"/>
          </a:p>
          <a:p>
            <a:pPr lvl="0" algn="just"/>
            <a:r>
              <a:rPr lang="fa-IR" dirty="0" smtClean="0"/>
              <a:t>هنگام چسباندن پچ باید دست هایتان تمیز و خشک باشد.</a:t>
            </a:r>
            <a:endParaRPr lang="en-US" dirty="0" smtClean="0"/>
          </a:p>
          <a:p>
            <a:pPr lvl="0" algn="just"/>
            <a:r>
              <a:rPr lang="fa-IR" dirty="0" smtClean="0"/>
              <a:t>محل چسباندن پچ را تمیز و خشک نمایید.</a:t>
            </a:r>
            <a:endParaRPr lang="en-US" dirty="0" smtClean="0"/>
          </a:p>
          <a:p>
            <a:pPr lvl="0" algn="just"/>
            <a:r>
              <a:rPr lang="fa-IR" dirty="0" smtClean="0"/>
              <a:t>پچ را از بسته بندی خارج کنید. دقت نمائید دست شما با سمتی که دارو دارد تماس پیدا نکند.</a:t>
            </a:r>
            <a:endParaRPr lang="en-US" dirty="0" smtClean="0"/>
          </a:p>
          <a:p>
            <a:pPr lvl="0" algn="just"/>
            <a:r>
              <a:rPr lang="fa-IR" dirty="0" smtClean="0"/>
              <a:t>پچ را روی پوست قرار داده و محکم فشار دهید، لبه های آن را مالش دهید تا کامل بچسبد.</a:t>
            </a:r>
            <a:endParaRPr lang="en-US" dirty="0" smtClean="0"/>
          </a:p>
          <a:p>
            <a:pPr lvl="0" algn="just"/>
            <a:r>
              <a:rPr lang="fa-IR" dirty="0" smtClean="0"/>
              <a:t>بر اساس دستورالعمل ذکر شده در بروشور پچ را پس از مصرف از پوست بکنید.</a:t>
            </a:r>
            <a:endParaRPr lang="en-US" dirty="0" smtClean="0"/>
          </a:p>
          <a:p>
            <a:pPr algn="just"/>
            <a:r>
              <a:rPr lang="en-US" dirty="0" smtClean="0"/>
              <a:t> </a:t>
            </a:r>
          </a:p>
          <a:p>
            <a:pPr lvl="0" algn="just"/>
            <a:r>
              <a:rPr lang="fa-IR" dirty="0" smtClean="0"/>
              <a:t>داروهای تزریقی یا محلول قابل تزریق، محلولی است استریل که حاوی یک یا چند ماده دارویی است و از طریق تزریق وریدی، عضلانی،زیر جلدی و یا سایر راه های تزریق به کار می رود. نوع تزریق به ماهیت دارو و شرایط درمان بستگی دارد. انتخاب نوع تزریق بستگی کامل به نوع، مقدار و همچنین زمان اثر دارو دارد.(در مواردی که میسر باشد، همیشه راه خوراکی دارو ترجیح داده می شود.)</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بيني</a:t>
            </a:r>
          </a:p>
          <a:p>
            <a:pPr algn="just"/>
            <a:endParaRPr lang="fa-IR" dirty="0" smtClean="0"/>
          </a:p>
          <a:p>
            <a:pPr lvl="1" algn="just"/>
            <a:r>
              <a:rPr lang="fa-IR" b="1" dirty="0" smtClean="0">
                <a:solidFill>
                  <a:schemeClr val="tx1"/>
                </a:solidFill>
              </a:rPr>
              <a:t>به منظور اثر موضعی شامل ضداحتقان و ضد التهاب</a:t>
            </a:r>
          </a:p>
          <a:p>
            <a:pPr lvl="1" algn="just"/>
            <a:r>
              <a:rPr lang="fa-IR" b="1" dirty="0" smtClean="0">
                <a:solidFill>
                  <a:schemeClr val="tx1"/>
                </a:solidFill>
              </a:rPr>
              <a:t>به منظور اثر بخشی سیستمیک (عمومی)</a:t>
            </a:r>
          </a:p>
          <a:p>
            <a:pPr algn="just"/>
            <a:endParaRPr lang="fa-IR" dirty="0" smtClean="0"/>
          </a:p>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انواع اشکال دارویی بيني</a:t>
            </a:r>
          </a:p>
          <a:p>
            <a:pPr algn="just">
              <a:buNone/>
            </a:pPr>
            <a:endParaRPr lang="fa-IR" sz="2800" dirty="0" smtClean="0"/>
          </a:p>
          <a:p>
            <a:pPr algn="just"/>
            <a:r>
              <a:rPr lang="fa-IR" dirty="0" smtClean="0"/>
              <a:t>قطره</a:t>
            </a:r>
          </a:p>
          <a:p>
            <a:pPr algn="just"/>
            <a:r>
              <a:rPr lang="fa-IR" dirty="0" smtClean="0"/>
              <a:t>قلم</a:t>
            </a:r>
          </a:p>
          <a:p>
            <a:pPr algn="just"/>
            <a:r>
              <a:rPr lang="fa-IR" dirty="0" smtClean="0"/>
              <a:t>اسپری</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algn="just"/>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بيني</a:t>
            </a:r>
            <a:endParaRPr lang="fa-IR" sz="3000" dirty="0" smtClean="0"/>
          </a:p>
          <a:p>
            <a:pPr lvl="0" algn="just"/>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قطره بینی:</a:t>
            </a:r>
          </a:p>
          <a:p>
            <a:pPr lvl="0" algn="just"/>
            <a:endParaRPr lang="en-US"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داخل بینی را با فین  کردن تمیز کنید.</a:t>
            </a:r>
            <a:endParaRPr lang="en-US" dirty="0" smtClean="0"/>
          </a:p>
          <a:p>
            <a:pPr lvl="0" algn="just"/>
            <a:r>
              <a:rPr lang="fa-IR" dirty="0" smtClean="0"/>
              <a:t>روی زمین بنشینید و سر را به شدت به عقب خم کنید یا روی زمین دراز بکشید و یک بالش زیر شانه های خود قرار دهید، سر را مستقیم نگاه دارید. </a:t>
            </a:r>
            <a:endParaRPr lang="en-US" dirty="0" smtClean="0"/>
          </a:p>
          <a:p>
            <a:pPr lvl="0" algn="just"/>
            <a:r>
              <a:rPr lang="fa-IR" dirty="0" smtClean="0"/>
              <a:t>قطره  چکان را به میزان یک سانتی متر درون حفره بینی فرو کنید.</a:t>
            </a:r>
            <a:endParaRPr lang="en-US" dirty="0" smtClean="0"/>
          </a:p>
          <a:p>
            <a:pPr lvl="0" algn="just"/>
            <a:r>
              <a:rPr lang="fa-IR" dirty="0" smtClean="0"/>
              <a:t>میزان قطره تجویز شده را درون بینی بچکانید.</a:t>
            </a:r>
            <a:endParaRPr lang="en-US" dirty="0" smtClean="0"/>
          </a:p>
          <a:p>
            <a:pPr lvl="0" algn="just"/>
            <a:r>
              <a:rPr lang="fa-IR" dirty="0" smtClean="0"/>
              <a:t>بلافاصله سر را به شدت به سمت جلو خم کنید.(طوری که سر بین زانوها قرار گیرد)</a:t>
            </a:r>
            <a:endParaRPr lang="en-US" dirty="0" smtClean="0"/>
          </a:p>
          <a:p>
            <a:pPr lvl="0" algn="just"/>
            <a:r>
              <a:rPr lang="fa-IR" dirty="0" smtClean="0"/>
              <a:t>پس از چند ثانیه مستقیم بنشینید، در این حالت قطره به حلق جریان می یابد.</a:t>
            </a:r>
            <a:endParaRPr lang="en-US" dirty="0" smtClean="0"/>
          </a:p>
          <a:p>
            <a:pPr lvl="0" algn="just"/>
            <a:r>
              <a:rPr lang="fa-IR" dirty="0" smtClean="0"/>
              <a:t>برای حفره دیگر بینی موارد فوق را تکرار کنید.</a:t>
            </a:r>
            <a:endParaRPr lang="en-US" dirty="0" smtClean="0"/>
          </a:p>
          <a:p>
            <a:pPr lvl="0" algn="just"/>
            <a:r>
              <a:rPr lang="fa-IR" dirty="0" smtClean="0"/>
              <a:t>قطره چکان را با آب  جوشیده بشویید.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NicoretteNSpray3"/>
          <p:cNvPicPr>
            <a:picLocks noChangeAspect="1" noChangeArrowheads="1"/>
          </p:cNvPicPr>
          <p:nvPr/>
        </p:nvPicPr>
        <p:blipFill>
          <a:blip r:embed="rId2">
            <a:clrChange>
              <a:clrFrom>
                <a:srgbClr val="FFFFFF"/>
              </a:clrFrom>
              <a:clrTo>
                <a:srgbClr val="FFFFFF">
                  <a:alpha val="0"/>
                </a:srgbClr>
              </a:clrTo>
            </a:clrChange>
            <a:lum bright="-36000" contrast="24000"/>
          </a:blip>
          <a:srcRect b="10103"/>
          <a:stretch>
            <a:fillRect/>
          </a:stretch>
        </p:blipFill>
        <p:spPr bwMode="auto">
          <a:xfrm>
            <a:off x="-71470" y="2582874"/>
            <a:ext cx="2584450" cy="2417762"/>
          </a:xfrm>
          <a:prstGeom prst="rect">
            <a:avLst/>
          </a:prstGeom>
          <a:solidFill>
            <a:schemeClr val="bg1"/>
          </a:solidFill>
          <a:ln w="12700">
            <a:noFill/>
            <a:miter lim="800000"/>
            <a:headEnd/>
            <a:tailEnd/>
          </a:ln>
        </p:spPr>
      </p:pic>
      <p:pic>
        <p:nvPicPr>
          <p:cNvPr id="5" name="Picture 9" descr="2695ph_f2"/>
          <p:cNvPicPr>
            <a:picLocks noChangeAspect="1" noChangeArrowheads="1"/>
          </p:cNvPicPr>
          <p:nvPr/>
        </p:nvPicPr>
        <p:blipFill>
          <a:blip r:embed="rId3">
            <a:lum bright="-30000" contrast="66000"/>
          </a:blip>
          <a:srcRect r="5397"/>
          <a:stretch>
            <a:fillRect/>
          </a:stretch>
        </p:blipFill>
        <p:spPr bwMode="auto">
          <a:xfrm>
            <a:off x="0" y="0"/>
            <a:ext cx="2663825" cy="2852738"/>
          </a:xfrm>
          <a:prstGeom prst="rect">
            <a:avLst/>
          </a:prstGeom>
          <a:noFill/>
          <a:ln w="9525">
            <a:noFill/>
            <a:miter lim="800000"/>
            <a:headEnd/>
            <a:tailEnd/>
          </a:ln>
        </p:spPr>
      </p:pic>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85000" lnSpcReduction="20000"/>
          </a:bodyPr>
          <a:lstStyle/>
          <a:p>
            <a:pPr algn="just"/>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بيني</a:t>
            </a:r>
            <a:endParaRPr lang="fa-IR" sz="3000" dirty="0" smtClean="0"/>
          </a:p>
          <a:p>
            <a:pPr lvl="0" algn="just"/>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اسپری بینی:</a:t>
            </a:r>
          </a:p>
          <a:p>
            <a:pPr lvl="0" algn="just"/>
            <a:endParaRPr lang="en-US"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b="1" dirty="0" smtClean="0"/>
              <a:t>داخل بینی را با فین کردن تمیز کنید.</a:t>
            </a:r>
            <a:endParaRPr lang="en-US" b="1" dirty="0" smtClean="0"/>
          </a:p>
          <a:p>
            <a:pPr lvl="0" algn="just"/>
            <a:r>
              <a:rPr lang="fa-IR" b="1" dirty="0" smtClean="0"/>
              <a:t>در حالی که سر کمی به سمت جلو خم شده است روی زمین بنشینید.</a:t>
            </a:r>
            <a:endParaRPr lang="en-US" b="1" dirty="0" smtClean="0"/>
          </a:p>
          <a:p>
            <a:pPr lvl="0" algn="just"/>
            <a:r>
              <a:rPr lang="fa-IR" b="1" dirty="0" smtClean="0"/>
              <a:t>اسپری راتکان دهید.</a:t>
            </a:r>
            <a:endParaRPr lang="en-US" b="1" dirty="0" smtClean="0"/>
          </a:p>
          <a:p>
            <a:pPr lvl="0" algn="just"/>
            <a:r>
              <a:rPr lang="fa-IR" b="1" dirty="0" smtClean="0"/>
              <a:t>نوک اسپری را وارد بینی نمائید.</a:t>
            </a:r>
            <a:endParaRPr lang="en-US" b="1" dirty="0" smtClean="0"/>
          </a:p>
          <a:p>
            <a:pPr lvl="0" algn="just"/>
            <a:r>
              <a:rPr lang="fa-IR" b="1" dirty="0" smtClean="0"/>
              <a:t>حفره دیگر بینی و دهان خود را ببندید.</a:t>
            </a:r>
            <a:endParaRPr lang="en-US" b="1" dirty="0" smtClean="0"/>
          </a:p>
          <a:p>
            <a:pPr lvl="0" algn="just"/>
            <a:r>
              <a:rPr lang="fa-IR" b="1" dirty="0" smtClean="0"/>
              <a:t>اسپری را فشار دهید و آهسته عمل دم را انجام دهید.</a:t>
            </a:r>
            <a:endParaRPr lang="en-US" b="1" dirty="0" smtClean="0"/>
          </a:p>
          <a:p>
            <a:pPr lvl="0" algn="just"/>
            <a:r>
              <a:rPr lang="fa-IR" b="1" dirty="0" smtClean="0"/>
              <a:t>نوک اسپری را از بینی خارج کنید و سر را به شدت به جلوخم کنید.(طوری که سر بین زانوها قرار گیرد)</a:t>
            </a:r>
            <a:endParaRPr lang="en-US" b="1" dirty="0" smtClean="0"/>
          </a:p>
          <a:p>
            <a:pPr lvl="0" algn="just"/>
            <a:r>
              <a:rPr lang="fa-IR" b="1" dirty="0" smtClean="0"/>
              <a:t>پس از چند لحظه بنشینید، اسپری به حلق جریان پیدا خواهد کرد.</a:t>
            </a:r>
            <a:endParaRPr lang="en-US" b="1" dirty="0" smtClean="0"/>
          </a:p>
          <a:p>
            <a:pPr lvl="0" algn="just"/>
            <a:r>
              <a:rPr lang="fa-IR" b="1" dirty="0" smtClean="0"/>
              <a:t>از راه دهان نفس بکشید.</a:t>
            </a:r>
            <a:endParaRPr lang="en-US" b="1" dirty="0" smtClean="0"/>
          </a:p>
          <a:p>
            <a:pPr lvl="0" algn="just"/>
            <a:r>
              <a:rPr lang="fa-IR" b="1" dirty="0" smtClean="0"/>
              <a:t>در صورت لزوم مراحل فوق را برای حفره دیگر بینی تکرار کنید.</a:t>
            </a:r>
            <a:endParaRPr lang="en-US" b="1" dirty="0" smtClean="0"/>
          </a:p>
          <a:p>
            <a:pPr lvl="0" algn="just"/>
            <a:r>
              <a:rPr lang="fa-IR" b="1" dirty="0" smtClean="0"/>
              <a:t>نوک اسپری را با آب جوشیده بشویید.</a:t>
            </a:r>
            <a:endParaRPr lang="en-US" b="1"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اشکال دارویی تنفسی</a:t>
            </a:r>
          </a:p>
          <a:p>
            <a:pPr>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انواع اشکال دارویی تنفسی:</a:t>
            </a:r>
          </a:p>
          <a:p>
            <a:pPr lvl="0"/>
            <a:endParaRPr lang="fa-IR" b="1" dirty="0" smtClean="0"/>
          </a:p>
          <a:p>
            <a:pPr lvl="0">
              <a:lnSpc>
                <a:spcPct val="150000"/>
              </a:lnSpc>
            </a:pPr>
            <a:r>
              <a:rPr lang="fa-IR" sz="1800" b="1" dirty="0" smtClean="0"/>
              <a:t> آئروسل های تنفسی با دوزهای تنظیم شده (</a:t>
            </a:r>
            <a:r>
              <a:rPr lang="en-US" sz="1800" b="1" dirty="0" smtClean="0"/>
              <a:t>MDI</a:t>
            </a:r>
            <a:r>
              <a:rPr lang="fa-IR" sz="1800" b="1" dirty="0" smtClean="0"/>
              <a:t> ام دی آی)</a:t>
            </a:r>
          </a:p>
          <a:p>
            <a:pPr lvl="0">
              <a:lnSpc>
                <a:spcPct val="150000"/>
              </a:lnSpc>
            </a:pPr>
            <a:r>
              <a:rPr lang="fa-IR" sz="1800" b="1" dirty="0" smtClean="0"/>
              <a:t>پودرهای خشک استنشاقی (</a:t>
            </a:r>
            <a:r>
              <a:rPr lang="en-US" sz="1800" b="1" dirty="0" smtClean="0"/>
              <a:t>DPI</a:t>
            </a:r>
            <a:r>
              <a:rPr lang="fa-IR" sz="1800" b="1" dirty="0" smtClean="0"/>
              <a:t> دی پی آی) </a:t>
            </a:r>
          </a:p>
          <a:p>
            <a:pPr lvl="0">
              <a:lnSpc>
                <a:spcPct val="150000"/>
              </a:lnSpc>
            </a:pPr>
            <a:r>
              <a:rPr lang="fa-IR" sz="1800" b="1" dirty="0" smtClean="0"/>
              <a:t>نبولایزر</a:t>
            </a:r>
            <a:r>
              <a:rPr lang="fa-IR" sz="1800" dirty="0" smtClean="0"/>
              <a:t> </a:t>
            </a:r>
            <a:endParaRPr lang="en-US" sz="1800" dirty="0" smtClean="0"/>
          </a:p>
          <a:p>
            <a:pPr lvl="0" algn="just">
              <a:buNone/>
            </a:pPr>
            <a:endParaRPr lang="en-US"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a:xfrm>
            <a:off x="214282" y="1609417"/>
            <a:ext cx="7481918" cy="4846320"/>
          </a:xfrm>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تنفسی...</a:t>
            </a:r>
            <a:endParaRPr lang="fa-IR" sz="2800" b="1" dirty="0" smtClean="0"/>
          </a:p>
          <a:p>
            <a:pPr lvl="0" algn="just"/>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ام دی آی (</a:t>
            </a:r>
            <a:r>
              <a:rPr lang="en-US"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MDI</a:t>
            </a: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a:t>
            </a:r>
          </a:p>
          <a:p>
            <a:pPr lvl="0" algn="just">
              <a:buNone/>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 </a:t>
            </a:r>
            <a:r>
              <a:rPr lang="fa-IR" dirty="0" smtClean="0"/>
              <a:t>اسپری هایی هستند دارای محلول، سوسپانسیون یا امولسیون دارو در مخلوطی از گازهای حامل که تحت فشار نگهداری می شوند. دارو با دوز مشخص در هر پاف به شکل قطراتی دارای قطر مشخص آزاد می شود.</a:t>
            </a:r>
          </a:p>
          <a:p>
            <a:pPr lvl="0" algn="just">
              <a:buNone/>
            </a:pPr>
            <a:r>
              <a:rPr lang="fa-IR" dirty="0" smtClean="0"/>
              <a:t>معمولاً برای درمان آسم به کار می روند.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9" name="Picture 5" descr="scan0007"/>
          <p:cNvPicPr>
            <a:picLocks noChangeAspect="1" noChangeArrowheads="1"/>
          </p:cNvPicPr>
          <p:nvPr/>
        </p:nvPicPr>
        <p:blipFill>
          <a:blip r:embed="rId2">
            <a:clrChange>
              <a:clrFrom>
                <a:srgbClr val="FFFFFF"/>
              </a:clrFrom>
              <a:clrTo>
                <a:srgbClr val="FFFFFF">
                  <a:alpha val="0"/>
                </a:srgbClr>
              </a:clrTo>
            </a:clrChange>
          </a:blip>
          <a:srcRect l="52281" t="17767" r="19484" b="59108"/>
          <a:stretch>
            <a:fillRect/>
          </a:stretch>
        </p:blipFill>
        <p:spPr bwMode="auto">
          <a:xfrm>
            <a:off x="1763713" y="765175"/>
            <a:ext cx="5473700" cy="5184775"/>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7" name="Picture 7" descr="fg044_2"/>
          <p:cNvPicPr>
            <a:picLocks noGrp="1" noChangeAspect="1" noChangeArrowheads="1"/>
          </p:cNvPicPr>
          <p:nvPr>
            <p:ph/>
          </p:nvPr>
        </p:nvPicPr>
        <p:blipFill>
          <a:blip r:embed="rId2"/>
          <a:srcRect l="11246" r="6819"/>
          <a:stretch>
            <a:fillRect/>
          </a:stretch>
        </p:blipFill>
        <p:spPr>
          <a:xfrm>
            <a:off x="500034" y="1052513"/>
            <a:ext cx="7286676" cy="4651375"/>
          </a:xfrm>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تنفسی...</a:t>
            </a:r>
            <a:endParaRPr lang="fa-IR" sz="2600" b="1" dirty="0" smtClean="0"/>
          </a:p>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ام دی آی (</a:t>
            </a:r>
            <a:r>
              <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MDI</a:t>
            </a:r>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a:t>
            </a:r>
            <a:endParaRPr lang="en-US" sz="2600" dirty="0" smtClean="0"/>
          </a:p>
          <a:p>
            <a:pPr lvl="0" algn="just"/>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آئروسل (</a:t>
            </a:r>
            <a:r>
              <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MDI</a:t>
            </a:r>
            <a:r>
              <a:rPr lang="fa-IR"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a:t>
            </a:r>
            <a:endParaRPr lang="en-US" sz="2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r>
              <a:rPr lang="fa-IR" dirty="0" smtClean="0"/>
              <a:t>با سرفه کردن در صورتی که خلطی درریه ها مانده است خارج کنید.</a:t>
            </a:r>
            <a:endParaRPr lang="en-US" dirty="0" smtClean="0"/>
          </a:p>
          <a:p>
            <a:pPr lvl="0" algn="just"/>
            <a:r>
              <a:rPr lang="fa-IR" dirty="0" smtClean="0"/>
              <a:t>آئروسل را پیش از استفاده تکان دهید.</a:t>
            </a:r>
            <a:endParaRPr lang="en-US" dirty="0" smtClean="0"/>
          </a:p>
          <a:p>
            <a:pPr lvl="0" algn="just"/>
            <a:r>
              <a:rPr lang="fa-IR" dirty="0" smtClean="0"/>
              <a:t>آئروسل را همان گونه که در بروشور آن ذکر شده است نگاه دارید.</a:t>
            </a:r>
          </a:p>
          <a:p>
            <a:pPr lvl="0" algn="just">
              <a:buNone/>
            </a:pPr>
            <a:r>
              <a:rPr lang="fa-IR" dirty="0" smtClean="0"/>
              <a:t>(معمولاً به صورت وارونه)</a:t>
            </a:r>
            <a:endParaRPr lang="en-US" dirty="0" smtClean="0"/>
          </a:p>
          <a:p>
            <a:pPr lvl="0" algn="just"/>
            <a:r>
              <a:rPr lang="fa-IR" dirty="0" smtClean="0"/>
              <a:t>لب ها را محکم اطراف قطعه دهانی قرار دهید.</a:t>
            </a:r>
            <a:endParaRPr lang="en-US" dirty="0" smtClean="0"/>
          </a:p>
          <a:p>
            <a:pPr lvl="0" algn="just"/>
            <a:r>
              <a:rPr lang="fa-IR" dirty="0" smtClean="0"/>
              <a:t>سر را به آرامی به عقب خم کنید.</a:t>
            </a:r>
            <a:endParaRPr lang="en-US" dirty="0" smtClean="0"/>
          </a:p>
          <a:p>
            <a:pPr lvl="0" algn="just"/>
            <a:r>
              <a:rPr lang="fa-IR" dirty="0" smtClean="0"/>
              <a:t>به آهستگی عمل بازدم را انجام دهید، سعی کنید ریه ها را تاجایی که ممکن است از هوا خارج کنید.</a:t>
            </a:r>
            <a:endParaRPr lang="en-US" dirty="0" smtClean="0"/>
          </a:p>
          <a:p>
            <a:pPr lvl="0" algn="just"/>
            <a:r>
              <a:rPr lang="fa-IR" dirty="0" smtClean="0"/>
              <a:t>نفس عمیق بکشید و آئروسل را فعال کنید زبان را تا حد ممکن پایین نگاه دارید.</a:t>
            </a:r>
            <a:endParaRPr lang="en-US" dirty="0" smtClean="0"/>
          </a:p>
          <a:p>
            <a:pPr lvl="0" algn="just"/>
            <a:r>
              <a:rPr lang="fa-IR" dirty="0" smtClean="0"/>
              <a:t>نفس خود را 10 تا 15 ثانیه حبس کنید.</a:t>
            </a:r>
            <a:endParaRPr lang="en-US" dirty="0" smtClean="0"/>
          </a:p>
          <a:p>
            <a:pPr lvl="0" algn="just"/>
            <a:r>
              <a:rPr lang="fa-IR" dirty="0" smtClean="0"/>
              <a:t>بازدم را از راه بینی انجام دهید.</a:t>
            </a:r>
            <a:endParaRPr lang="en-US" dirty="0" smtClean="0"/>
          </a:p>
          <a:p>
            <a:pPr lvl="0" algn="just"/>
            <a:r>
              <a:rPr lang="fa-IR" dirty="0" smtClean="0"/>
              <a:t>دهان را با آب  گرم بشویید.</a:t>
            </a:r>
            <a:endParaRPr lang="en-US"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9" name="Picture 5" descr="scan0007"/>
          <p:cNvPicPr>
            <a:picLocks noChangeAspect="1" noChangeArrowheads="1"/>
          </p:cNvPicPr>
          <p:nvPr/>
        </p:nvPicPr>
        <p:blipFill>
          <a:blip r:embed="rId2">
            <a:clrChange>
              <a:clrFrom>
                <a:srgbClr val="FFFFFF"/>
              </a:clrFrom>
              <a:clrTo>
                <a:srgbClr val="FFFFFF">
                  <a:alpha val="0"/>
                </a:srgbClr>
              </a:clrTo>
            </a:clrChange>
          </a:blip>
          <a:srcRect l="52281" t="17767" r="19484" b="59108"/>
          <a:stretch>
            <a:fillRect/>
          </a:stretch>
        </p:blipFill>
        <p:spPr bwMode="auto">
          <a:xfrm>
            <a:off x="1763713" y="765175"/>
            <a:ext cx="5473700" cy="51847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اثر بخشی یک دارو:</a:t>
            </a:r>
          </a:p>
          <a:p>
            <a:pPr algn="just">
              <a:lnSpc>
                <a:spcPct val="150000"/>
              </a:lnSpc>
              <a:buNone/>
            </a:pPr>
            <a:r>
              <a:rPr lang="fa-IR" b="1" dirty="0" smtClean="0"/>
              <a:t>بستگی به شکل و راه مصرف آن داشته </a:t>
            </a:r>
          </a:p>
          <a:p>
            <a:pPr algn="just">
              <a:lnSpc>
                <a:spcPct val="150000"/>
              </a:lnSpc>
              <a:buNone/>
            </a:pPr>
            <a:r>
              <a:rPr lang="fa-IR" b="1" dirty="0" smtClean="0"/>
              <a:t>معمولاً داروها به شکلی تهیه می شوند كه:</a:t>
            </a:r>
          </a:p>
          <a:p>
            <a:pPr lvl="4" algn="just">
              <a:lnSpc>
                <a:spcPct val="150000"/>
              </a:lnSpc>
              <a:buNone/>
            </a:pPr>
            <a:r>
              <a:rPr lang="fa-IR" sz="2000" b="1" dirty="0" smtClean="0"/>
              <a:t> راحت بودن مصرف</a:t>
            </a:r>
          </a:p>
          <a:p>
            <a:pPr algn="just">
              <a:lnSpc>
                <a:spcPct val="150000"/>
              </a:lnSpc>
              <a:buNone/>
            </a:pPr>
            <a:r>
              <a:rPr lang="fa-IR" b="1" dirty="0" smtClean="0"/>
              <a:t>		دارای اثربخشی قابل قبولی باشند </a:t>
            </a:r>
          </a:p>
          <a:p>
            <a:pPr algn="just">
              <a:lnSpc>
                <a:spcPct val="150000"/>
              </a:lnSpc>
              <a:buNone/>
            </a:pPr>
            <a:r>
              <a:rPr lang="fa-IR" b="1" dirty="0" smtClean="0"/>
              <a:t>		متناسب با شرایط بیماران باشند تا استقبال و 	همکاری بیمار را در هنگام مصرف به همراه داشته 	باشند.</a:t>
            </a:r>
            <a:endParaRPr lang="en-US" b="1" dirty="0" smtClean="0"/>
          </a:p>
          <a:p>
            <a:pPr lvl="0" algn="just">
              <a:lnSpc>
                <a:spcPct val="150000"/>
              </a:lnSpc>
            </a:pPr>
            <a:endParaRPr lang="en-US" b="1"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7" name="Picture 7" descr="fg044_2"/>
          <p:cNvPicPr>
            <a:picLocks noGrp="1" noChangeAspect="1" noChangeArrowheads="1"/>
          </p:cNvPicPr>
          <p:nvPr>
            <p:ph/>
          </p:nvPr>
        </p:nvPicPr>
        <p:blipFill>
          <a:blip r:embed="rId2"/>
          <a:srcRect l="11246" r="6819"/>
          <a:stretch>
            <a:fillRect/>
          </a:stretch>
        </p:blipFill>
        <p:spPr>
          <a:xfrm>
            <a:off x="500034" y="1052513"/>
            <a:ext cx="7286676" cy="4651375"/>
          </a:xfrm>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تنفسی...</a:t>
            </a:r>
            <a:endParaRPr lang="en-US" sz="3000" b="1" dirty="0" smtClean="0"/>
          </a:p>
          <a:p>
            <a:pPr lvl="0"/>
            <a:r>
              <a:rPr lang="en-US" sz="3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DPI</a:t>
            </a:r>
            <a:r>
              <a:rPr lang="fa-IR" sz="3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 </a:t>
            </a:r>
          </a:p>
          <a:p>
            <a:pPr lvl="0"/>
            <a:r>
              <a:rPr lang="fa-IR" dirty="0" smtClean="0"/>
              <a:t>پوردهایی هستند که از سوراخ شدن کپسول های حامل دارو در دستگاه مخصوصی که به این منظور تهیه شده است و توسط جریان هوای حاصل از دستگاه به ریه ها می رسند.</a:t>
            </a:r>
            <a:endParaRPr lang="en-US" dirty="0"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algn="just">
              <a:lnSpc>
                <a:spcPct val="110000"/>
              </a:lnSpc>
            </a:pPr>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تنفسی...</a:t>
            </a:r>
            <a:endParaRPr lang="en-US" sz="3000" b="1" dirty="0" smtClean="0"/>
          </a:p>
          <a:p>
            <a:pPr lvl="0" algn="just">
              <a:lnSpc>
                <a:spcPct val="110000"/>
              </a:lnSpc>
            </a:pPr>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روش استفاده از پودرهای تنفسی به صورت کپسول:</a:t>
            </a:r>
            <a:endParaRPr lang="en-US"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endParaRPr>
          </a:p>
          <a:p>
            <a:pPr lvl="0" algn="just">
              <a:lnSpc>
                <a:spcPct val="110000"/>
              </a:lnSpc>
            </a:pPr>
            <a:r>
              <a:rPr lang="fa-IR" dirty="0" smtClean="0"/>
              <a:t>با سرفه کردن در صورتی که خلطی در ریه مانده است آن را خارج کنید.</a:t>
            </a:r>
            <a:endParaRPr lang="en-US" dirty="0" smtClean="0"/>
          </a:p>
          <a:p>
            <a:pPr lvl="0" algn="just">
              <a:lnSpc>
                <a:spcPct val="110000"/>
              </a:lnSpc>
            </a:pPr>
            <a:r>
              <a:rPr lang="fa-IR" dirty="0" smtClean="0"/>
              <a:t>بر اساس دستورالعمل ذکر شده در بروشور کپسول را در دستگاه قرار دهید.</a:t>
            </a:r>
            <a:endParaRPr lang="en-US" dirty="0" smtClean="0"/>
          </a:p>
          <a:p>
            <a:pPr lvl="0" algn="just">
              <a:lnSpc>
                <a:spcPct val="110000"/>
              </a:lnSpc>
            </a:pPr>
            <a:r>
              <a:rPr lang="fa-IR" dirty="0" smtClean="0"/>
              <a:t>به آرامی عمل بازدم را انجام دهید و ریه ها را تا جای ممکن از هوا خالی کنید.</a:t>
            </a:r>
            <a:endParaRPr lang="en-US" dirty="0" smtClean="0"/>
          </a:p>
          <a:p>
            <a:pPr lvl="0" algn="just">
              <a:lnSpc>
                <a:spcPct val="110000"/>
              </a:lnSpc>
            </a:pPr>
            <a:r>
              <a:rPr lang="fa-IR" dirty="0" smtClean="0"/>
              <a:t>لب ها را محکم اطراف قطعه دهانی قرار دهید.</a:t>
            </a:r>
            <a:endParaRPr lang="en-US" dirty="0" smtClean="0"/>
          </a:p>
          <a:p>
            <a:pPr lvl="0" algn="just">
              <a:lnSpc>
                <a:spcPct val="110000"/>
              </a:lnSpc>
            </a:pPr>
            <a:r>
              <a:rPr lang="fa-IR" dirty="0" smtClean="0"/>
              <a:t>سر را به آرامی به عقب خم کنید.</a:t>
            </a:r>
            <a:endParaRPr lang="en-US" dirty="0" smtClean="0"/>
          </a:p>
          <a:p>
            <a:pPr lvl="0" algn="just">
              <a:lnSpc>
                <a:spcPct val="110000"/>
              </a:lnSpc>
            </a:pPr>
            <a:r>
              <a:rPr lang="fa-IR" dirty="0" smtClean="0"/>
              <a:t>دم عمیقی از خلال دستگاه انجام دهید.</a:t>
            </a:r>
            <a:endParaRPr lang="en-US" dirty="0" smtClean="0"/>
          </a:p>
          <a:p>
            <a:pPr lvl="0" algn="just">
              <a:lnSpc>
                <a:spcPct val="110000"/>
              </a:lnSpc>
            </a:pPr>
            <a:r>
              <a:rPr lang="fa-IR" dirty="0" smtClean="0"/>
              <a:t>نفس خود را برای 10 تا 15 ثانیه نگاه دارید.</a:t>
            </a:r>
            <a:endParaRPr lang="en-US" dirty="0" smtClean="0"/>
          </a:p>
          <a:p>
            <a:pPr lvl="0" algn="just">
              <a:lnSpc>
                <a:spcPct val="110000"/>
              </a:lnSpc>
            </a:pPr>
            <a:r>
              <a:rPr lang="fa-IR" dirty="0" smtClean="0"/>
              <a:t>از راه بینی بازدم را انجام دهید.</a:t>
            </a:r>
            <a:endParaRPr lang="en-US" dirty="0" smtClean="0"/>
          </a:p>
          <a:p>
            <a:pPr lvl="0" algn="just">
              <a:lnSpc>
                <a:spcPct val="110000"/>
              </a:lnSpc>
            </a:pPr>
            <a:r>
              <a:rPr lang="fa-IR" dirty="0" smtClean="0"/>
              <a:t>دهان خود را با آب  گرم بشویید.</a:t>
            </a:r>
            <a:endParaRPr lang="en-US" dirty="0" smtClean="0"/>
          </a:p>
          <a:p>
            <a:pPr lvl="0" algn="just">
              <a:lnSpc>
                <a:spcPct val="110000"/>
              </a:lnSpc>
            </a:pPr>
            <a:endParaRPr lang="en-US" dirty="0"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اشکال دارویی تنفسی...</a:t>
            </a:r>
          </a:p>
          <a:p>
            <a:pPr lvl="0"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نبولایزر:</a:t>
            </a:r>
          </a:p>
          <a:p>
            <a:pPr lvl="0" algn="just"/>
            <a:r>
              <a:rPr lang="fa-IR" dirty="0" smtClean="0"/>
              <a:t> دستگاهی است که برای تجویز دارو به شکل بخار برای تنفس به کار می رود. با توجه به اینکه قابلیت حمل و نقل  آن مشکل است بیشتر در بیمارستان ها به کاربرد دارد.</a:t>
            </a:r>
            <a:endParaRPr lang="en-US" dirty="0" smtClean="0"/>
          </a:p>
          <a:p>
            <a:pPr algn="just"/>
            <a:r>
              <a:rPr lang="fa-IR" dirty="0" smtClean="0"/>
              <a:t>در بیماری های عفونی ریوی شدید و حملات آسمی به کار می رود.</a:t>
            </a:r>
          </a:p>
          <a:p>
            <a:pPr algn="just"/>
            <a:r>
              <a:rPr lang="fa-IR" dirty="0" smtClean="0"/>
              <a:t> یک محلول مایع وارد دستگاه می شود و پس از تبدیل به ذرات ریز توسط یک قطعه دهانی استنشاق می شود.</a:t>
            </a:r>
            <a:endParaRPr lang="en-US"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ctr">
              <a:buNone/>
            </a:pPr>
            <a:endPar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gn="ctr">
              <a:buNone/>
            </a:pPr>
            <a:endPar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algn="ctr">
              <a:buNone/>
            </a:pPr>
            <a:r>
              <a:rPr lang="fa-IR"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نکات اساسی در مصرف و نگهداری داروها در منزل</a:t>
            </a:r>
            <a:endParaRPr lang="en-US" sz="4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2800" dirty="0" smtClean="0"/>
          </a:p>
          <a:p>
            <a:pPr lvl="0" algn="just"/>
            <a:r>
              <a:rPr lang="fa-IR" dirty="0" smtClean="0"/>
              <a:t>بسیاری از افراد داروها را در کابینت های دستشویی یا حمام نگهداری می کنند. این شرایط بدترین شرایط نگهداری داروها می باشد  چرا که دارو را در معرض دما و رطوبت بالا قرار می دهد و این شرایط باعث تجزیه و فساد داروها می شود.</a:t>
            </a:r>
          </a:p>
          <a:p>
            <a:pPr lvl="0" algn="just">
              <a:buNone/>
            </a:pP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lvl="0" algn="just">
              <a:buNone/>
            </a:pPr>
            <a:endParaRPr lang="en-US" dirty="0" smtClean="0"/>
          </a:p>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2800" dirty="0" smtClean="0"/>
          </a:p>
          <a:p>
            <a:pPr lvl="0" algn="just"/>
            <a:r>
              <a:rPr lang="fa-IR" dirty="0" smtClean="0"/>
              <a:t>بر روی بسته تمام داروها شامل داروهای نسخه ای و بدون سخه تاریخ انقضاء (که با حروف </a:t>
            </a:r>
            <a:r>
              <a:rPr lang="en-US" dirty="0" smtClean="0"/>
              <a:t>EXP</a:t>
            </a:r>
            <a:r>
              <a:rPr lang="fa-IR" dirty="0" smtClean="0"/>
              <a:t> مشخص می شود) به شکل ماه و سال ذکر می شود. پس از این زمان سازنده دارو تعهدی در خصوص تضمین پایداری و خلوص ماده دارویی ندارد. با انقضای تاریخ مصرف، برخی ازداروها فقط اثر بخشی خود را از دست می دهند و برخی می توانند سبب بروز واکنش های حساسیتی و مسمومیت گردند بنابراین از مصرف دارو پس از رسیدن تاریخ انقضاء خودداری کنید.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p>
          <a:p>
            <a:pPr lvl="0" algn="just"/>
            <a:r>
              <a:rPr lang="fa-IR" dirty="0" smtClean="0"/>
              <a:t>فاصله زمانی تولید (تاریخ تولید را با علامت اختصاری </a:t>
            </a:r>
            <a:r>
              <a:rPr lang="en-US" dirty="0" smtClean="0"/>
              <a:t>MFG </a:t>
            </a:r>
            <a:r>
              <a:rPr lang="fa-IR" dirty="0" smtClean="0"/>
              <a:t>روی بسته بندی داروها مشخص می شود) و انقضاء مصرف دارو را عمر قفسه ای می نامند. که این فاصله می تواند بین 1 تا 5 سال متفاوت باشد. تنها دارویی که در شرایط مطلوب نگهداری شده است، در این فاصله اثربخشی و ایمنی خود را حفظ می کند و در صورتی که دارو در شرایط ذکر شده روی بسته بندی آن نگهداری نشود، پیش ازتاریخ انقضاء، دستخوش واکنش های نامطلوب شده و قابلیت مصرف را از دست می دهد.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2800" dirty="0" smtClean="0"/>
          </a:p>
          <a:p>
            <a:pPr lvl="0" algn="just"/>
            <a:r>
              <a:rPr lang="fa-IR" dirty="0" smtClean="0"/>
              <a:t>دما(حرارت): تقریباً تمام واکنش های شیمیایی در دماهای بالاتر سریع تر اتفاق می افتد به طوری که معمولاًسرعت واکنش های شیمیایی به ازای هر 10 درجه سانتی گراد دو برابر می شود. در خصوص داروها نگهداری یک فرآورده یک ماده در دمای 30 درجه سانتی گراد معادل نگهداری 3 ماه در دمای 20 درجه سانتی گراد واکنش های تخریب شیمیایی را تسریع می نماید.</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en-US" sz="2800" dirty="0" smtClean="0"/>
          </a:p>
          <a:p>
            <a:pPr lvl="0" algn="just"/>
            <a:r>
              <a:rPr lang="fa-IR" dirty="0" smtClean="0"/>
              <a:t>رطوبت ونور: تجزیه شیمیایی و تخریب داروها را تسریع می کند. بنابراین برخی داروها در بسته بندی های مقاوم به نور و شیشه های تیره رنگ بسته بندی می شوند و برای مقاونت در برابر رطوبت نیز بسته بندی های خاصی طراحی و به کار گرفته شده اند. پس به طور کلی باید داروها را در شرایط خشک و خنک و تاریک نگهداری نمود.</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00034" y="1600204"/>
            <a:ext cx="7199219" cy="4525962"/>
          </a:xfrm>
        </p:spPr>
        <p:txBody>
          <a:bodyPr>
            <a:normAutofit fontScale="55000" lnSpcReduction="20000"/>
          </a:bodyPr>
          <a:lstStyle/>
          <a:p>
            <a:pPr lvl="0"/>
            <a:r>
              <a:rPr lang="fa-IR" sz="4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انواع اشکال دارویی:</a:t>
            </a:r>
          </a:p>
          <a:p>
            <a:pPr lvl="0" algn="ctr"/>
            <a:endParaRPr lang="en-US" dirty="0" smtClean="0"/>
          </a:p>
          <a:p>
            <a:pPr lvl="0">
              <a:lnSpc>
                <a:spcPct val="170000"/>
              </a:lnSpc>
              <a:buFont typeface="Wingdings" pitchFamily="2" charset="2"/>
              <a:buChar char="ü"/>
            </a:pPr>
            <a:r>
              <a:rPr lang="fa-IR" sz="2900" b="1" dirty="0" smtClean="0"/>
              <a:t>خوراکی</a:t>
            </a:r>
            <a:endParaRPr lang="fa-IR" sz="2900" dirty="0" smtClean="0"/>
          </a:p>
          <a:p>
            <a:pPr lvl="0">
              <a:lnSpc>
                <a:spcPct val="170000"/>
              </a:lnSpc>
              <a:buFont typeface="Wingdings" pitchFamily="2" charset="2"/>
              <a:buChar char="ü"/>
            </a:pPr>
            <a:r>
              <a:rPr lang="fa-IR" sz="2900" b="1" dirty="0" smtClean="0"/>
              <a:t>موضعی (پوستی)</a:t>
            </a:r>
          </a:p>
          <a:p>
            <a:pPr lvl="0">
              <a:lnSpc>
                <a:spcPct val="170000"/>
              </a:lnSpc>
              <a:buFont typeface="Wingdings" pitchFamily="2" charset="2"/>
              <a:buChar char="ü"/>
            </a:pPr>
            <a:r>
              <a:rPr lang="fa-IR" sz="2900" b="1" dirty="0" smtClean="0"/>
              <a:t>تزریقی</a:t>
            </a:r>
            <a:endParaRPr lang="fa-IR" sz="2900" dirty="0" smtClean="0"/>
          </a:p>
          <a:p>
            <a:pPr lvl="0">
              <a:lnSpc>
                <a:spcPct val="170000"/>
              </a:lnSpc>
              <a:buFont typeface="Wingdings" pitchFamily="2" charset="2"/>
              <a:buChar char="ü"/>
            </a:pPr>
            <a:r>
              <a:rPr lang="fa-IR" sz="2900" b="1" dirty="0" smtClean="0"/>
              <a:t>چشمی</a:t>
            </a:r>
            <a:r>
              <a:rPr lang="fa-IR" sz="2900" dirty="0" smtClean="0"/>
              <a:t> </a:t>
            </a:r>
          </a:p>
          <a:p>
            <a:pPr lvl="0">
              <a:lnSpc>
                <a:spcPct val="170000"/>
              </a:lnSpc>
              <a:buFont typeface="Wingdings" pitchFamily="2" charset="2"/>
              <a:buChar char="ü"/>
            </a:pPr>
            <a:r>
              <a:rPr lang="fa-IR" sz="2900" b="1" dirty="0" smtClean="0"/>
              <a:t>گوشی</a:t>
            </a:r>
            <a:endParaRPr lang="fa-IR" sz="2900" dirty="0" smtClean="0"/>
          </a:p>
          <a:p>
            <a:pPr lvl="0">
              <a:lnSpc>
                <a:spcPct val="170000"/>
              </a:lnSpc>
              <a:buFont typeface="Wingdings" pitchFamily="2" charset="2"/>
              <a:buChar char="ü"/>
            </a:pPr>
            <a:r>
              <a:rPr lang="fa-IR" sz="2900" b="1" dirty="0" smtClean="0"/>
              <a:t>بینی</a:t>
            </a:r>
          </a:p>
          <a:p>
            <a:pPr lvl="0">
              <a:lnSpc>
                <a:spcPct val="170000"/>
              </a:lnSpc>
              <a:buFont typeface="Wingdings" pitchFamily="2" charset="2"/>
              <a:buChar char="ü"/>
            </a:pPr>
            <a:r>
              <a:rPr lang="fa-IR" sz="2900" b="1" dirty="0" smtClean="0"/>
              <a:t>رکتال (مقعدی)</a:t>
            </a:r>
            <a:r>
              <a:rPr lang="fa-IR" sz="2900" dirty="0" smtClean="0"/>
              <a:t> </a:t>
            </a:r>
          </a:p>
          <a:p>
            <a:pPr lvl="0">
              <a:lnSpc>
                <a:spcPct val="170000"/>
              </a:lnSpc>
              <a:buFont typeface="Wingdings" pitchFamily="2" charset="2"/>
              <a:buChar char="ü"/>
            </a:pPr>
            <a:r>
              <a:rPr lang="fa-IR" sz="2900" b="1" dirty="0" smtClean="0"/>
              <a:t>واژینال</a:t>
            </a:r>
          </a:p>
          <a:p>
            <a:pPr lvl="0">
              <a:lnSpc>
                <a:spcPct val="170000"/>
              </a:lnSpc>
              <a:buFont typeface="Wingdings" pitchFamily="2" charset="2"/>
              <a:buChar char="ü"/>
            </a:pPr>
            <a:r>
              <a:rPr lang="fa-IR" sz="2900" b="1" dirty="0" smtClean="0"/>
              <a:t>تنفسی</a:t>
            </a:r>
            <a:endParaRPr lang="fa-IR" sz="2900" dirty="0" smtClean="0"/>
          </a:p>
        </p:txBody>
      </p:sp>
      <p:sp>
        <p:nvSpPr>
          <p:cNvPr id="5" name="Title 1"/>
          <p:cNvSpPr>
            <a:spLocks noGrp="1"/>
          </p:cNvSpPr>
          <p:nvPr>
            <p:ph type="title"/>
          </p:nvPr>
        </p:nvSpPr>
        <p:spPr>
          <a:xfrm>
            <a:off x="457203" y="320040"/>
            <a:ext cx="7238998" cy="1143000"/>
          </a:xfrm>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2800" dirty="0" smtClean="0"/>
          </a:p>
          <a:p>
            <a:pPr lvl="0" algn="just"/>
            <a:r>
              <a:rPr lang="fa-IR" dirty="0" smtClean="0"/>
              <a:t>باید دقت نمود داروها در بسته بندی اصلی خود نگهداری شوند و به توضیحات ذکر شده روی بسته بندی و بروشور دارو(برگه راهنمای دارو) در نگهداری آن باید توجه شود.</a:t>
            </a:r>
            <a:endParaRPr lang="en-US" dirty="0" smtClean="0"/>
          </a:p>
          <a:p>
            <a:pPr lvl="0" algn="just"/>
            <a:r>
              <a:rPr lang="fa-IR" dirty="0" smtClean="0"/>
              <a:t>باید توجه نمود به محض خروج دارو از بسته بندی اصلی، تاریخ انقضاء قابلیت استناد خود را از دست می دهدو دارو باید به سرعت مصرف شود.</a:t>
            </a:r>
            <a:endParaRPr lang="en-US" dirty="0" smtClean="0"/>
          </a:p>
          <a:p>
            <a:pPr lvl="0" algn="just">
              <a:buNone/>
            </a:pPr>
            <a:endParaRPr lang="en-US" dirty="0"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2800" dirty="0" smtClean="0"/>
          </a:p>
          <a:p>
            <a:pPr lvl="0" algn="just">
              <a:lnSpc>
                <a:spcPct val="150000"/>
              </a:lnSpc>
            </a:pPr>
            <a:r>
              <a:rPr lang="fa-IR" sz="32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اصل کلی: </a:t>
            </a:r>
            <a:r>
              <a:rPr lang="fa-IR" dirty="0" smtClean="0"/>
              <a:t>اشکال دارویی جامد پایدارتر از اشکال مایع هستند</a:t>
            </a:r>
          </a:p>
          <a:p>
            <a:pPr lvl="0" algn="just">
              <a:lnSpc>
                <a:spcPct val="150000"/>
              </a:lnSpc>
            </a:pPr>
            <a:r>
              <a:rPr lang="fa-IR" dirty="0" smtClean="0"/>
              <a:t>اشکال تزریقی و اشکال  چشمی به محض باز شدن استریلیتی خود را از دست می دهند، بنابراین می بایست به سرعت مصرف شوند و قطره ها و پمادهای چشمی را یک ماه پس از باز شدن در صورتی که استفاده نشده باشند، باید دور ریخت.</a:t>
            </a:r>
            <a:endParaRPr lang="en-US" dirty="0" smtClean="0"/>
          </a:p>
          <a:p>
            <a:pPr lvl="0" algn="just"/>
            <a:endParaRPr lang="en-US" dirty="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نکات اساسی در مصرف و نگهداری داروها در منزل...</a:t>
            </a:r>
            <a:endParaRPr lang="en-US"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endParaRPr>
          </a:p>
          <a:p>
            <a:pPr lvl="0" algn="just"/>
            <a:endParaRPr lang="fa-IR" dirty="0" smtClean="0"/>
          </a:p>
          <a:p>
            <a:pPr lvl="0" algn="just"/>
            <a:r>
              <a:rPr lang="fa-IR" dirty="0" smtClean="0"/>
              <a:t>تا جای ممکن دارو در منزل نگهداری نشود.</a:t>
            </a:r>
          </a:p>
          <a:p>
            <a:pPr lvl="0" algn="just"/>
            <a:endParaRPr lang="en-US" dirty="0" smtClean="0"/>
          </a:p>
          <a:p>
            <a:pPr lvl="0" algn="just"/>
            <a:r>
              <a:rPr lang="fa-IR" dirty="0" smtClean="0"/>
              <a:t>هرگز دارویی را که نمی شناسید در منزل نگه ندارید.</a:t>
            </a:r>
          </a:p>
          <a:p>
            <a:pPr lvl="0" algn="just"/>
            <a:endParaRPr lang="en-US" dirty="0" smtClean="0"/>
          </a:p>
          <a:p>
            <a:pPr lvl="0" algn="just"/>
            <a:r>
              <a:rPr lang="fa-IR" dirty="0" smtClean="0"/>
              <a:t>هرگز داریی را در جعبه داروی دیگر نگذارید.</a:t>
            </a:r>
          </a:p>
          <a:p>
            <a:pPr lvl="0" algn="just"/>
            <a:endParaRPr lang="en-US" dirty="0" smtClean="0"/>
          </a:p>
          <a:p>
            <a:pPr lvl="0" algn="just"/>
            <a:r>
              <a:rPr lang="fa-IR" dirty="0" smtClean="0"/>
              <a:t>دارو را باید در مقادیر کم تهیه نمود وفقط به میزانی که بیمار در فاصله قابلیت مصرف دارو و تاریخ انقضاء آن را مصرف می نماید، تهیه شود. عدم توجه به این نکته علاوه بر هدر رفتن هزینه صرف شده جهت تهیه دارو مشکلات دور ریختن ومعدوم کردن دارو را نیز در پی خواهد داشت.</a:t>
            </a:r>
            <a:endParaRPr lang="en-US"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lnSpcReduction="10000"/>
          </a:bodyPr>
          <a:lstStyle/>
          <a:p>
            <a:pPr algn="just"/>
            <a:r>
              <a:rPr lang="fa-IR"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نکات اساسی در مصرف و نگهداری داروها در منزل...</a:t>
            </a:r>
          </a:p>
          <a:p>
            <a:pPr lvl="0" algn="just"/>
            <a:endParaRPr lang="fa-IR" dirty="0" smtClean="0"/>
          </a:p>
          <a:p>
            <a:pPr lvl="0" algn="just">
              <a:lnSpc>
                <a:spcPct val="150000"/>
              </a:lnSpc>
            </a:pPr>
            <a:r>
              <a:rPr lang="fa-IR" dirty="0" smtClean="0"/>
              <a:t>قرص هایی که بیشتر از دو سال نگهداری شده اند، داروهایی که تاریخ انقضاءشان گذشته است، داروهایی که علائم فساد را نشان می دهند،نظیر تغییر رنگ، بوی نامطبوع، دو فاز شدن و.... باید به نحو مناسبی دور ریخته شوند.</a:t>
            </a:r>
          </a:p>
          <a:p>
            <a:pPr lvl="0" algn="just">
              <a:lnSpc>
                <a:spcPct val="150000"/>
              </a:lnSpc>
            </a:pPr>
            <a:endParaRPr lang="en-US" dirty="0" smtClean="0"/>
          </a:p>
          <a:p>
            <a:pPr lvl="0" algn="just">
              <a:lnSpc>
                <a:spcPct val="150000"/>
              </a:lnSpc>
            </a:pPr>
            <a:r>
              <a:rPr lang="fa-IR" dirty="0" smtClean="0"/>
              <a:t>داروها را دور از دسترس اطفال نگهداری  کنید زیرا کودکان کنجکاو هستند وممکن است دور از چشم والدین به تقلید دارویی را بخورند و مسموم شوند. صدمه این بی احتیاطی جبران ناپذیر بوده وممکن است موجب مرگ کودک گردد.</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55000" lnSpcReduction="20000"/>
          </a:bodyPr>
          <a:lstStyle/>
          <a:p>
            <a:pPr algn="just">
              <a:lnSpc>
                <a:spcPct val="170000"/>
              </a:lnSpc>
            </a:pPr>
            <a:r>
              <a:rPr lang="fa-IR" sz="51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2  Koodak Outline" pitchFamily="2" charset="-78"/>
              </a:rPr>
              <a:t>نکات اساسی در مصرف و نگهداری داروها در منزل...</a:t>
            </a:r>
          </a:p>
          <a:p>
            <a:pPr lvl="0" algn="just">
              <a:lnSpc>
                <a:spcPct val="170000"/>
              </a:lnSpc>
            </a:pPr>
            <a:r>
              <a:rPr lang="fa-IR" sz="2800" b="1" dirty="0" smtClean="0"/>
              <a:t>داروهای بدون برچسب و یا داروهای فله ای را هرگز در منزل یامحل کار نگه ندارید و آن ها را دور بریزید.</a:t>
            </a:r>
            <a:endParaRPr lang="en-US" sz="2800" b="1" dirty="0" smtClean="0"/>
          </a:p>
          <a:p>
            <a:pPr lvl="0" algn="just">
              <a:lnSpc>
                <a:spcPct val="170000"/>
              </a:lnSpc>
            </a:pPr>
            <a:r>
              <a:rPr lang="fa-IR" sz="2800" b="1" dirty="0" smtClean="0"/>
              <a:t>داروها بایستی در ظرف اصلی خود نگهداری شوند. خارج کردن آن ها از ظروف و تقسی در پاکت های کاغذی یا پلاستیکی فساد آن ها را تسریع می کند.</a:t>
            </a:r>
            <a:endParaRPr lang="en-US" sz="2800" b="1" dirty="0" smtClean="0"/>
          </a:p>
          <a:p>
            <a:pPr lvl="0" algn="just">
              <a:lnSpc>
                <a:spcPct val="170000"/>
              </a:lnSpc>
            </a:pPr>
            <a:r>
              <a:rPr lang="fa-IR" sz="2800" b="1" dirty="0" smtClean="0"/>
              <a:t>باقی مانده محلول سرم، قطره و شربت هایی که به طور ناقص مصرف شده اند، قابل نگهداری نیست.</a:t>
            </a:r>
            <a:endParaRPr lang="en-US" sz="2800" b="1" dirty="0" smtClean="0"/>
          </a:p>
          <a:p>
            <a:pPr lvl="0" algn="just">
              <a:lnSpc>
                <a:spcPct val="170000"/>
              </a:lnSpc>
            </a:pPr>
            <a:r>
              <a:rPr lang="fa-IR" sz="2800" b="1" dirty="0" smtClean="0"/>
              <a:t>حداقل هر سه ماه یک بار همه داروهای موجود در منزل را از نظر تاریخ مصرف بررسی کنید و داروهای تاریخ گذشته را دور بریزید.</a:t>
            </a:r>
            <a:endParaRPr lang="en-US" sz="2800" b="1" dirty="0" smtClean="0"/>
          </a:p>
          <a:p>
            <a:pPr lvl="0" algn="just">
              <a:lnSpc>
                <a:spcPct val="170000"/>
              </a:lnSpc>
            </a:pPr>
            <a:r>
              <a:rPr lang="fa-IR" sz="2800" b="1" dirty="0" smtClean="0"/>
              <a:t>سرنگ و یا دستکش استریل که تاریخ مصرف آن گذشته و یا کاغذ پوشش آن ها پاره شده باشد غیر استریل و غیر قابل استفاده است.</a:t>
            </a:r>
            <a:endParaRPr lang="en-US" sz="2800" b="1" dirty="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77500" lnSpcReduction="20000"/>
          </a:bodyPr>
          <a:lstStyle/>
          <a:p>
            <a:pPr algn="just">
              <a:lnSpc>
                <a:spcPct val="150000"/>
              </a:lnSpc>
            </a:pPr>
            <a:r>
              <a:rPr lang="fa-IR" sz="36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3600" dirty="0" smtClean="0"/>
          </a:p>
          <a:p>
            <a:pPr lvl="0" algn="just">
              <a:lnSpc>
                <a:spcPct val="150000"/>
              </a:lnSpc>
            </a:pPr>
            <a:r>
              <a:rPr lang="fa-IR" b="1" dirty="0" smtClean="0"/>
              <a:t>برخی از داروها نیاز به نگهداری در یخچال دارند که روی بسته بندی آن ها این موضوع درج شده است و قرار گرفتن آن ها در محیط بیرون از یخچال ممکن است باعث از بین رفتن خواص دارویی آن ها شود.</a:t>
            </a:r>
            <a:endParaRPr lang="en-US" b="1" dirty="0" smtClean="0"/>
          </a:p>
          <a:p>
            <a:pPr lvl="0" algn="just">
              <a:lnSpc>
                <a:spcPct val="150000"/>
              </a:lnSpc>
            </a:pPr>
            <a:r>
              <a:rPr lang="fa-IR" b="1" dirty="0" smtClean="0"/>
              <a:t>ریختن داروها در دستشویی یا چاه فاضلاب سبب ورود مستقیم آن به محیط زیست می گردد و در خصوص آنتی بیوتیک ها موجب مقاومت میکروبی می گردد. بنابراین از دور ریختن داروهای تاریخ گذشته و فاسد به روش فوق جداً خودداری گردد.</a:t>
            </a:r>
            <a:endParaRPr lang="en-US" b="1" dirty="0" smtClean="0"/>
          </a:p>
          <a:p>
            <a:pPr lvl="0" algn="just">
              <a:lnSpc>
                <a:spcPct val="150000"/>
              </a:lnSpc>
            </a:pPr>
            <a:r>
              <a:rPr lang="fa-IR" b="1" dirty="0" smtClean="0"/>
              <a:t>داروها را به افراد فقیر و محتاج ندهید زیرا ممکن است آن ها را خودسرانه مصرف کنند و خطراتی متوجه  آن ها شود.</a:t>
            </a:r>
            <a:endParaRPr lang="en-US" b="1" dirty="0" smtClean="0"/>
          </a:p>
          <a:p>
            <a:pPr lvl="0" algn="just">
              <a:lnSpc>
                <a:spcPct val="150000"/>
              </a:lnSpc>
            </a:pPr>
            <a:r>
              <a:rPr lang="fa-IR" b="1" dirty="0" smtClean="0"/>
              <a:t>به یاد داشته باشید مصرف خودسرانه دارو و یاتجویز دارو برای دیگران مجاز نیست. برای استفاده داروهای موجود در منزل، هر بار با پزشک خود مشورت کنید.</a:t>
            </a:r>
            <a:endParaRPr lang="en-US" b="1" dirty="0" smtClean="0"/>
          </a:p>
          <a:p>
            <a:pPr lvl="0" algn="just">
              <a:lnSpc>
                <a:spcPct val="150000"/>
              </a:lnSpc>
            </a:pPr>
            <a:endParaRPr lang="en-US"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
        <p:nvSpPr>
          <p:cNvPr id="3" name="Content Placeholder 2"/>
          <p:cNvSpPr>
            <a:spLocks noGrp="1"/>
          </p:cNvSpPr>
          <p:nvPr>
            <p:ph idx="1"/>
          </p:nvPr>
        </p:nvSpPr>
        <p:spPr/>
        <p:txBody>
          <a:bodyPr>
            <a:normAutofit fontScale="92500" lnSpcReduction="20000"/>
          </a:bodyPr>
          <a:lstStyle/>
          <a:p>
            <a:pPr algn="just">
              <a:lnSpc>
                <a:spcPct val="150000"/>
              </a:lnSpc>
            </a:pPr>
            <a:r>
              <a:rPr lang="fa-IR" sz="30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cs typeface="2  Koodak Outline" pitchFamily="2" charset="-78"/>
              </a:rPr>
              <a:t>نکات اساسی در مصرف و نگهداری داروها در منزل...</a:t>
            </a:r>
            <a:endParaRPr lang="fa-IR" sz="3000" dirty="0" smtClean="0"/>
          </a:p>
          <a:p>
            <a:pPr lvl="0" algn="just">
              <a:lnSpc>
                <a:spcPct val="150000"/>
              </a:lnSpc>
            </a:pPr>
            <a:r>
              <a:rPr lang="fa-IR" dirty="0" smtClean="0"/>
              <a:t>در زمینه مصرف دارو همیشه با پزشک و داروساز مشورت کنید و از مشورت با کسانی که در این زمینه تخصصی ندارند، پرهیز نمائید.</a:t>
            </a:r>
            <a:endParaRPr lang="en-US" dirty="0" smtClean="0"/>
          </a:p>
          <a:p>
            <a:pPr lvl="0" algn="just">
              <a:lnSpc>
                <a:spcPct val="150000"/>
              </a:lnSpc>
            </a:pPr>
            <a:r>
              <a:rPr lang="fa-IR" dirty="0" smtClean="0"/>
              <a:t>به خاطر داشته باشید که داروساز امین شما و شما می توانید برای دریافت اطلاعات بسیاری از داروها، از داروسازان شاغل در داروخانه ها کمک بخواهید.</a:t>
            </a:r>
            <a:endParaRPr lang="en-US" dirty="0" smtClean="0"/>
          </a:p>
          <a:p>
            <a:pPr lvl="0" algn="just">
              <a:lnSpc>
                <a:spcPct val="150000"/>
              </a:lnSpc>
            </a:pPr>
            <a:r>
              <a:rPr lang="fa-IR" dirty="0" smtClean="0"/>
              <a:t>اکثر داروهای تجویز شده یک بروشور (راهنما) در مورد اطلاعات لازم دارند که تحت عنوان اطلاعات دارویی برای مصرف، عوارض جانبی و مواد احتیاط است که برای شما مفید است، آن را مطالعه کنید و از درمان خودسرانه بیماری توسط داروهای بدون نسخه پزشک اجتناب کنید.</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Autofit/>
          </a:bodyPr>
          <a:lstStyle/>
          <a:p>
            <a:pPr lvl="0"/>
            <a:r>
              <a:rPr lang="fa-IR" sz="900" b="1" dirty="0" smtClean="0"/>
              <a:t>اشکال دارویی گوشی</a:t>
            </a:r>
            <a:r>
              <a:rPr lang="fa-IR" sz="900" dirty="0" smtClean="0"/>
              <a:t>:</a:t>
            </a:r>
          </a:p>
          <a:p>
            <a:pPr lvl="0"/>
            <a:r>
              <a:rPr lang="fa-IR" sz="900" dirty="0" smtClean="0"/>
              <a:t>قطره های گوشی </a:t>
            </a:r>
            <a:endParaRPr lang="en-US" sz="900" dirty="0" smtClean="0"/>
          </a:p>
          <a:p>
            <a:pPr lvl="0"/>
            <a:r>
              <a:rPr lang="fa-IR" sz="900" b="1" dirty="0" smtClean="0"/>
              <a:t>اشکال دارویی بینی:</a:t>
            </a:r>
          </a:p>
          <a:p>
            <a:pPr lvl="0"/>
            <a:r>
              <a:rPr lang="fa-IR" sz="900" dirty="0" smtClean="0"/>
              <a:t>قطره</a:t>
            </a:r>
          </a:p>
          <a:p>
            <a:pPr lvl="0"/>
            <a:r>
              <a:rPr lang="fa-IR" sz="900" dirty="0" smtClean="0"/>
              <a:t>قلم </a:t>
            </a:r>
          </a:p>
          <a:p>
            <a:pPr lvl="0"/>
            <a:r>
              <a:rPr lang="fa-IR" sz="900" dirty="0" smtClean="0"/>
              <a:t>اسپری های بینی </a:t>
            </a:r>
            <a:endParaRPr lang="en-US" sz="900" dirty="0" smtClean="0"/>
          </a:p>
          <a:p>
            <a:pPr lvl="0"/>
            <a:r>
              <a:rPr lang="fa-IR" sz="900" b="1" dirty="0" smtClean="0"/>
              <a:t>اشکال دارویی رکتال(مقعدی):</a:t>
            </a:r>
            <a:r>
              <a:rPr lang="fa-IR" sz="900" dirty="0" smtClean="0"/>
              <a:t> </a:t>
            </a:r>
          </a:p>
          <a:p>
            <a:pPr lvl="0"/>
            <a:r>
              <a:rPr lang="fa-IR" sz="900" dirty="0" smtClean="0"/>
              <a:t>تنقیه</a:t>
            </a:r>
          </a:p>
          <a:p>
            <a:pPr lvl="0"/>
            <a:r>
              <a:rPr lang="fa-IR" sz="900" dirty="0" smtClean="0"/>
              <a:t>شیاف</a:t>
            </a:r>
            <a:endParaRPr lang="en-US" sz="900" dirty="0" smtClean="0"/>
          </a:p>
          <a:p>
            <a:pPr lvl="0"/>
            <a:r>
              <a:rPr lang="fa-IR" sz="900" b="1" dirty="0" smtClean="0"/>
              <a:t>اشکال دارویی واژینال:</a:t>
            </a:r>
          </a:p>
          <a:p>
            <a:pPr lvl="0"/>
            <a:r>
              <a:rPr lang="fa-IR" sz="900" dirty="0" smtClean="0"/>
              <a:t>دوش ها</a:t>
            </a:r>
          </a:p>
          <a:p>
            <a:pPr lvl="0"/>
            <a:r>
              <a:rPr lang="fa-IR" sz="900" dirty="0" smtClean="0"/>
              <a:t>دستگاه های درون رحمی (آی یو دی)</a:t>
            </a:r>
          </a:p>
          <a:p>
            <a:pPr lvl="0"/>
            <a:r>
              <a:rPr lang="fa-IR" sz="900" dirty="0" smtClean="0"/>
              <a:t> رینگ</a:t>
            </a:r>
          </a:p>
          <a:p>
            <a:pPr lvl="0"/>
            <a:r>
              <a:rPr lang="fa-IR" sz="900" dirty="0" smtClean="0"/>
              <a:t>شیاف</a:t>
            </a:r>
          </a:p>
          <a:p>
            <a:pPr lvl="0"/>
            <a:r>
              <a:rPr lang="fa-IR" sz="900" dirty="0" smtClean="0"/>
              <a:t>پماد</a:t>
            </a:r>
          </a:p>
          <a:p>
            <a:pPr lvl="0"/>
            <a:r>
              <a:rPr lang="fa-IR" sz="900" dirty="0" smtClean="0"/>
              <a:t>ژل</a:t>
            </a:r>
          </a:p>
          <a:p>
            <a:pPr lvl="0"/>
            <a:r>
              <a:rPr lang="fa-IR" sz="900" dirty="0" smtClean="0"/>
              <a:t>قرص های واژینال</a:t>
            </a:r>
          </a:p>
          <a:p>
            <a:pPr lvl="0"/>
            <a:r>
              <a:rPr lang="fa-IR" sz="900" b="1" dirty="0" smtClean="0"/>
              <a:t>اشکال دارویی تنفسی:</a:t>
            </a:r>
            <a:r>
              <a:rPr lang="fa-IR" sz="900" dirty="0" smtClean="0"/>
              <a:t> </a:t>
            </a:r>
          </a:p>
          <a:p>
            <a:pPr lvl="0"/>
            <a:r>
              <a:rPr lang="fa-IR" sz="900" dirty="0" smtClean="0"/>
              <a:t>ه انواع آئروسل های تنفسی با دوزهای تنظیم شده (</a:t>
            </a:r>
            <a:r>
              <a:rPr lang="en-US" sz="900" dirty="0" smtClean="0"/>
              <a:t>MDI</a:t>
            </a:r>
            <a:r>
              <a:rPr lang="fa-IR" sz="900" dirty="0" smtClean="0"/>
              <a:t> ام دی آی)،</a:t>
            </a:r>
          </a:p>
          <a:p>
            <a:pPr lvl="0"/>
            <a:r>
              <a:rPr lang="fa-IR" sz="900" dirty="0" smtClean="0"/>
              <a:t> پودرهای خشک استنشاقی (</a:t>
            </a:r>
            <a:r>
              <a:rPr lang="en-US" sz="900" dirty="0" smtClean="0"/>
              <a:t>DPI</a:t>
            </a:r>
            <a:r>
              <a:rPr lang="fa-IR" sz="900" dirty="0" smtClean="0"/>
              <a:t> دی پی آی)</a:t>
            </a:r>
          </a:p>
          <a:p>
            <a:pPr lvl="0"/>
            <a:r>
              <a:rPr lang="fa-IR" sz="900" dirty="0" smtClean="0"/>
              <a:t> نبولایزر </a:t>
            </a:r>
            <a:endParaRPr lang="en-US" sz="900" dirty="0" smtClean="0"/>
          </a:p>
          <a:p>
            <a:endParaRPr lang="fa-IR" sz="900" dirty="0"/>
          </a:p>
        </p:txBody>
      </p:sp>
      <p:sp>
        <p:nvSpPr>
          <p:cNvPr id="4" name="Content Placeholder 3"/>
          <p:cNvSpPr>
            <a:spLocks noGrp="1"/>
          </p:cNvSpPr>
          <p:nvPr>
            <p:ph sz="half" idx="2"/>
          </p:nvPr>
        </p:nvSpPr>
        <p:spPr/>
        <p:txBody>
          <a:bodyPr>
            <a:normAutofit fontScale="32500" lnSpcReduction="20000"/>
          </a:bodyPr>
          <a:lstStyle/>
          <a:p>
            <a:pPr lvl="0">
              <a:buNone/>
            </a:pPr>
            <a:endParaRPr lang="en-US" dirty="0" smtClean="0"/>
          </a:p>
          <a:p>
            <a:pPr lvl="0"/>
            <a:r>
              <a:rPr lang="fa-IR" sz="2500" b="1" dirty="0" smtClean="0"/>
              <a:t>اشکال دارویی خوراکی</a:t>
            </a:r>
            <a:r>
              <a:rPr lang="fa-IR" sz="2500" dirty="0" smtClean="0"/>
              <a:t>: </a:t>
            </a:r>
          </a:p>
          <a:p>
            <a:pPr lvl="0"/>
            <a:r>
              <a:rPr lang="fa-IR" sz="2500" dirty="0" smtClean="0"/>
              <a:t>محلول ها، </a:t>
            </a:r>
          </a:p>
          <a:p>
            <a:pPr lvl="0"/>
            <a:r>
              <a:rPr lang="fa-IR" sz="2500" dirty="0" smtClean="0"/>
              <a:t>سوسپانسیون ها،</a:t>
            </a:r>
          </a:p>
          <a:p>
            <a:pPr lvl="0"/>
            <a:r>
              <a:rPr lang="fa-IR" sz="2500" dirty="0" smtClean="0"/>
              <a:t> پودرها،</a:t>
            </a:r>
          </a:p>
          <a:p>
            <a:pPr lvl="0"/>
            <a:r>
              <a:rPr lang="fa-IR" sz="2500" dirty="0" smtClean="0"/>
              <a:t> قرص ها</a:t>
            </a:r>
          </a:p>
          <a:p>
            <a:pPr lvl="0"/>
            <a:r>
              <a:rPr lang="fa-IR" sz="2500" dirty="0" smtClean="0"/>
              <a:t> و کپسول ها</a:t>
            </a:r>
          </a:p>
          <a:p>
            <a:pPr lvl="0"/>
            <a:r>
              <a:rPr lang="fa-IR" sz="2500" dirty="0" smtClean="0"/>
              <a:t>محلول ها</a:t>
            </a:r>
            <a:endParaRPr lang="en-US" sz="2500" dirty="0" smtClean="0"/>
          </a:p>
          <a:p>
            <a:pPr lvl="0"/>
            <a:r>
              <a:rPr lang="fa-IR" sz="2500" b="1" dirty="0" smtClean="0"/>
              <a:t>اشکال دارویی موضعی (پوستی):</a:t>
            </a:r>
          </a:p>
          <a:p>
            <a:pPr lvl="0"/>
            <a:r>
              <a:rPr lang="fa-IR" sz="2500" dirty="0" smtClean="0"/>
              <a:t> پماد ها</a:t>
            </a:r>
          </a:p>
          <a:p>
            <a:pPr lvl="0"/>
            <a:r>
              <a:rPr lang="fa-IR" sz="2500" dirty="0" smtClean="0"/>
              <a:t> کرم ها</a:t>
            </a:r>
          </a:p>
          <a:p>
            <a:pPr lvl="0"/>
            <a:r>
              <a:rPr lang="fa-IR" sz="2500" dirty="0" smtClean="0"/>
              <a:t>خمیرها</a:t>
            </a:r>
          </a:p>
          <a:p>
            <a:pPr lvl="0"/>
            <a:r>
              <a:rPr lang="fa-IR" sz="2500" dirty="0" smtClean="0"/>
              <a:t> ژل ها</a:t>
            </a:r>
          </a:p>
          <a:p>
            <a:pPr lvl="0"/>
            <a:r>
              <a:rPr lang="fa-IR" sz="2500" dirty="0" smtClean="0"/>
              <a:t> کف ها</a:t>
            </a:r>
          </a:p>
          <a:p>
            <a:pPr lvl="0"/>
            <a:r>
              <a:rPr lang="fa-IR" sz="2500" dirty="0" smtClean="0"/>
              <a:t> لوسیون ها </a:t>
            </a:r>
          </a:p>
          <a:p>
            <a:pPr lvl="0"/>
            <a:r>
              <a:rPr lang="fa-IR" sz="2500" dirty="0" smtClean="0"/>
              <a:t> پچ ها</a:t>
            </a:r>
            <a:endParaRPr lang="en-US" sz="2500" dirty="0" smtClean="0"/>
          </a:p>
          <a:p>
            <a:pPr lvl="0"/>
            <a:r>
              <a:rPr lang="fa-IR" sz="2500" b="1" dirty="0" smtClean="0"/>
              <a:t>اشکال دارویی تزریقی:</a:t>
            </a:r>
            <a:r>
              <a:rPr lang="fa-IR" sz="2500" dirty="0" smtClean="0"/>
              <a:t> </a:t>
            </a:r>
          </a:p>
          <a:p>
            <a:pPr lvl="0"/>
            <a:r>
              <a:rPr lang="fa-IR" sz="2500" dirty="0" smtClean="0"/>
              <a:t>انواع آمپول ها</a:t>
            </a:r>
          </a:p>
          <a:p>
            <a:pPr lvl="0"/>
            <a:r>
              <a:rPr lang="fa-IR" sz="2500" dirty="0" smtClean="0"/>
              <a:t>ویال ها </a:t>
            </a:r>
          </a:p>
          <a:p>
            <a:pPr lvl="0"/>
            <a:r>
              <a:rPr lang="fa-IR" sz="2500" dirty="0" smtClean="0"/>
              <a:t>محلول های حجیم تزریقی</a:t>
            </a:r>
          </a:p>
          <a:p>
            <a:pPr lvl="0"/>
            <a:r>
              <a:rPr lang="fa-IR" sz="2800" b="1" dirty="0" smtClean="0"/>
              <a:t>اشكال دارویی چشمی:</a:t>
            </a:r>
            <a:r>
              <a:rPr lang="fa-IR" sz="2800" dirty="0" smtClean="0"/>
              <a:t> </a:t>
            </a:r>
          </a:p>
          <a:p>
            <a:pPr lvl="0"/>
            <a:r>
              <a:rPr lang="fa-IR" sz="2800" dirty="0" smtClean="0"/>
              <a:t>قطره، </a:t>
            </a:r>
          </a:p>
          <a:p>
            <a:pPr lvl="0"/>
            <a:r>
              <a:rPr lang="fa-IR" sz="2800" dirty="0" smtClean="0"/>
              <a:t>پماد، </a:t>
            </a:r>
          </a:p>
          <a:p>
            <a:pPr lvl="0"/>
            <a:r>
              <a:rPr lang="fa-IR" sz="2800" dirty="0" smtClean="0"/>
              <a:t>ژل، </a:t>
            </a:r>
          </a:p>
          <a:p>
            <a:pPr lvl="0"/>
            <a:r>
              <a:rPr lang="fa-IR" sz="2800" dirty="0" smtClean="0"/>
              <a:t>محلول های شستشوی چشمی، </a:t>
            </a:r>
          </a:p>
          <a:p>
            <a:pPr lvl="0"/>
            <a:r>
              <a:rPr lang="fa-IR" sz="2800" dirty="0" smtClean="0"/>
              <a:t>لنزها و محلول های شستشوی لنز</a:t>
            </a:r>
          </a:p>
          <a:p>
            <a:pPr lvl="0"/>
            <a:endParaRPr lang="en-US" sz="2500" dirty="0" smtClean="0"/>
          </a:p>
        </p:txBody>
      </p:sp>
      <p:sp>
        <p:nvSpPr>
          <p:cNvPr id="5" name="Title 1"/>
          <p:cNvSpPr>
            <a:spLocks noGrp="1"/>
          </p:cNvSpPr>
          <p:nvPr>
            <p:ph type="title"/>
          </p:nvPr>
        </p:nvSpPr>
        <p:spPr>
          <a:xfrm>
            <a:off x="457203" y="320040"/>
            <a:ext cx="7238998" cy="1143000"/>
          </a:xfrm>
        </p:spPr>
        <p:txBody>
          <a:bodyPr>
            <a:normAutofit/>
          </a:bodyPr>
          <a:lstStyle/>
          <a:p>
            <a:pPr algn="r"/>
            <a:r>
              <a:rPr lang="fa-IR" sz="3200" dirty="0" smtClean="0">
                <a:cs typeface="2  Koodak Outline" pitchFamily="2" charset="-78"/>
              </a:rPr>
              <a:t>مصرف منطقي داروها:</a:t>
            </a:r>
            <a:br>
              <a:rPr lang="fa-IR" sz="3200" dirty="0" smtClean="0">
                <a:cs typeface="2  Koodak Outline" pitchFamily="2" charset="-78"/>
              </a:rPr>
            </a:br>
            <a:r>
              <a:rPr lang="fa-IR" sz="3200" dirty="0" smtClean="0">
                <a:cs typeface="2  Koodak Outline" pitchFamily="2" charset="-78"/>
              </a:rPr>
              <a:t>اشكال دارويي و روش استفاده از آنها</a:t>
            </a:r>
            <a:endParaRPr lang="fa-IR" sz="3200" dirty="0">
              <a:cs typeface="2  Koodak Outline"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1051</TotalTime>
  <Words>6313</Words>
  <Application>Microsoft Office PowerPoint</Application>
  <PresentationFormat>On-screen Show (4:3)</PresentationFormat>
  <Paragraphs>694</Paragraphs>
  <Slides>86</Slides>
  <Notes>0</Notes>
  <HiddenSlides>0</HiddenSlides>
  <MMClips>0</MMClips>
  <ScaleCrop>false</ScaleCrop>
  <HeadingPairs>
    <vt:vector size="4" baseType="variant">
      <vt:variant>
        <vt:lpstr>Theme</vt:lpstr>
      </vt:variant>
      <vt:variant>
        <vt:i4>1</vt:i4>
      </vt:variant>
      <vt:variant>
        <vt:lpstr>Slide Titles</vt:lpstr>
      </vt:variant>
      <vt:variant>
        <vt:i4>86</vt:i4>
      </vt:variant>
    </vt:vector>
  </HeadingPairs>
  <TitlesOfParts>
    <vt:vector size="87" baseType="lpstr">
      <vt:lpstr>Opulent</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Slide 54</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Slide 66</vt:lpstr>
      <vt:lpstr>Slide 67</vt:lpstr>
      <vt:lpstr>مصرف منطقي داروها: اشكال دارويي و روش استفاده از آنها</vt:lpstr>
      <vt:lpstr>Slide 69</vt:lpstr>
      <vt:lpstr>Slide 70</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lpstr>مصرف منطقي داروها: اشكال دارويي و روش استفاده از آنها</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مصرف منطقي داروها: اشكال دارويي و روش استفاده از آنها</dc:title>
  <dc:creator>talebian-f</dc:creator>
  <cp:lastModifiedBy>saneei-so</cp:lastModifiedBy>
  <cp:revision>110</cp:revision>
  <dcterms:created xsi:type="dcterms:W3CDTF">2011-11-10T07:55:16Z</dcterms:created>
  <dcterms:modified xsi:type="dcterms:W3CDTF">2012-01-16T09:02:56Z</dcterms:modified>
</cp:coreProperties>
</file>