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104" r:id="rId1"/>
  </p:sldMasterIdLst>
  <p:notesMasterIdLst>
    <p:notesMasterId r:id="rId11"/>
  </p:notes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740000"/>
    <a:srgbClr val="001642"/>
    <a:srgbClr val="003300"/>
    <a:srgbClr val="336600"/>
    <a:srgbClr val="008000"/>
    <a:srgbClr val="006600"/>
    <a:srgbClr val="339933"/>
    <a:srgbClr val="001848"/>
    <a:srgbClr val="000D2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6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3B0C6D7-C645-42B8-BB68-17E7F43868FB}" type="datetimeFigureOut">
              <a:rPr lang="fa-IR" smtClean="0"/>
              <a:pPr/>
              <a:t>1433/01/19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9F3101C-8D3F-4E42-8BA6-55DF260D1F0F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2D6F851-2266-4B11-9145-BAA1B1E9C560}" type="datetimeFigureOut">
              <a:rPr lang="fa-IR" smtClean="0"/>
              <a:pPr/>
              <a:t>1433/01/19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74DAC81-D2C1-49D9-B8D8-92A461C8EE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00100" y="0"/>
            <a:ext cx="8143900" cy="6858000"/>
          </a:xfrm>
          <a:ln>
            <a:noFill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marL="274320" indent="-274320" algn="r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fa-IR" sz="7200" dirty="0" smtClean="0">
                <a:cs typeface="B Titr" pitchFamily="2" charset="-78"/>
              </a:rPr>
              <a:t>مواد معدنی </a:t>
            </a:r>
            <a:r>
              <a:rPr lang="fa-IR" sz="7200" dirty="0" smtClean="0"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7200" dirty="0" smtClean="0">
                <a:latin typeface="+mn-lt"/>
                <a:ea typeface="+mn-ea"/>
                <a:cs typeface="B Titr" pitchFamily="2" charset="-78"/>
              </a:rPr>
            </a:br>
            <a:r>
              <a:rPr lang="en-US" sz="7200" dirty="0" smtClean="0"/>
              <a:t/>
            </a:r>
            <a:br>
              <a:rPr lang="en-US" sz="7200" dirty="0" smtClean="0"/>
            </a:br>
            <a:endParaRPr lang="en-US" sz="7200" dirty="0">
              <a:latin typeface="+mn-lt"/>
              <a:ea typeface="+mn-ea"/>
              <a:cs typeface="B Titr" pitchFamily="2" charset="-78"/>
            </a:endParaRPr>
          </a:p>
        </p:txBody>
      </p:sp>
    </p:spTree>
  </p:cSld>
  <p:clrMapOvr>
    <a:masterClrMapping/>
  </p:clrMapOvr>
  <p:transition advTm="1482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38100" ty="38100" sx="90000" sy="92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a-I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B Titr" pitchFamily="2" charset="-78"/>
              </a:rPr>
              <a:t>کلسیم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7290" y="1447800"/>
            <a:ext cx="7498080" cy="4800600"/>
          </a:xfr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just" rtl="1"/>
            <a:r>
              <a:rPr lang="fa-IR" b="1" dirty="0">
                <a:solidFill>
                  <a:srgbClr val="001642"/>
                </a:solidFill>
                <a:cs typeface="B Titr" pitchFamily="2" charset="-78"/>
              </a:rPr>
              <a:t>تاثیر:</a:t>
            </a:r>
            <a:r>
              <a:rPr lang="fa-IR" b="1" dirty="0">
                <a:solidFill>
                  <a:srgbClr val="001642"/>
                </a:solidFill>
              </a:rPr>
              <a:t> </a:t>
            </a:r>
            <a:r>
              <a:rPr lang="fa-IR" dirty="0">
                <a:solidFill>
                  <a:srgbClr val="001642"/>
                </a:solidFill>
                <a:cs typeface="B Mitra" pitchFamily="2" charset="-78"/>
              </a:rPr>
              <a:t>ترکیب اصلی ساختمان استخوان و دندان ، کمک به انعقاد خون و انقباض ماهیچه ها و انتقال عصبی</a:t>
            </a:r>
          </a:p>
          <a:p>
            <a:pPr algn="just" rtl="1"/>
            <a:r>
              <a:rPr lang="fa-IR" b="1" dirty="0">
                <a:solidFill>
                  <a:srgbClr val="001642"/>
                </a:solidFill>
                <a:cs typeface="B Titr" pitchFamily="2" charset="-78"/>
              </a:rPr>
              <a:t>علل کمبود: </a:t>
            </a:r>
            <a:r>
              <a:rPr lang="fa-IR" dirty="0">
                <a:solidFill>
                  <a:srgbClr val="001642"/>
                </a:solidFill>
                <a:cs typeface="B Mitra" pitchFamily="2" charset="-78"/>
              </a:rPr>
              <a:t>سالمندی ، یائستگی، مصرف زیاد موادی که افزاینده دفع ادراری کلسیم اند، ( پروتئین ، سدیم ، کافئین</a:t>
            </a:r>
            <a:r>
              <a:rPr lang="fa-IR" dirty="0" smtClean="0">
                <a:solidFill>
                  <a:srgbClr val="001642"/>
                </a:solidFill>
                <a:cs typeface="B Mitra" pitchFamily="2" charset="-78"/>
              </a:rPr>
              <a:t>)، </a:t>
            </a:r>
            <a:r>
              <a:rPr lang="fa-IR" dirty="0">
                <a:solidFill>
                  <a:srgbClr val="001642"/>
                </a:solidFill>
                <a:cs typeface="B Mitra" pitchFamily="2" charset="-78"/>
              </a:rPr>
              <a:t>دارو( آنتی اسید ، ملین ، استروئید ها) ، آتروفی معده ، کمبود ویتامین </a:t>
            </a:r>
            <a:r>
              <a:rPr lang="en-US" dirty="0">
                <a:solidFill>
                  <a:srgbClr val="001642"/>
                </a:solidFill>
                <a:cs typeface="B Mitra" pitchFamily="2" charset="-78"/>
              </a:rPr>
              <a:t>D</a:t>
            </a:r>
            <a:endParaRPr lang="fa-IR" dirty="0">
              <a:solidFill>
                <a:srgbClr val="001642"/>
              </a:solidFill>
              <a:cs typeface="B Mitra" pitchFamily="2" charset="-78"/>
            </a:endParaRPr>
          </a:p>
          <a:p>
            <a:pPr algn="just" rtl="1"/>
            <a:r>
              <a:rPr lang="fa-IR" b="1" dirty="0">
                <a:solidFill>
                  <a:srgbClr val="001642"/>
                </a:solidFill>
                <a:cs typeface="B Titr" pitchFamily="2" charset="-78"/>
              </a:rPr>
              <a:t>نشانه های کمبود: </a:t>
            </a:r>
            <a:r>
              <a:rPr lang="fa-IR" dirty="0">
                <a:solidFill>
                  <a:srgbClr val="001642"/>
                </a:solidFill>
                <a:cs typeface="B Mitra" pitchFamily="2" charset="-78"/>
              </a:rPr>
              <a:t>پوکی استخوان ، گرفتگی </a:t>
            </a:r>
            <a:r>
              <a:rPr lang="fa-IR" dirty="0" smtClean="0">
                <a:solidFill>
                  <a:srgbClr val="001642"/>
                </a:solidFill>
                <a:cs typeface="B Mitra" pitchFamily="2" charset="-78"/>
              </a:rPr>
              <a:t>عضلات، </a:t>
            </a:r>
            <a:r>
              <a:rPr lang="fa-IR" dirty="0">
                <a:solidFill>
                  <a:srgbClr val="001642"/>
                </a:solidFill>
                <a:cs typeface="B Mitra" pitchFamily="2" charset="-78"/>
              </a:rPr>
              <a:t>تحریک پذیری عصبی ، افزایش خونریزی بعد از ضربه</a:t>
            </a:r>
            <a:endParaRPr lang="en-US" dirty="0">
              <a:solidFill>
                <a:srgbClr val="001642"/>
              </a:solidFill>
              <a:cs typeface="B Mitra" pitchFamily="2" charset="-78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Tm="18767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/>
            <a:r>
              <a:rPr lang="fa-IR" b="1" dirty="0">
                <a:solidFill>
                  <a:srgbClr val="001642"/>
                </a:solidFill>
                <a:cs typeface="B Titr" pitchFamily="2" charset="-78"/>
              </a:rPr>
              <a:t>مقادیر مصرف روزانه :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در زنان و مردان به عنوان پیشگیری 1000-1200 میلی گرم و برای درمان 1000-  میلی گرم 3000 </a:t>
            </a:r>
          </a:p>
          <a:p>
            <a:pPr algn="just" rtl="1"/>
            <a:r>
              <a:rPr lang="fa-IR" dirty="0"/>
              <a:t> </a:t>
            </a:r>
            <a:r>
              <a:rPr lang="fa-IR" b="1" dirty="0">
                <a:solidFill>
                  <a:srgbClr val="001642"/>
                </a:solidFill>
                <a:cs typeface="B Titr" pitchFamily="2" charset="-78"/>
              </a:rPr>
              <a:t>سمیت :</a:t>
            </a:r>
            <a:r>
              <a:rPr lang="fa-IR" b="1" dirty="0"/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در افراد بالغ سالم کلسیم خوراکی تا 2 گرم در روز عوارضی نداشته است. مبتلایان به هیپوپاراتیروئیدیسم و مستعدین سنگ های کلیوی از جنس اگزالات کلسیم باید از مصرف زیاد کلسیم خودداری کنند.</a:t>
            </a:r>
            <a:endParaRPr lang="en-US" dirty="0">
              <a:solidFill>
                <a:srgbClr val="001848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advTm="16303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a-I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B Titr" pitchFamily="2" charset="-78"/>
              </a:rPr>
              <a:t>آهن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1580" y="1428737"/>
            <a:ext cx="7758138" cy="4500594"/>
          </a:xfrm>
        </p:spPr>
        <p:txBody>
          <a:bodyPr>
            <a:normAutofit/>
          </a:bodyPr>
          <a:lstStyle/>
          <a:p>
            <a:pPr algn="just" rtl="1"/>
            <a:r>
              <a:rPr lang="fa-IR" sz="2800" b="1" dirty="0">
                <a:solidFill>
                  <a:srgbClr val="001848"/>
                </a:solidFill>
                <a:cs typeface="B Titr" pitchFamily="2" charset="-78"/>
              </a:rPr>
              <a:t>تاثیر:</a:t>
            </a:r>
            <a:r>
              <a:rPr lang="fa-IR" sz="2800" b="1" dirty="0"/>
              <a:t> </a:t>
            </a:r>
            <a:r>
              <a:rPr lang="fa-IR" sz="2800" dirty="0">
                <a:solidFill>
                  <a:srgbClr val="001848"/>
                </a:solidFill>
                <a:cs typeface="B Mitra" pitchFamily="2" charset="-78"/>
              </a:rPr>
              <a:t>حمل اکسیژن به وسیله هموگلوبین در گلبول های قرمز ، ذخیره اکسیژن به صورت میوگلوبین در سلول های عضلانی ، تولید انرژی در میتوکندری ، کوفاکتور آنزیم های کبدی مثل سیتوکروم </a:t>
            </a:r>
            <a:r>
              <a:rPr lang="en-US" sz="2800" dirty="0">
                <a:solidFill>
                  <a:srgbClr val="001848"/>
                </a:solidFill>
                <a:cs typeface="B Mitra" pitchFamily="2" charset="-78"/>
              </a:rPr>
              <a:t>P450</a:t>
            </a:r>
            <a:r>
              <a:rPr lang="fa-IR" sz="2800" dirty="0">
                <a:solidFill>
                  <a:srgbClr val="001848"/>
                </a:solidFill>
                <a:cs typeface="B Mitra" pitchFamily="2" charset="-78"/>
              </a:rPr>
              <a:t> ، دخالت در تولید میانجی های عصبی و هورمون تیروئید</a:t>
            </a:r>
          </a:p>
          <a:p>
            <a:pPr algn="just" rtl="1"/>
            <a:r>
              <a:rPr lang="fa-IR" sz="2800" b="1" dirty="0">
                <a:solidFill>
                  <a:srgbClr val="001848"/>
                </a:solidFill>
                <a:cs typeface="B Titr" pitchFamily="2" charset="-78"/>
              </a:rPr>
              <a:t>علل کمبود: </a:t>
            </a:r>
            <a:r>
              <a:rPr lang="fa-IR" sz="2800" dirty="0">
                <a:solidFill>
                  <a:srgbClr val="001848"/>
                </a:solidFill>
                <a:cs typeface="B Mitra" pitchFamily="2" charset="-78"/>
              </a:rPr>
              <a:t>قاعدگی در زنان ، دوران رشد، نوزادی که تغذیه آنها منحصرا با شیر باشد ( آهن شیر بسیار کم است). رژیم گیاه </a:t>
            </a:r>
            <a:r>
              <a:rPr lang="fa-IR" sz="2800" dirty="0" smtClean="0">
                <a:solidFill>
                  <a:srgbClr val="001848"/>
                </a:solidFill>
                <a:cs typeface="B Mitra" pitchFamily="2" charset="-78"/>
              </a:rPr>
              <a:t>خواری، </a:t>
            </a:r>
            <a:r>
              <a:rPr lang="fa-IR" sz="2800" dirty="0">
                <a:solidFill>
                  <a:srgbClr val="001848"/>
                </a:solidFill>
                <a:cs typeface="B Mitra" pitchFamily="2" charset="-78"/>
              </a:rPr>
              <a:t>نوشیدن قهوه و چای پر رنگ به همراه غذا ، آتروفی معده ، استفاده طولانی مدت از انتی اسید ، خونریزی های مختلف ، بیماری های </a:t>
            </a:r>
            <a:r>
              <a:rPr lang="fa-IR" sz="2800" dirty="0" smtClean="0">
                <a:solidFill>
                  <a:srgbClr val="001848"/>
                </a:solidFill>
                <a:cs typeface="B Mitra" pitchFamily="2" charset="-78"/>
              </a:rPr>
              <a:t>مزمن، </a:t>
            </a:r>
            <a:r>
              <a:rPr lang="fa-IR" sz="2800" dirty="0">
                <a:solidFill>
                  <a:srgbClr val="001848"/>
                </a:solidFill>
                <a:cs typeface="B Mitra" pitchFamily="2" charset="-78"/>
              </a:rPr>
              <a:t>کمبود ویتامین </a:t>
            </a:r>
            <a:r>
              <a:rPr lang="en-US" sz="2800" dirty="0">
                <a:solidFill>
                  <a:srgbClr val="001848"/>
                </a:solidFill>
                <a:cs typeface="B Mitra" pitchFamily="2" charset="-78"/>
              </a:rPr>
              <a:t>A,B6 </a:t>
            </a:r>
            <a:r>
              <a:rPr lang="fa-IR" sz="2800" dirty="0">
                <a:solidFill>
                  <a:srgbClr val="001848"/>
                </a:solidFill>
                <a:cs typeface="B Mitra" pitchFamily="2" charset="-78"/>
              </a:rPr>
              <a:t> و مس</a:t>
            </a:r>
            <a:endParaRPr lang="en-US" sz="2800" dirty="0">
              <a:solidFill>
                <a:srgbClr val="001848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advTm="25397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538" y="714356"/>
            <a:ext cx="7658096" cy="5143536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نشانه های کمبود: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کم خونی ، رنگ پریدگی ، پوست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خشک،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کاهش استحکام ناخن ، قاشقی شدن ناخن ، شکنندگی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مو،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خستگی زودرس ، بی اشتهایی ، عدم تحمل سرما ، اختلال در یادگیری ، التهاب مخاط دهان ، افزایش آسیب پذیری نسبت به عفونت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.</a:t>
            </a:r>
          </a:p>
          <a:p>
            <a:pPr algn="just" rtl="1"/>
            <a:endParaRPr lang="fa-IR" dirty="0">
              <a:solidFill>
                <a:srgbClr val="001848"/>
              </a:solidFill>
              <a:cs typeface="B Mitra" pitchFamily="2" charset="-78"/>
            </a:endParaRPr>
          </a:p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سمیت :</a:t>
            </a:r>
            <a:r>
              <a:rPr lang="fa-IR" b="1" dirty="0">
                <a:cs typeface="B Titr" pitchFamily="2" charset="-78"/>
              </a:rPr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مسمومیت حاد در کودکان کم سن ممکن است کشنده باشد ، مثلا 2 گرم آهن عنصری در کودک 10 کیلویی کشنده است</a:t>
            </a:r>
            <a:r>
              <a:rPr lang="fa-IR" dirty="0">
                <a:solidFill>
                  <a:srgbClr val="001848"/>
                </a:solidFill>
              </a:rPr>
              <a:t>.</a:t>
            </a:r>
            <a:endParaRPr lang="en-US" dirty="0">
              <a:solidFill>
                <a:srgbClr val="001848"/>
              </a:solidFill>
            </a:endParaRPr>
          </a:p>
        </p:txBody>
      </p:sp>
    </p:spTree>
  </p:cSld>
  <p:clrMapOvr>
    <a:masterClrMapping/>
  </p:clrMapOvr>
  <p:transition advTm="9797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a-I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B Titr" pitchFamily="2" charset="-78"/>
              </a:rPr>
              <a:t>منیزیم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7290" y="1643050"/>
            <a:ext cx="7498080" cy="4124340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تاثیر:</a:t>
            </a:r>
            <a:r>
              <a:rPr lang="fa-IR" dirty="0"/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اکسیداسیون چربی ، قند و پروتئین ، تنظیم انقباضات وابسته به کلسیم ، انبساط شریان های قلبی و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محیطی،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دپولاریزاسیون در انتقال عصبی ، از اجزاء ساختمانی استخوان و دندان</a:t>
            </a:r>
          </a:p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علل کمبود:</a:t>
            </a:r>
            <a:r>
              <a:rPr lang="fa-IR" dirty="0"/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رژیم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غذایی،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فعالیت شدید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ورزشی،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دوران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رشد، دارو (مدر،ضدسرطان،استروئید،ملین)،دیابت، هیپرپاراتیروئیدیسم</a:t>
            </a:r>
            <a:endParaRPr lang="en-US" dirty="0">
              <a:solidFill>
                <a:srgbClr val="001848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advTm="17067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0" y="642918"/>
            <a:ext cx="7929618" cy="5340369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نشانه های کمبود: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گرفتگی عضله ، کاهش کلسیم و پتاسیم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خون،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تغییر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خلق،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بی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اشتهایی، تهوع،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افزایش تری گلیسرید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و کلسترول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، احتباس سدیم و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آب</a:t>
            </a:r>
          </a:p>
          <a:p>
            <a:pPr algn="just" rtl="1">
              <a:buNone/>
            </a:pPr>
            <a:endParaRPr lang="fa-IR" dirty="0">
              <a:solidFill>
                <a:srgbClr val="001848"/>
              </a:solidFill>
              <a:cs typeface="B Mitra" pitchFamily="2" charset="-78"/>
            </a:endParaRPr>
          </a:p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سمیت :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در افراد بالغ مقادیر بالاتر از 1 گرم در روز سمی نیست.</a:t>
            </a:r>
          </a:p>
          <a:p>
            <a:pPr algn="just" rtl="1"/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در افرادی که مبتلا به نارسایی مزمن کلیه هستند دفع ادرای منیزیم مختل می شود . در این افراد دریافت مکمل های منیزیم یا آنتی اسید و ملین حاوی منیزیم غلظت این فلز را در خون افزایش داده و منجر به تهوع ، استفراغ ، کاهش فشار خون و آریتمی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میگردد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.</a:t>
            </a:r>
            <a:endParaRPr lang="en-US" dirty="0">
              <a:solidFill>
                <a:srgbClr val="001848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advTm="30763"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a-I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B Titr" pitchFamily="2" charset="-78"/>
              </a:rPr>
              <a:t>روی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4800600"/>
          </a:xfrm>
        </p:spPr>
        <p:txBody>
          <a:bodyPr/>
          <a:lstStyle/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تاثیر :</a:t>
            </a:r>
            <a:r>
              <a:rPr lang="fa-IR" b="1" dirty="0">
                <a:solidFill>
                  <a:srgbClr val="001848"/>
                </a:solidFill>
              </a:rPr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کوفاکتور واکنش های بیوشیمیایی ، دخالت در رشد سلولی و تنظیم پاسخ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ایمنی،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حفاظت از سلول ها در برابر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/>
            </a:r>
            <a:br>
              <a:rPr lang="fa-IR" dirty="0" smtClean="0">
                <a:solidFill>
                  <a:srgbClr val="001848"/>
                </a:solidFill>
                <a:cs typeface="B Mitra" pitchFamily="2" charset="-78"/>
              </a:rPr>
            </a:b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سم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های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آلی،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فلزات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سنگین، اشعه،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سم های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باکتری های </a:t>
            </a:r>
            <a:br>
              <a:rPr lang="fa-IR" dirty="0" smtClean="0">
                <a:solidFill>
                  <a:srgbClr val="001848"/>
                </a:solidFill>
                <a:cs typeface="B Mitra" pitchFamily="2" charset="-78"/>
              </a:rPr>
            </a:b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بیماری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زا و به عنوان آنتی اکسیدان </a:t>
            </a:r>
          </a:p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علل کمبود :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دوران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رشد،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رژیم گیاه خواری ، رژیم های کاهش وزن ، مصرف مقادیر بالای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کلسیم،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بیماری (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کبد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، کلیه ، دیابت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)،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عفونت یا بیماری التهابی مزمن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(آرتریت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روماتوئید)</a:t>
            </a:r>
            <a:endParaRPr lang="en-US" dirty="0">
              <a:solidFill>
                <a:srgbClr val="001848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advTm="18439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414" y="1571612"/>
            <a:ext cx="7586658" cy="3786214"/>
          </a:xfrm>
        </p:spPr>
        <p:txBody>
          <a:bodyPr/>
          <a:lstStyle/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نشانه های کمبود :</a:t>
            </a:r>
            <a:r>
              <a:rPr lang="fa-IR" b="1" dirty="0">
                <a:solidFill>
                  <a:srgbClr val="001848"/>
                </a:solidFill>
              </a:rPr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درماتیت ، آکنه ، کند شدن ترمیم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زخم،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ریزش مو ، کاهش بویایی و چشایی ، عدم تمرکز ، کاهش اسپرم ، تخمک گذاری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نامرتب</a:t>
            </a:r>
          </a:p>
          <a:p>
            <a:pPr algn="just" rtl="1">
              <a:buNone/>
            </a:pPr>
            <a:endParaRPr lang="fa-IR" dirty="0">
              <a:solidFill>
                <a:srgbClr val="001848"/>
              </a:solidFill>
              <a:cs typeface="B Mitra" pitchFamily="2" charset="-78"/>
            </a:endParaRPr>
          </a:p>
          <a:p>
            <a:pPr algn="just" rtl="1"/>
            <a:r>
              <a:rPr lang="fa-IR" b="1" dirty="0">
                <a:solidFill>
                  <a:srgbClr val="001848"/>
                </a:solidFill>
                <a:cs typeface="B Titr" pitchFamily="2" charset="-78"/>
              </a:rPr>
              <a:t>سمیت :</a:t>
            </a:r>
            <a:r>
              <a:rPr lang="fa-IR" b="1" dirty="0">
                <a:solidFill>
                  <a:srgbClr val="001848"/>
                </a:solidFill>
              </a:rPr>
              <a:t> 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کمتر از 100 میلی گرم در روز سمی نیست ، بیش از 150 میلی گرم موجب تهوع می شود و بیش از 300 میلی گرم عملکرد سیستم ایمنی را مختل </a:t>
            </a:r>
            <a:r>
              <a:rPr lang="fa-IR" dirty="0" smtClean="0">
                <a:solidFill>
                  <a:srgbClr val="001848"/>
                </a:solidFill>
                <a:cs typeface="B Mitra" pitchFamily="2" charset="-78"/>
              </a:rPr>
              <a:t>میکند</a:t>
            </a:r>
            <a:r>
              <a:rPr lang="fa-IR" dirty="0">
                <a:solidFill>
                  <a:srgbClr val="001848"/>
                </a:solidFill>
                <a:cs typeface="B Mitra" pitchFamily="2" charset="-78"/>
              </a:rPr>
              <a:t>.</a:t>
            </a:r>
            <a:endParaRPr lang="en-US" dirty="0">
              <a:solidFill>
                <a:srgbClr val="001848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advTm="16162"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</TotalTime>
  <Words>562</Words>
  <Application>Microsoft Office PowerPoint</Application>
  <PresentationFormat>On-screen Show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Solstice</vt:lpstr>
      <vt:lpstr>مواد معدنی   </vt:lpstr>
      <vt:lpstr>کلسیم</vt:lpstr>
      <vt:lpstr>Slide 3</vt:lpstr>
      <vt:lpstr>آهن</vt:lpstr>
      <vt:lpstr>Slide 5</vt:lpstr>
      <vt:lpstr>منیزیم</vt:lpstr>
      <vt:lpstr>Slide 7</vt:lpstr>
      <vt:lpstr>روی</vt:lpstr>
      <vt:lpstr>Slide 9</vt:lpstr>
    </vt:vector>
  </TitlesOfParts>
  <Company>PARANDCO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ویتامین ها</dc:title>
  <dc:creator>PARAND</dc:creator>
  <cp:lastModifiedBy>saneei-so</cp:lastModifiedBy>
  <cp:revision>191</cp:revision>
  <dcterms:created xsi:type="dcterms:W3CDTF">2010-11-01T05:18:36Z</dcterms:created>
  <dcterms:modified xsi:type="dcterms:W3CDTF">2011-12-14T05:27:48Z</dcterms:modified>
</cp:coreProperties>
</file>