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70" r:id="rId6"/>
    <p:sldId id="271" r:id="rId7"/>
    <p:sldId id="280" r:id="rId8"/>
    <p:sldId id="281" r:id="rId9"/>
    <p:sldId id="259" r:id="rId10"/>
    <p:sldId id="282" r:id="rId11"/>
    <p:sldId id="261" r:id="rId12"/>
    <p:sldId id="284" r:id="rId13"/>
    <p:sldId id="262" r:id="rId14"/>
    <p:sldId id="283" r:id="rId15"/>
    <p:sldId id="263" r:id="rId16"/>
    <p:sldId id="265" r:id="rId17"/>
    <p:sldId id="266" r:id="rId18"/>
    <p:sldId id="285" r:id="rId19"/>
    <p:sldId id="267" r:id="rId20"/>
    <p:sldId id="269" r:id="rId21"/>
    <p:sldId id="286" r:id="rId22"/>
    <p:sldId id="268" r:id="rId23"/>
    <p:sldId id="272" r:id="rId24"/>
    <p:sldId id="276" r:id="rId25"/>
    <p:sldId id="274" r:id="rId26"/>
    <p:sldId id="275" r:id="rId27"/>
    <p:sldId id="277" r:id="rId28"/>
    <p:sldId id="278" r:id="rId29"/>
    <p:sldId id="279" r:id="rId30"/>
    <p:sldId id="273" r:id="rId3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72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51B9C-8025-41B6-A492-7D76B3759A31}" type="datetimeFigureOut">
              <a:rPr lang="en-US" smtClean="0"/>
              <a:pPr/>
              <a:t>11/30/2014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997B2-3DE4-4BD0-9BF2-2CED76E0DB7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51B9C-8025-41B6-A492-7D76B3759A31}" type="datetimeFigureOut">
              <a:rPr lang="en-US" smtClean="0"/>
              <a:pPr/>
              <a:t>11/30/2014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997B2-3DE4-4BD0-9BF2-2CED76E0DB7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51B9C-8025-41B6-A492-7D76B3759A31}" type="datetimeFigureOut">
              <a:rPr lang="en-US" smtClean="0"/>
              <a:pPr/>
              <a:t>11/30/2014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997B2-3DE4-4BD0-9BF2-2CED76E0DB7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51B9C-8025-41B6-A492-7D76B3759A31}" type="datetimeFigureOut">
              <a:rPr lang="en-US" smtClean="0"/>
              <a:pPr/>
              <a:t>11/30/2014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997B2-3DE4-4BD0-9BF2-2CED76E0DB7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51B9C-8025-41B6-A492-7D76B3759A31}" type="datetimeFigureOut">
              <a:rPr lang="en-US" smtClean="0"/>
              <a:pPr/>
              <a:t>11/30/2014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997B2-3DE4-4BD0-9BF2-2CED76E0DB7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51B9C-8025-41B6-A492-7D76B3759A31}" type="datetimeFigureOut">
              <a:rPr lang="en-US" smtClean="0"/>
              <a:pPr/>
              <a:t>11/30/2014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997B2-3DE4-4BD0-9BF2-2CED76E0DB7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51B9C-8025-41B6-A492-7D76B3759A31}" type="datetimeFigureOut">
              <a:rPr lang="en-US" smtClean="0"/>
              <a:pPr/>
              <a:t>11/30/2014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997B2-3DE4-4BD0-9BF2-2CED76E0DB75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51B9C-8025-41B6-A492-7D76B3759A31}" type="datetimeFigureOut">
              <a:rPr lang="en-US" smtClean="0"/>
              <a:pPr/>
              <a:t>11/30/2014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997B2-3DE4-4BD0-9BF2-2CED76E0DB7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51B9C-8025-41B6-A492-7D76B3759A31}" type="datetimeFigureOut">
              <a:rPr lang="en-US" smtClean="0"/>
              <a:pPr/>
              <a:t>11/30/2014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997B2-3DE4-4BD0-9BF2-2CED76E0DB7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51B9C-8025-41B6-A492-7D76B3759A31}" type="datetimeFigureOut">
              <a:rPr lang="en-US" smtClean="0"/>
              <a:pPr/>
              <a:t>11/30/2014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997B2-3DE4-4BD0-9BF2-2CED76E0DB75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51B9C-8025-41B6-A492-7D76B3759A31}" type="datetimeFigureOut">
              <a:rPr lang="en-US" smtClean="0"/>
              <a:pPr/>
              <a:t>11/30/2014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997B2-3DE4-4BD0-9BF2-2CED76E0DB7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A1C51B9C-8025-41B6-A492-7D76B3759A31}" type="datetimeFigureOut">
              <a:rPr lang="en-US" smtClean="0"/>
              <a:pPr/>
              <a:t>11/30/2014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EB8997B2-3DE4-4BD0-9BF2-2CED76E0DB7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86200" y="4191000"/>
            <a:ext cx="5029200" cy="1524000"/>
          </a:xfrm>
        </p:spPr>
        <p:txBody>
          <a:bodyPr/>
          <a:lstStyle/>
          <a:p>
            <a:pPr algn="ctr" rtl="1"/>
            <a:r>
              <a:rPr lang="fa-IR" sz="8800" b="1" dirty="0" smtClean="0">
                <a:cs typeface="B Kamran" pitchFamily="2" charset="-78"/>
              </a:rPr>
              <a:t>تداخلات </a:t>
            </a:r>
            <a:r>
              <a:rPr lang="fa-IR" sz="8800" b="1" dirty="0" smtClean="0">
                <a:cs typeface="B Kamran" pitchFamily="2" charset="-78"/>
              </a:rPr>
              <a:t>دارویی رايج</a:t>
            </a:r>
            <a:endParaRPr lang="en-US" sz="8800" b="1" dirty="0">
              <a:cs typeface="B Kamran" pitchFamily="2" charset="-78"/>
            </a:endParaRPr>
          </a:p>
        </p:txBody>
      </p:sp>
      <p:pic>
        <p:nvPicPr>
          <p:cNvPr id="1028" name="Picture 4" descr="http://www.hcplive.com/media/webexclusives/ab949a7e5109aaeed8626c1041fa48dd.bmp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921816">
            <a:off x="556572" y="3242403"/>
            <a:ext cx="3333750" cy="22288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="" xmlns:p14="http://schemas.microsoft.com/office/powerpoint/2010/main" val="23878919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838200" y="1905000"/>
          <a:ext cx="7239000" cy="274320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447800"/>
                <a:gridCol w="1447800"/>
                <a:gridCol w="1447800"/>
                <a:gridCol w="1447800"/>
                <a:gridCol w="1447800"/>
              </a:tblGrid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نام دارو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دارو يا دسته دارويي تداخل</a:t>
                      </a:r>
                      <a:r>
                        <a:rPr lang="fa-IR" b="1" baseline="0" dirty="0" smtClean="0">
                          <a:cs typeface="B Nazanin" pitchFamily="2" charset="-78"/>
                        </a:rPr>
                        <a:t> كننده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زمان شروع</a:t>
                      </a:r>
                      <a:r>
                        <a:rPr lang="fa-IR" b="1" baseline="0" dirty="0" smtClean="0">
                          <a:cs typeface="B Nazanin" pitchFamily="2" charset="-78"/>
                        </a:rPr>
                        <a:t> تداخل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احنمال بروز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تداخل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مشتقات پتاسيم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ديورتيك هاي نگهدارنده پتاسيم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تاخيري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محرز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احتباس</a:t>
                      </a:r>
                      <a:r>
                        <a:rPr lang="fa-IR" b="1" baseline="0" dirty="0" smtClean="0">
                          <a:cs typeface="B Nazanin" pitchFamily="2" charset="-78"/>
                        </a:rPr>
                        <a:t> پتاسيم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ديورتيك هاي نگهدارنده پتاسيم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لوزارتان/</a:t>
                      </a:r>
                    </a:p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والزارتان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ٌ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محتمل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افزايش پتاسيم سرم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0" y="1143000"/>
            <a:ext cx="754380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 rtl="1">
              <a:buFont typeface="Wingdings" pitchFamily="2" charset="2"/>
              <a:buChar char="v"/>
            </a:pPr>
            <a:r>
              <a:rPr lang="fa-IR" sz="2800" dirty="0" smtClean="0">
                <a:cs typeface="B Lotus" pitchFamily="2" charset="-78"/>
              </a:rPr>
              <a:t>تجویز ماکرولیدها </a:t>
            </a:r>
            <a:r>
              <a:rPr lang="en-US" sz="2800" b="1" dirty="0" err="1" smtClean="0">
                <a:solidFill>
                  <a:srgbClr val="C00000"/>
                </a:solidFill>
                <a:cs typeface="B Lotus" pitchFamily="2" charset="-78"/>
              </a:rPr>
              <a:t>Erythromycin,Clarithromycin</a:t>
            </a:r>
            <a:r>
              <a:rPr lang="fa-IR" sz="2800" dirty="0" smtClean="0">
                <a:cs typeface="B Lotus" pitchFamily="2" charset="-78"/>
              </a:rPr>
              <a:t> برای بیمارانی که داروهای ضد چربی خون</a:t>
            </a:r>
            <a:r>
              <a:rPr lang="en-US" sz="2800" dirty="0" smtClean="0">
                <a:cs typeface="B Lotus" pitchFamily="2" charset="-78"/>
              </a:rPr>
              <a:t>Atorvastatin, Simvastatin, Lovastatin</a:t>
            </a:r>
            <a:r>
              <a:rPr lang="fa-IR" sz="2800" dirty="0" smtClean="0">
                <a:cs typeface="B Lotus" pitchFamily="2" charset="-78"/>
              </a:rPr>
              <a:t> مصرف می کنند، باعث افزایش غلظت استاتین ها می شود و با عوارضی چون آسیب کبدی(زردی پوست و چشم)، تخریب بافت عضلانی و نهایتا آسیب کلیوی (درد عضلانی، راش پوستی، تب وتیرگی ادرار)، و حتی مرگ همراه است. </a:t>
            </a:r>
            <a:endParaRPr lang="fa-IR" sz="2800" dirty="0">
              <a:cs typeface="B Lotus" pitchFamily="2" charset="-7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82239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533400" y="533400"/>
          <a:ext cx="8077200" cy="549148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نام دارو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دارو يا دسته دارويي تداخل</a:t>
                      </a:r>
                      <a:r>
                        <a:rPr lang="fa-IR" b="1" baseline="0" dirty="0" smtClean="0">
                          <a:cs typeface="B Nazanin" pitchFamily="2" charset="-78"/>
                        </a:rPr>
                        <a:t> كننده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زمان شروع</a:t>
                      </a:r>
                      <a:r>
                        <a:rPr lang="fa-IR" b="1" baseline="0" dirty="0" smtClean="0">
                          <a:cs typeface="B Nazanin" pitchFamily="2" charset="-78"/>
                        </a:rPr>
                        <a:t> تداخل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احنمال بروز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تداخل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</a:tr>
              <a:tr h="370840">
                <a:tc rowSpan="5">
                  <a:txBody>
                    <a:bodyPr/>
                    <a:lstStyle/>
                    <a:p>
                      <a:pPr algn="ctr" rtl="1"/>
                      <a:endParaRPr lang="fa-IR" b="1" dirty="0" smtClean="0">
                        <a:cs typeface="B Nazanin" pitchFamily="2" charset="-78"/>
                      </a:endParaRPr>
                    </a:p>
                    <a:p>
                      <a:pPr algn="ctr" rtl="1"/>
                      <a:endParaRPr lang="fa-IR" b="1" dirty="0" smtClean="0">
                        <a:cs typeface="B Nazanin" pitchFamily="2" charset="-78"/>
                      </a:endParaRPr>
                    </a:p>
                    <a:p>
                      <a:pPr algn="ctr" rtl="1"/>
                      <a:endParaRPr lang="fa-IR" b="1" dirty="0" smtClean="0">
                        <a:cs typeface="B Nazanin" pitchFamily="2" charset="-78"/>
                      </a:endParaRPr>
                    </a:p>
                    <a:p>
                      <a:pPr algn="ctr" rtl="1"/>
                      <a:endParaRPr lang="fa-IR" b="1" dirty="0" smtClean="0">
                        <a:cs typeface="B Nazanin" pitchFamily="2" charset="-78"/>
                      </a:endParaRPr>
                    </a:p>
                    <a:p>
                      <a:pPr algn="ctr" rtl="1"/>
                      <a:endParaRPr lang="fa-IR" b="1" dirty="0" smtClean="0">
                        <a:cs typeface="B Nazanin" pitchFamily="2" charset="-78"/>
                      </a:endParaRPr>
                    </a:p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مهاركننده هاي </a:t>
                      </a:r>
                      <a:r>
                        <a:rPr lang="en-US" b="1" dirty="0" smtClean="0">
                          <a:cs typeface="B Nazanin" pitchFamily="2" charset="-78"/>
                        </a:rPr>
                        <a:t>HMG-COA </a:t>
                      </a:r>
                      <a:r>
                        <a:rPr lang="en-US" b="1" dirty="0" err="1" smtClean="0">
                          <a:cs typeface="B Nazanin" pitchFamily="2" charset="-78"/>
                        </a:rPr>
                        <a:t>redoctase</a:t>
                      </a:r>
                      <a:endParaRPr lang="en-US" b="1" dirty="0" smtClean="0">
                        <a:cs typeface="B Nazanin" pitchFamily="2" charset="-78"/>
                      </a:endParaRPr>
                    </a:p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آتورواستاتين،</a:t>
                      </a:r>
                      <a:r>
                        <a:rPr lang="fa-IR" b="1" baseline="0" dirty="0" smtClean="0">
                          <a:cs typeface="B Nazanin" pitchFamily="2" charset="-78"/>
                        </a:rPr>
                        <a:t> سيمواستاتين و ...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آميودارون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تاخيري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محتمل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افزيش</a:t>
                      </a:r>
                      <a:r>
                        <a:rPr lang="fa-IR" b="1" baseline="0" dirty="0" smtClean="0">
                          <a:cs typeface="B Nazanin" pitchFamily="2" charset="-78"/>
                        </a:rPr>
                        <a:t> غلظت سرمي </a:t>
                      </a:r>
                    </a:p>
                    <a:p>
                      <a:pPr algn="ctr" rtl="1"/>
                      <a:r>
                        <a:rPr lang="fa-IR" b="1" baseline="0" dirty="0" smtClean="0">
                          <a:cs typeface="B Nazanin" pitchFamily="2" charset="-78"/>
                        </a:rPr>
                        <a:t>رابدوميوليز و ميوليز</a:t>
                      </a:r>
                      <a:endParaRPr lang="fa-IR" b="1" dirty="0" smtClean="0">
                        <a:cs typeface="B Nazanin" pitchFamily="2" charset="-78"/>
                      </a:endParaRPr>
                    </a:p>
                    <a:p>
                      <a:pPr algn="ctr" rtl="1"/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pPr algn="ctr" rtl="1"/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سيكلوسپورين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ٌ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ٌ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ٌ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pPr algn="ctr" rtl="1"/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جم فيبروزيل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ٌ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ٌ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ميوپاتي و رابدوميوليز شديد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pPr algn="ctr" rtl="1"/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ماكروليد ها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ٌ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بسيار محتمل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افزيش</a:t>
                      </a:r>
                      <a:r>
                        <a:rPr lang="fa-IR" b="1" baseline="0" dirty="0" smtClean="0">
                          <a:cs typeface="B Nazanin" pitchFamily="2" charset="-78"/>
                        </a:rPr>
                        <a:t> غلظت سرمي </a:t>
                      </a:r>
                    </a:p>
                    <a:p>
                      <a:pPr algn="ctr" rtl="1"/>
                      <a:r>
                        <a:rPr lang="fa-IR" b="1" baseline="0" dirty="0" smtClean="0">
                          <a:cs typeface="B Nazanin" pitchFamily="2" charset="-78"/>
                        </a:rPr>
                        <a:t>رابدوميوليز و ميوليز</a:t>
                      </a:r>
                      <a:endParaRPr lang="fa-IR" b="1" dirty="0" smtClean="0">
                        <a:cs typeface="B Nazanin" pitchFamily="2" charset="-78"/>
                      </a:endParaRPr>
                    </a:p>
                    <a:p>
                      <a:pPr algn="ctr" rtl="1"/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pPr algn="ctr" rtl="1"/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ضد قارچ هاي آزولي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سريع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بسيار محتمل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ٌ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143000" y="1066800"/>
            <a:ext cx="72390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ar-SA" sz="2800" b="1" dirty="0" smtClean="0">
                <a:solidFill>
                  <a:srgbClr val="FF0000"/>
                </a:solidFill>
                <a:cs typeface="B Lotus" pitchFamily="2" charset="-78"/>
              </a:rPr>
              <a:t>كاربامازپين</a:t>
            </a:r>
            <a:r>
              <a:rPr lang="fa-IR" sz="2800" b="1" dirty="0" smtClean="0">
                <a:solidFill>
                  <a:srgbClr val="FF0000"/>
                </a:solidFill>
                <a:cs typeface="B Lotus" pitchFamily="2" charset="-78"/>
              </a:rPr>
              <a:t> </a:t>
            </a:r>
            <a:r>
              <a:rPr lang="ar-SA" sz="2800" b="1" dirty="0" smtClean="0">
                <a:solidFill>
                  <a:srgbClr val="FF0000"/>
                </a:solidFill>
                <a:cs typeface="B Lotus" pitchFamily="2" charset="-78"/>
              </a:rPr>
              <a:t>+  </a:t>
            </a:r>
            <a:r>
              <a:rPr lang="ar-SA" sz="2800" b="1" dirty="0">
                <a:solidFill>
                  <a:srgbClr val="FF0000"/>
                </a:solidFill>
                <a:cs typeface="B Lotus" pitchFamily="2" charset="-78"/>
              </a:rPr>
              <a:t>مهاركننده‌هاي آنزيمي</a:t>
            </a:r>
            <a:endParaRPr lang="ar-SA" sz="2800" b="1" dirty="0" smtClean="0">
              <a:solidFill>
                <a:srgbClr val="FF0000"/>
              </a:solidFill>
              <a:effectLst/>
              <a:cs typeface="B Lotus" pitchFamily="2" charset="-78"/>
            </a:endParaRPr>
          </a:p>
          <a:p>
            <a:pPr algn="just" rtl="1"/>
            <a:r>
              <a:rPr lang="ar-SA" sz="2800" dirty="0">
                <a:cs typeface="B Lotus" pitchFamily="2" charset="-78"/>
              </a:rPr>
              <a:t>كاربامازپين به مهاركننده‌هاي خاص متابوليسم ميكروزومي كبد، مانند سايمتدين  ، اريترومايسين  ، دانـازول  ، ديلتيازم ، </a:t>
            </a:r>
            <a:r>
              <a:rPr lang="ar-SA" sz="2800" dirty="0" smtClean="0">
                <a:cs typeface="B Lotus" pitchFamily="2" charset="-78"/>
              </a:rPr>
              <a:t>فلوكستين</a:t>
            </a:r>
            <a:r>
              <a:rPr lang="fa-IR" sz="2800" dirty="0" smtClean="0">
                <a:cs typeface="B Lotus" pitchFamily="2" charset="-78"/>
              </a:rPr>
              <a:t>، </a:t>
            </a:r>
            <a:r>
              <a:rPr lang="ar-SA" sz="2800" dirty="0" smtClean="0">
                <a:cs typeface="B Lotus" pitchFamily="2" charset="-78"/>
              </a:rPr>
              <a:t>ايزونيازيد</a:t>
            </a:r>
            <a:r>
              <a:rPr lang="ar-SA" sz="2800" dirty="0">
                <a:cs typeface="B Lotus" pitchFamily="2" charset="-78"/>
              </a:rPr>
              <a:t>،  پروپوكسي‌فن و وراپاميل  بسيار حساس است. اثرات سمي تداخل كاربامازپين با مهار كننده معمولاً در عرض چند روز اول درمان بروز مي‌كنند. اما در مورد دانازول و فلوكستين يك هفته يا بيشتر طول مي‌كشد تا اين علائم ظاهر شوند. علائم مسموميت شامل گيجي، خواب‌آلودگي، سردرد، تهوع، استفراغ، تاري ديد، آتاكسي  و نيستاگموس مي‌باشند</a:t>
            </a:r>
            <a:endParaRPr lang="ar-SA" sz="2800" dirty="0">
              <a:effectLst/>
              <a:cs typeface="B Lotus" pitchFamily="2" charset="-7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126564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457200" y="533400"/>
          <a:ext cx="8001000" cy="530860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600200"/>
                <a:gridCol w="1600200"/>
                <a:gridCol w="1143000"/>
                <a:gridCol w="1112520"/>
                <a:gridCol w="2545080"/>
              </a:tblGrid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نام دارو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دارو يا دسته دارويي تداخل</a:t>
                      </a:r>
                      <a:r>
                        <a:rPr lang="fa-IR" b="1" baseline="0" dirty="0" smtClean="0">
                          <a:cs typeface="B Nazanin" pitchFamily="2" charset="-78"/>
                        </a:rPr>
                        <a:t> كننده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زمان شروع</a:t>
                      </a:r>
                      <a:r>
                        <a:rPr lang="fa-IR" b="1" baseline="0" dirty="0" smtClean="0">
                          <a:cs typeface="B Nazanin" pitchFamily="2" charset="-78"/>
                        </a:rPr>
                        <a:t> تداخل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احنمال بروز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تداخل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</a:tr>
              <a:tr h="370840">
                <a:tc rowSpan="3">
                  <a:txBody>
                    <a:bodyPr/>
                    <a:lstStyle/>
                    <a:p>
                      <a:pPr algn="ctr" rtl="1"/>
                      <a:endParaRPr lang="fa-IR" b="1" dirty="0" smtClean="0">
                        <a:cs typeface="B Nazanin" pitchFamily="2" charset="-78"/>
                      </a:endParaRPr>
                    </a:p>
                    <a:p>
                      <a:pPr algn="ctr" rtl="1"/>
                      <a:endParaRPr lang="fa-IR" b="1" dirty="0" smtClean="0">
                        <a:cs typeface="B Nazanin" pitchFamily="2" charset="-78"/>
                      </a:endParaRPr>
                    </a:p>
                    <a:p>
                      <a:pPr algn="ctr" rtl="1"/>
                      <a:endParaRPr lang="fa-IR" b="1" dirty="0" smtClean="0">
                        <a:cs typeface="B Nazanin" pitchFamily="2" charset="-78"/>
                      </a:endParaRPr>
                    </a:p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كاربامازپين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ماكروليد ها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سريع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محرز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افزايش غلظت كاربامازپين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pPr algn="ctr" rtl="1"/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مهاركننده هاي </a:t>
                      </a:r>
                      <a:r>
                        <a:rPr lang="en-US" b="1" dirty="0" smtClean="0">
                          <a:cs typeface="B Nazanin" pitchFamily="2" charset="-78"/>
                        </a:rPr>
                        <a:t>MAO</a:t>
                      </a:r>
                      <a:r>
                        <a:rPr lang="fa-IR" b="1" dirty="0" smtClean="0">
                          <a:cs typeface="B Nazanin" pitchFamily="2" charset="-78"/>
                        </a:rPr>
                        <a:t> 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تاخيري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محتمل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بروز اثرات جانبي: تشنج، سفتي عضلاني و...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pPr algn="ctr" rtl="1"/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نفازودون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تاخيري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محتمل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افزايش</a:t>
                      </a:r>
                      <a:r>
                        <a:rPr lang="fa-IR" b="1" baseline="0" dirty="0" smtClean="0">
                          <a:cs typeface="B Nazanin" pitchFamily="2" charset="-78"/>
                        </a:rPr>
                        <a:t> سطح سرمي كاربامازپين و كاهش سح سرمي نفازودون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</a:tr>
              <a:tr h="370840">
                <a:tc rowSpan="3">
                  <a:txBody>
                    <a:bodyPr/>
                    <a:lstStyle/>
                    <a:p>
                      <a:pPr algn="ctr" rtl="1"/>
                      <a:endParaRPr lang="fa-IR" b="1" dirty="0" smtClean="0">
                        <a:cs typeface="B Nazanin" pitchFamily="2" charset="-78"/>
                      </a:endParaRPr>
                    </a:p>
                    <a:p>
                      <a:pPr algn="ctr" rtl="1"/>
                      <a:endParaRPr lang="fa-IR" b="1" dirty="0" smtClean="0">
                        <a:cs typeface="B Nazanin" pitchFamily="2" charset="-78"/>
                      </a:endParaRPr>
                    </a:p>
                    <a:p>
                      <a:pPr algn="ctr" rtl="1"/>
                      <a:endParaRPr lang="fa-IR" b="1" dirty="0" smtClean="0">
                        <a:cs typeface="B Nazanin" pitchFamily="2" charset="-78"/>
                      </a:endParaRPr>
                    </a:p>
                    <a:p>
                      <a:pPr algn="ctr" rtl="1"/>
                      <a:endParaRPr lang="fa-IR" b="1" dirty="0" smtClean="0">
                        <a:cs typeface="B Nazanin" pitchFamily="2" charset="-78"/>
                      </a:endParaRPr>
                    </a:p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ماكروليد ها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كينولون ها ( اسپارفلوكساسين، موكسي فلوكساسين و ..)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ٌ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ٌ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افزايش خطر آريتمي قلبي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pPr algn="ctr" rtl="1"/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ديلتيازم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ٌ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ٌ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افزايش غلظت</a:t>
                      </a:r>
                      <a:r>
                        <a:rPr lang="fa-IR" b="1" baseline="0" dirty="0" smtClean="0">
                          <a:cs typeface="B Nazanin" pitchFamily="2" charset="-78"/>
                        </a:rPr>
                        <a:t> ماكروليد ها و افزايش سميت قلبي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pPr algn="ctr" rtl="1"/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گريپ فروت 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ٌ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ٌ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افزايش سطح ماكروليد ها و افزايش عوارض جانبي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685800"/>
            <a:ext cx="8229600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ar-SA" sz="2800" b="1" dirty="0">
                <a:solidFill>
                  <a:srgbClr val="C00000"/>
                </a:solidFill>
                <a:cs typeface="B Lotus" pitchFamily="2" charset="-78"/>
              </a:rPr>
              <a:t>كنتراسپتيوهاي خوراكي +  محرك </a:t>
            </a:r>
            <a:r>
              <a:rPr lang="ar-SA" sz="2800" b="1" dirty="0" smtClean="0">
                <a:solidFill>
                  <a:srgbClr val="C00000"/>
                </a:solidFill>
                <a:cs typeface="B Lotus" pitchFamily="2" charset="-78"/>
              </a:rPr>
              <a:t>آنزيمي</a:t>
            </a:r>
            <a:r>
              <a:rPr lang="fa-IR" sz="2800" b="1" dirty="0" smtClean="0">
                <a:solidFill>
                  <a:srgbClr val="C00000"/>
                </a:solidFill>
                <a:cs typeface="B Lotus" pitchFamily="2" charset="-78"/>
              </a:rPr>
              <a:t> </a:t>
            </a:r>
          </a:p>
          <a:p>
            <a:pPr algn="just" rtl="1"/>
            <a:r>
              <a:rPr lang="ar-SA" sz="2800" dirty="0">
                <a:cs typeface="B Lotus" pitchFamily="2" charset="-78"/>
              </a:rPr>
              <a:t/>
            </a:r>
            <a:br>
              <a:rPr lang="ar-SA" sz="2800" dirty="0">
                <a:cs typeface="B Lotus" pitchFamily="2" charset="-78"/>
              </a:rPr>
            </a:br>
            <a:r>
              <a:rPr lang="ar-SA" sz="2800" dirty="0" smtClean="0">
                <a:cs typeface="B Lotus" pitchFamily="2" charset="-78"/>
              </a:rPr>
              <a:t>احتمالاً </a:t>
            </a:r>
            <a:r>
              <a:rPr lang="ar-SA" sz="2800" dirty="0">
                <a:cs typeface="B Lotus" pitchFamily="2" charset="-78"/>
              </a:rPr>
              <a:t>متابوليسم كنتراسپتيوهاي خوراكي به وسيله محرك‌هاي آنزيمي افزايش مي‌يابد و در نتيجه كارآيي آنها كم مي‌شود</a:t>
            </a:r>
            <a:r>
              <a:rPr lang="ar-SA" sz="2800" dirty="0" smtClean="0">
                <a:cs typeface="B Lotus" pitchFamily="2" charset="-78"/>
              </a:rPr>
              <a:t>.</a:t>
            </a:r>
            <a:endParaRPr lang="fa-IR" sz="2800" dirty="0" smtClean="0">
              <a:cs typeface="B Lotus" pitchFamily="2" charset="-78"/>
            </a:endParaRPr>
          </a:p>
          <a:p>
            <a:pPr algn="just" rtl="1"/>
            <a:r>
              <a:rPr lang="ar-SA" sz="2800" dirty="0" smtClean="0">
                <a:cs typeface="B Lotus" pitchFamily="2" charset="-78"/>
              </a:rPr>
              <a:t>ريفامپين </a:t>
            </a:r>
            <a:r>
              <a:rPr lang="fa-IR" sz="2800" dirty="0" smtClean="0">
                <a:cs typeface="B Lotus" pitchFamily="2" charset="-78"/>
              </a:rPr>
              <a:t>و سایر محرک های آنزیمی </a:t>
            </a:r>
            <a:r>
              <a:rPr lang="ar-SA" sz="2800" dirty="0" smtClean="0">
                <a:cs typeface="B Lotus" pitchFamily="2" charset="-78"/>
              </a:rPr>
              <a:t>(مانند باربيتوراتها،‌كاربامازپين، فني‌توئين و پيريميدون  ) خطر </a:t>
            </a:r>
            <a:r>
              <a:rPr lang="fa-IR" sz="2800" dirty="0" smtClean="0">
                <a:cs typeface="B Lotus" pitchFamily="2" charset="-78"/>
              </a:rPr>
              <a:t>باروری</a:t>
            </a:r>
            <a:r>
              <a:rPr lang="ar-SA" sz="2800" dirty="0" smtClean="0">
                <a:cs typeface="B Lotus" pitchFamily="2" charset="-78"/>
              </a:rPr>
              <a:t> </a:t>
            </a:r>
            <a:r>
              <a:rPr lang="ar-SA" sz="2800" dirty="0">
                <a:cs typeface="B Lotus" pitchFamily="2" charset="-78"/>
              </a:rPr>
              <a:t>را در خانم‌هايي كه داروهاي خوراكي جلوگيري از حاملگي مصرف مي‌كنند، به وضوح افزايش مي‌دهد. </a:t>
            </a:r>
            <a:r>
              <a:rPr lang="ar-SA" sz="2800" dirty="0" smtClean="0">
                <a:cs typeface="B Lotus" pitchFamily="2" charset="-78"/>
              </a:rPr>
              <a:t>بروز </a:t>
            </a:r>
            <a:r>
              <a:rPr lang="ar-SA" sz="2800" dirty="0">
                <a:cs typeface="B Lotus" pitchFamily="2" charset="-78"/>
              </a:rPr>
              <a:t>بي‌نظميهاي قاعدگي مانند لكه‌بيني يا قطع خونريزي شايد نشانه تداخل باشد و درجهت از بين بردن تداخل اقداماتي بايد صورت بگيرد. البته فقدان چنين بي‌نظمي‌‌هايي تضمين نمي‌كند كه تداخل رخ نداده است. </a:t>
            </a:r>
            <a:endParaRPr lang="fa-IR" sz="2800" dirty="0" smtClean="0">
              <a:cs typeface="B Lotus" pitchFamily="2" charset="-78"/>
            </a:endParaRPr>
          </a:p>
          <a:p>
            <a:pPr algn="r" rtl="1"/>
            <a:r>
              <a:rPr lang="ar-SA" sz="2800" b="1" dirty="0">
                <a:solidFill>
                  <a:srgbClr val="C00000"/>
                </a:solidFill>
                <a:cs typeface="B Lotus" pitchFamily="2" charset="-78"/>
              </a:rPr>
              <a:t>كنتراسپتيوهاي خوراكي +  </a:t>
            </a:r>
            <a:r>
              <a:rPr lang="fa-IR" sz="2800" b="1" dirty="0" smtClean="0">
                <a:solidFill>
                  <a:srgbClr val="C00000"/>
                </a:solidFill>
                <a:cs typeface="B Lotus" pitchFamily="2" charset="-78"/>
              </a:rPr>
              <a:t>آنتی بیوتیک ها</a:t>
            </a:r>
            <a:endParaRPr lang="fa-IR" sz="2800" b="1" dirty="0">
              <a:solidFill>
                <a:srgbClr val="C00000"/>
              </a:solidFill>
              <a:cs typeface="B Lotus" pitchFamily="2" charset="-78"/>
            </a:endParaRPr>
          </a:p>
          <a:p>
            <a:pPr algn="r" rtl="1"/>
            <a:r>
              <a:rPr lang="ar-SA" sz="2800" dirty="0">
                <a:cs typeface="B Lotus" pitchFamily="2" charset="-78"/>
              </a:rPr>
              <a:t/>
            </a:r>
            <a:br>
              <a:rPr lang="ar-SA" sz="2800" dirty="0">
                <a:cs typeface="B Lotus" pitchFamily="2" charset="-78"/>
              </a:rPr>
            </a:br>
            <a:endParaRPr lang="ar-SA" sz="2800" dirty="0">
              <a:effectLst/>
              <a:cs typeface="B Lotus" pitchFamily="2" charset="-7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968367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3400" y="1371600"/>
            <a:ext cx="80772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ar-SA" sz="2800" b="1" dirty="0">
                <a:solidFill>
                  <a:srgbClr val="C00000"/>
                </a:solidFill>
                <a:cs typeface="B Lotus" pitchFamily="2" charset="-78"/>
              </a:rPr>
              <a:t>ليتيم +  داروهاي ضدالتهاب غير استروئيدي </a:t>
            </a:r>
            <a:r>
              <a:rPr lang="en-US" sz="2800" b="1" dirty="0" smtClean="0">
                <a:solidFill>
                  <a:srgbClr val="C00000"/>
                </a:solidFill>
                <a:cs typeface="B Lotus" pitchFamily="2" charset="-78"/>
              </a:rPr>
              <a:t>NSAIDs</a:t>
            </a:r>
            <a:r>
              <a:rPr lang="fa-IR" sz="2800" b="1" dirty="0" smtClean="0">
                <a:solidFill>
                  <a:srgbClr val="C00000"/>
                </a:solidFill>
                <a:cs typeface="B Lotus" pitchFamily="2" charset="-78"/>
              </a:rPr>
              <a:t> </a:t>
            </a:r>
          </a:p>
          <a:p>
            <a:pPr algn="just" rtl="1"/>
            <a:r>
              <a:rPr lang="en-US" sz="2800" dirty="0">
                <a:cs typeface="B Lotus" pitchFamily="2" charset="-78"/>
              </a:rPr>
              <a:t/>
            </a:r>
            <a:br>
              <a:rPr lang="en-US" sz="2800" dirty="0">
                <a:cs typeface="B Lotus" pitchFamily="2" charset="-78"/>
              </a:rPr>
            </a:br>
            <a:r>
              <a:rPr lang="ar-SA" sz="2800" dirty="0">
                <a:cs typeface="B Lotus" pitchFamily="2" charset="-78"/>
              </a:rPr>
              <a:t>داروهاي ضدالتهاب متعددي غلظت ليتيم پلاسما را افزايش مي‌دهند و احتمالاً اكثر آنها اين اثر را دارند. اگرچه احتمالاً شدت تداخل با دوزهاي مختلف آنها فرق مي‌كند. </a:t>
            </a:r>
            <a:endParaRPr lang="fa-IR" sz="2800" dirty="0" smtClean="0">
              <a:cs typeface="B Lotus" pitchFamily="2" charset="-78"/>
            </a:endParaRPr>
          </a:p>
          <a:p>
            <a:pPr algn="just" rtl="1"/>
            <a:r>
              <a:rPr lang="ar-SA" sz="2800" dirty="0" smtClean="0">
                <a:cs typeface="B Lotus" pitchFamily="2" charset="-78"/>
              </a:rPr>
              <a:t>علائم </a:t>
            </a:r>
            <a:r>
              <a:rPr lang="ar-SA" sz="2800" dirty="0">
                <a:cs typeface="B Lotus" pitchFamily="2" charset="-78"/>
              </a:rPr>
              <a:t>مسموميت با ليتيم عبارتند از تهوع، استفراغ، اسهال، بي‌اشتهايي، لرزش شديد، گفتار مبهم، سرگيجه، آشفتگي ذهن، بيحالي و در موارد خطرناك حمله، كند ذهني، كما و عارضة شديد قلبي </a:t>
            </a:r>
            <a:r>
              <a:rPr lang="ar-SA" sz="2800" dirty="0" smtClean="0">
                <a:cs typeface="B Lotus" pitchFamily="2" charset="-78"/>
              </a:rPr>
              <a:t>عروقي</a:t>
            </a:r>
            <a:endParaRPr lang="en-US" sz="2800" dirty="0">
              <a:cs typeface="B Lotus" pitchFamily="2" charset="-7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380787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609600"/>
            <a:ext cx="85344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ar-SA" sz="2800" b="1" dirty="0">
                <a:solidFill>
                  <a:srgbClr val="C00000"/>
                </a:solidFill>
                <a:cs typeface="B Lotus" pitchFamily="2" charset="-78"/>
              </a:rPr>
              <a:t>متوتركسات+   </a:t>
            </a:r>
            <a:r>
              <a:rPr lang="en-US" sz="2800" b="1" dirty="0" smtClean="0">
                <a:solidFill>
                  <a:srgbClr val="C00000"/>
                </a:solidFill>
                <a:cs typeface="B Lotus" pitchFamily="2" charset="-78"/>
              </a:rPr>
              <a:t>NSAIDs</a:t>
            </a:r>
            <a:endParaRPr lang="fa-IR" sz="2800" b="1" dirty="0" smtClean="0">
              <a:solidFill>
                <a:srgbClr val="C00000"/>
              </a:solidFill>
              <a:cs typeface="B Lotus" pitchFamily="2" charset="-78"/>
            </a:endParaRPr>
          </a:p>
          <a:p>
            <a:pPr algn="just" rtl="1"/>
            <a:r>
              <a:rPr lang="en-US" sz="2800" dirty="0">
                <a:cs typeface="B Lotus" pitchFamily="2" charset="-78"/>
              </a:rPr>
              <a:t/>
            </a:r>
            <a:br>
              <a:rPr lang="en-US" sz="2800" dirty="0">
                <a:cs typeface="B Lotus" pitchFamily="2" charset="-78"/>
              </a:rPr>
            </a:br>
            <a:r>
              <a:rPr lang="ar-SA" sz="2800" dirty="0">
                <a:cs typeface="B Lotus" pitchFamily="2" charset="-78"/>
              </a:rPr>
              <a:t>در بيماراني كه دوزهاي ضد سرطان متوتركسات  را مصرف مي‌كنند، مصرف همزمان   </a:t>
            </a:r>
            <a:r>
              <a:rPr lang="en-US" sz="2800" dirty="0">
                <a:cs typeface="B Lotus" pitchFamily="2" charset="-78"/>
              </a:rPr>
              <a:t>NSAIDs  </a:t>
            </a:r>
            <a:r>
              <a:rPr lang="ar-SA" sz="2800" dirty="0">
                <a:cs typeface="B Lotus" pitchFamily="2" charset="-78"/>
              </a:rPr>
              <a:t>منجر به مسموميت شديد ناشي از متوتركسات مي‌شود (تب، اولسر سلول‌هاي مخاطي، تهوع شديد،‌ اسهال، خونريزي معدي روده‌اي و توقف رشد مغز </a:t>
            </a:r>
            <a:r>
              <a:rPr lang="ar-SA" sz="2800" dirty="0" smtClean="0">
                <a:cs typeface="B Lotus" pitchFamily="2" charset="-78"/>
              </a:rPr>
              <a:t>استخوان</a:t>
            </a:r>
            <a:endParaRPr lang="fa-IR" sz="2800" dirty="0">
              <a:cs typeface="B Lotus" pitchFamily="2" charset="-78"/>
            </a:endParaRPr>
          </a:p>
          <a:p>
            <a:pPr algn="just" rtl="1"/>
            <a:r>
              <a:rPr lang="ar-SA" sz="2800" dirty="0">
                <a:cs typeface="B Lotus" pitchFamily="2" charset="-78"/>
              </a:rPr>
              <a:t/>
            </a:r>
            <a:br>
              <a:rPr lang="ar-SA" sz="2800" dirty="0">
                <a:cs typeface="B Lotus" pitchFamily="2" charset="-78"/>
              </a:rPr>
            </a:br>
            <a:r>
              <a:rPr lang="ar-SA" sz="2800" dirty="0" smtClean="0">
                <a:cs typeface="B Lotus" pitchFamily="2" charset="-78"/>
              </a:rPr>
              <a:t>احتمالاً‌ </a:t>
            </a:r>
            <a:r>
              <a:rPr lang="ar-SA" sz="2800" dirty="0">
                <a:cs typeface="B Lotus" pitchFamily="2" charset="-78"/>
              </a:rPr>
              <a:t>خطر مسموميت با دوز </a:t>
            </a:r>
            <a:r>
              <a:rPr lang="fa-IR" sz="2800" dirty="0" smtClean="0">
                <a:cs typeface="B Lotus" pitchFamily="2" charset="-78"/>
              </a:rPr>
              <a:t>کم</a:t>
            </a:r>
            <a:r>
              <a:rPr lang="ar-SA" sz="2800" dirty="0" smtClean="0">
                <a:cs typeface="B Lotus" pitchFamily="2" charset="-78"/>
              </a:rPr>
              <a:t> </a:t>
            </a:r>
            <a:r>
              <a:rPr lang="ar-SA" sz="2800" dirty="0">
                <a:cs typeface="B Lotus" pitchFamily="2" charset="-78"/>
              </a:rPr>
              <a:t>متوتركسات </a:t>
            </a:r>
            <a:r>
              <a:rPr lang="fa-IR" sz="2800" dirty="0" smtClean="0">
                <a:cs typeface="B Lotus" pitchFamily="2" charset="-78"/>
              </a:rPr>
              <a:t>در سایر بیماری ها، </a:t>
            </a:r>
            <a:r>
              <a:rPr lang="ar-SA" sz="2800" dirty="0" smtClean="0">
                <a:cs typeface="B Lotus" pitchFamily="2" charset="-78"/>
              </a:rPr>
              <a:t>و </a:t>
            </a:r>
            <a:r>
              <a:rPr lang="en-US" sz="2800" dirty="0">
                <a:cs typeface="B Lotus" pitchFamily="2" charset="-78"/>
              </a:rPr>
              <a:t>NSAIDs </a:t>
            </a:r>
            <a:r>
              <a:rPr lang="fa-IR" sz="2800" dirty="0" smtClean="0">
                <a:cs typeface="B Lotus" pitchFamily="2" charset="-78"/>
              </a:rPr>
              <a:t> </a:t>
            </a:r>
            <a:r>
              <a:rPr lang="ar-SA" sz="2800" dirty="0" smtClean="0">
                <a:cs typeface="B Lotus" pitchFamily="2" charset="-78"/>
              </a:rPr>
              <a:t>بسيار </a:t>
            </a:r>
            <a:r>
              <a:rPr lang="ar-SA" sz="2800" dirty="0">
                <a:cs typeface="B Lotus" pitchFamily="2" charset="-78"/>
              </a:rPr>
              <a:t>كاهش مي‌يابد. </a:t>
            </a:r>
            <a:endParaRPr lang="en-US" sz="2800" dirty="0">
              <a:cs typeface="B Lotus" pitchFamily="2" charset="-7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2720908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762000" y="1219200"/>
          <a:ext cx="7772400" cy="373380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554480"/>
                <a:gridCol w="1554480"/>
                <a:gridCol w="1110343"/>
                <a:gridCol w="1080734"/>
                <a:gridCol w="2472363"/>
              </a:tblGrid>
              <a:tr h="1244600"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نام دارو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دارو يا دسته دارويي تداخل</a:t>
                      </a:r>
                      <a:r>
                        <a:rPr lang="fa-IR" b="1" baseline="0" dirty="0" smtClean="0">
                          <a:cs typeface="B Nazanin" pitchFamily="2" charset="-78"/>
                        </a:rPr>
                        <a:t> كننده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زمان شروع</a:t>
                      </a:r>
                      <a:r>
                        <a:rPr lang="fa-IR" b="1" baseline="0" dirty="0" smtClean="0">
                          <a:cs typeface="B Nazanin" pitchFamily="2" charset="-78"/>
                        </a:rPr>
                        <a:t> تداخل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احنمال بروز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تداخل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</a:tr>
              <a:tr h="871220"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متوتروكسات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b="1" dirty="0" smtClean="0">
                          <a:cs typeface="B Nazanin" pitchFamily="2" charset="-78"/>
                        </a:rPr>
                        <a:t>NSAIDs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تاخيري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محتمل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افزايش</a:t>
                      </a:r>
                      <a:r>
                        <a:rPr lang="fa-IR" b="1" baseline="0" dirty="0" smtClean="0">
                          <a:cs typeface="B Nazanin" pitchFamily="2" charset="-78"/>
                        </a:rPr>
                        <a:t> اثرات سمي متوتروكسات در دوز هاي بالا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</a:tr>
              <a:tr h="1617980">
                <a:tc>
                  <a:txBody>
                    <a:bodyPr/>
                    <a:lstStyle/>
                    <a:p>
                      <a:pPr algn="ctr" rtl="1"/>
                      <a:r>
                        <a:rPr lang="en-US" b="1" dirty="0" smtClean="0">
                          <a:cs typeface="B Nazanin" pitchFamily="2" charset="-78"/>
                        </a:rPr>
                        <a:t>NSAIDs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آسپيرين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تاخيري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محتمل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fa-IR" b="1" dirty="0" smtClean="0">
                        <a:cs typeface="B Nazanin" pitchFamily="2" charset="-78"/>
                      </a:endParaRPr>
                    </a:p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كاهش اثرات محافظت</a:t>
                      </a:r>
                      <a:r>
                        <a:rPr lang="fa-IR" b="1" baseline="0" dirty="0" smtClean="0">
                          <a:cs typeface="B Nazanin" pitchFamily="2" charset="-78"/>
                        </a:rPr>
                        <a:t> قلبي دوزهاي كم آسپيرين بدون روكش و تحريك دستگاه گوارش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46611" y="762000"/>
            <a:ext cx="82296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ar-SA" sz="2800" b="1" dirty="0">
                <a:solidFill>
                  <a:srgbClr val="C00000"/>
                </a:solidFill>
                <a:cs typeface="B Lotus" pitchFamily="2" charset="-78"/>
              </a:rPr>
              <a:t>كينولون‌ها +  مهاركننده‌هاي </a:t>
            </a:r>
            <a:r>
              <a:rPr lang="ar-SA" sz="2800" b="1" dirty="0" smtClean="0">
                <a:solidFill>
                  <a:srgbClr val="C00000"/>
                </a:solidFill>
                <a:cs typeface="B Lotus" pitchFamily="2" charset="-78"/>
              </a:rPr>
              <a:t>جذب</a:t>
            </a:r>
            <a:endParaRPr lang="fa-IR" sz="2800" b="1" dirty="0" smtClean="0">
              <a:solidFill>
                <a:srgbClr val="C00000"/>
              </a:solidFill>
              <a:cs typeface="B Lotus" pitchFamily="2" charset="-78"/>
            </a:endParaRPr>
          </a:p>
          <a:p>
            <a:pPr algn="just" rtl="1"/>
            <a:endParaRPr lang="ar-SA" sz="2800" dirty="0" smtClean="0">
              <a:solidFill>
                <a:srgbClr val="C00000"/>
              </a:solidFill>
              <a:effectLst/>
              <a:cs typeface="B Lotus" pitchFamily="2" charset="-78"/>
            </a:endParaRPr>
          </a:p>
          <a:p>
            <a:pPr algn="just" rtl="1"/>
            <a:r>
              <a:rPr lang="ar-SA" sz="2800" dirty="0">
                <a:cs typeface="B Lotus" pitchFamily="2" charset="-78"/>
              </a:rPr>
              <a:t>جذب كينولون ‌ها از قبيل سيپروفلوكساسين  ، نورفلوكساسين  و اوفلوكساسين ضمن مصرف ضد اسيدها (شامل آلومينيوم، منيزيم يا كلسيم) سوكرالفات  (كه محتوي آلومينيوم است)، آهن و احتمالاً دوزهاي بالايي از روي تا حد قابل توجهي كاهش مي‌يابد. تمام كينولون‌ها شامل موارد احتياط هستند مگر اينكه خلاف اين موضوع ثابت شود. مصرف كينولون‌ها 2 ساعت قبل يا 6 ساعت بعد از مصرف مهار كنندة جذب، تداخل را به حداقل مي‌رساند. </a:t>
            </a:r>
            <a:endParaRPr lang="ar-SA" sz="2800" dirty="0">
              <a:effectLst/>
              <a:cs typeface="B Lotus" pitchFamily="2" charset="-7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749701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2590800" y="1219200"/>
            <a:ext cx="53340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3200" dirty="0" smtClean="0">
                <a:cs typeface="B Lotus" pitchFamily="2" charset="-78"/>
              </a:rPr>
              <a:t>تداخل دارویی:</a:t>
            </a:r>
          </a:p>
          <a:p>
            <a:pPr algn="r" rtl="1"/>
            <a:r>
              <a:rPr lang="fa-IR" sz="3200" dirty="0" smtClean="0">
                <a:cs typeface="B Lotus" pitchFamily="2" charset="-78"/>
              </a:rPr>
              <a:t>افزایش اثر:6=2+2</a:t>
            </a:r>
          </a:p>
          <a:p>
            <a:pPr algn="r" rtl="1"/>
            <a:r>
              <a:rPr lang="fa-IR" sz="3200" dirty="0" smtClean="0">
                <a:cs typeface="B Lotus" pitchFamily="2" charset="-78"/>
              </a:rPr>
              <a:t>کاهش اثر:3=2+2</a:t>
            </a:r>
          </a:p>
          <a:p>
            <a:pPr algn="r" rtl="1"/>
            <a:r>
              <a:rPr lang="fa-IR" sz="3200" dirty="0" smtClean="0">
                <a:cs typeface="B Lotus" pitchFamily="2" charset="-78"/>
              </a:rPr>
              <a:t>تقویت اثر:4=2+2</a:t>
            </a:r>
            <a:endParaRPr lang="en-US" sz="3200" dirty="0">
              <a:cs typeface="B Lotus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85801" y="3505200"/>
            <a:ext cx="7239000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4000" b="1" dirty="0" smtClean="0">
                <a:solidFill>
                  <a:srgbClr val="C00000"/>
                </a:solidFill>
                <a:cs typeface="B Lotus" pitchFamily="2" charset="-78"/>
              </a:rPr>
              <a:t>مثال:</a:t>
            </a:r>
          </a:p>
          <a:p>
            <a:pPr algn="just" rtl="1"/>
            <a:r>
              <a:rPr lang="ar-SA" sz="3200" dirty="0" smtClean="0">
                <a:cs typeface="B Lotus" pitchFamily="2" charset="-78"/>
              </a:rPr>
              <a:t>آنتى‌هيستامين‌ها اغلب باعث تقويت و افزايش تأثير تسکين‌دهندهٔ آرامبخش‌ها و ضددردها مى‌شود</a:t>
            </a:r>
            <a:endParaRPr lang="fa-IR" sz="3200" dirty="0" smtClean="0">
              <a:cs typeface="B Lotus" pitchFamily="2" charset="-78"/>
            </a:endParaRPr>
          </a:p>
          <a:p>
            <a:pPr algn="just" rtl="1"/>
            <a:r>
              <a:rPr lang="fa-IR" sz="3200" dirty="0" smtClean="0">
                <a:cs typeface="B Lotus" pitchFamily="2" charset="-78"/>
              </a:rPr>
              <a:t>آنتی اسید ها : جذب غیر قابل پیش بینی دارو ها</a:t>
            </a:r>
            <a:endParaRPr lang="en-US" sz="3200" dirty="0">
              <a:cs typeface="B Lotus" pitchFamily="2" charset="-78"/>
            </a:endParaRPr>
          </a:p>
        </p:txBody>
      </p:sp>
      <p:pic>
        <p:nvPicPr>
          <p:cNvPr id="4" name="Picture 2" descr="http://www.pepid.com/images/drug-interactions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20790">
            <a:off x="951562" y="1191441"/>
            <a:ext cx="2857500" cy="18669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="" xmlns:p14="http://schemas.microsoft.com/office/powerpoint/2010/main" val="361161820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990600"/>
            <a:ext cx="83058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ar-SA" sz="2800" b="1" dirty="0">
                <a:solidFill>
                  <a:srgbClr val="C00000"/>
                </a:solidFill>
                <a:cs typeface="B Lotus" pitchFamily="2" charset="-78"/>
              </a:rPr>
              <a:t>تئوفيلين+ مهار كننده‌هاي </a:t>
            </a:r>
            <a:r>
              <a:rPr lang="ar-SA" sz="2800" b="1" dirty="0" smtClean="0">
                <a:solidFill>
                  <a:srgbClr val="C00000"/>
                </a:solidFill>
                <a:cs typeface="B Lotus" pitchFamily="2" charset="-78"/>
              </a:rPr>
              <a:t>آنزيمي</a:t>
            </a:r>
            <a:endParaRPr lang="fa-IR" sz="2800" b="1" dirty="0" smtClean="0">
              <a:solidFill>
                <a:srgbClr val="C00000"/>
              </a:solidFill>
              <a:cs typeface="B Lotus" pitchFamily="2" charset="-78"/>
            </a:endParaRPr>
          </a:p>
          <a:p>
            <a:pPr algn="just" rtl="1"/>
            <a:endParaRPr lang="ar-SA" sz="2800" b="1" dirty="0" smtClean="0">
              <a:solidFill>
                <a:srgbClr val="C00000"/>
              </a:solidFill>
              <a:effectLst/>
              <a:cs typeface="B Lotus" pitchFamily="2" charset="-78"/>
            </a:endParaRPr>
          </a:p>
          <a:p>
            <a:pPr marL="457200" indent="-457200" algn="just" rtl="1">
              <a:buFont typeface="Wingdings" pitchFamily="2" charset="2"/>
              <a:buChar char="ü"/>
            </a:pPr>
            <a:r>
              <a:rPr lang="ar-SA" sz="2800" dirty="0">
                <a:cs typeface="B Lotus" pitchFamily="2" charset="-78"/>
              </a:rPr>
              <a:t>مهاركننده‌هاي آنزيمي از قبيل سايمتيدين، سيپروفلوكساسين، </a:t>
            </a:r>
            <a:r>
              <a:rPr lang="ar-SA" sz="2800" dirty="0" smtClean="0">
                <a:cs typeface="B Lotus" pitchFamily="2" charset="-78"/>
              </a:rPr>
              <a:t>كلاريترومايسين</a:t>
            </a:r>
            <a:r>
              <a:rPr lang="fa-IR" sz="2800" dirty="0" smtClean="0">
                <a:cs typeface="B Lotus" pitchFamily="2" charset="-78"/>
              </a:rPr>
              <a:t>،</a:t>
            </a:r>
            <a:r>
              <a:rPr lang="ar-SA" sz="2800" dirty="0" smtClean="0">
                <a:cs typeface="B Lotus" pitchFamily="2" charset="-78"/>
              </a:rPr>
              <a:t> اريترومايسين </a:t>
            </a:r>
            <a:r>
              <a:rPr lang="ar-SA" sz="2800" dirty="0">
                <a:cs typeface="B Lotus" pitchFamily="2" charset="-78"/>
              </a:rPr>
              <a:t>و وراپاميل غلظت سرمي تئوفيلين را افزايش مي‌دهند. </a:t>
            </a:r>
            <a:endParaRPr lang="fa-IR" sz="2800" dirty="0" smtClean="0">
              <a:cs typeface="B Lotus" pitchFamily="2" charset="-78"/>
            </a:endParaRPr>
          </a:p>
          <a:p>
            <a:pPr marL="457200" indent="-457200" algn="just" rtl="1">
              <a:buFont typeface="Wingdings" pitchFamily="2" charset="2"/>
              <a:buChar char="ü"/>
            </a:pPr>
            <a:r>
              <a:rPr lang="fa-IR" sz="2800" dirty="0">
                <a:cs typeface="B Lotus" pitchFamily="2" charset="-78"/>
              </a:rPr>
              <a:t>تجویز هم </a:t>
            </a:r>
            <a:r>
              <a:rPr lang="fa-IR" sz="2800" dirty="0" smtClean="0">
                <a:cs typeface="B Lotus" pitchFamily="2" charset="-78"/>
              </a:rPr>
              <a:t>زمان </a:t>
            </a:r>
            <a:r>
              <a:rPr lang="en-US" sz="2800" b="1" dirty="0" smtClean="0">
                <a:solidFill>
                  <a:srgbClr val="C00000"/>
                </a:solidFill>
                <a:cs typeface="B Lotus" pitchFamily="2" charset="-78"/>
              </a:rPr>
              <a:t>Theophylline</a:t>
            </a:r>
            <a:r>
              <a:rPr lang="fa-IR" sz="2800" b="1" dirty="0" smtClean="0">
                <a:solidFill>
                  <a:srgbClr val="C00000"/>
                </a:solidFill>
                <a:cs typeface="B Lotus" pitchFamily="2" charset="-78"/>
              </a:rPr>
              <a:t> </a:t>
            </a:r>
            <a:r>
              <a:rPr lang="fa-IR" sz="2800" dirty="0" smtClean="0">
                <a:cs typeface="B Lotus" pitchFamily="2" charset="-78"/>
              </a:rPr>
              <a:t>با </a:t>
            </a:r>
            <a:r>
              <a:rPr lang="en-US" sz="2800" b="1" dirty="0" smtClean="0">
                <a:solidFill>
                  <a:srgbClr val="C00000"/>
                </a:solidFill>
                <a:cs typeface="B Lotus" pitchFamily="2" charset="-78"/>
              </a:rPr>
              <a:t>Ciprofloxacin</a:t>
            </a:r>
            <a:r>
              <a:rPr lang="fa-IR" sz="2800" b="1" dirty="0" smtClean="0">
                <a:solidFill>
                  <a:srgbClr val="C00000"/>
                </a:solidFill>
                <a:cs typeface="B Lotus" pitchFamily="2" charset="-78"/>
              </a:rPr>
              <a:t> </a:t>
            </a:r>
            <a:r>
              <a:rPr lang="fa-IR" sz="2800" dirty="0" smtClean="0">
                <a:cs typeface="B Lotus" pitchFamily="2" charset="-78"/>
              </a:rPr>
              <a:t>یا </a:t>
            </a:r>
            <a:r>
              <a:rPr lang="en-US" sz="2800" b="1" dirty="0" err="1">
                <a:solidFill>
                  <a:srgbClr val="C00000"/>
                </a:solidFill>
                <a:cs typeface="B Lotus" pitchFamily="2" charset="-78"/>
              </a:rPr>
              <a:t>Ofloxacin</a:t>
            </a:r>
            <a:r>
              <a:rPr lang="fa-IR" sz="2800" b="1" dirty="0">
                <a:solidFill>
                  <a:srgbClr val="C00000"/>
                </a:solidFill>
                <a:cs typeface="B Lotus" pitchFamily="2" charset="-78"/>
              </a:rPr>
              <a:t> </a:t>
            </a:r>
            <a:r>
              <a:rPr lang="fa-IR" sz="2800" dirty="0">
                <a:cs typeface="B Lotus" pitchFamily="2" charset="-78"/>
              </a:rPr>
              <a:t>باعث مسمومیت با تئوفیلین می شود که  علائم آن عبارت است از : تهوع ، استفراغ و تشنج .</a:t>
            </a:r>
          </a:p>
          <a:p>
            <a:pPr algn="just" rtl="1"/>
            <a:endParaRPr lang="fa-IR" sz="2800" dirty="0" smtClean="0">
              <a:cs typeface="B Lotus" pitchFamily="2" charset="-7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4898670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685800" y="838200"/>
          <a:ext cx="7848600" cy="448056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813560"/>
                <a:gridCol w="1325880"/>
                <a:gridCol w="1121229"/>
                <a:gridCol w="1091329"/>
                <a:gridCol w="2496602"/>
              </a:tblGrid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نام دارو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دارو يا دسته دارويي تداخل</a:t>
                      </a:r>
                      <a:r>
                        <a:rPr lang="fa-IR" b="1" baseline="0" dirty="0" smtClean="0">
                          <a:cs typeface="B Nazanin" pitchFamily="2" charset="-78"/>
                        </a:rPr>
                        <a:t> كننده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زمان شروع</a:t>
                      </a:r>
                      <a:r>
                        <a:rPr lang="fa-IR" b="1" baseline="0" dirty="0" smtClean="0">
                          <a:cs typeface="B Nazanin" pitchFamily="2" charset="-78"/>
                        </a:rPr>
                        <a:t> تداخل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احنمال بروز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تداخل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داروهاي ضد آريتمي</a:t>
                      </a:r>
                    </a:p>
                    <a:p>
                      <a:pPr algn="ctr" rtl="1"/>
                      <a:r>
                        <a:rPr lang="fa-IR" sz="1400" b="1" dirty="0" smtClean="0">
                          <a:cs typeface="B Nazanin" pitchFamily="2" charset="-78"/>
                        </a:rPr>
                        <a:t>(آميودارون،</a:t>
                      </a:r>
                      <a:r>
                        <a:rPr lang="fa-IR" sz="1400" b="1" baseline="0" dirty="0" smtClean="0">
                          <a:cs typeface="B Nazanin" pitchFamily="2" charset="-78"/>
                        </a:rPr>
                        <a:t> ديزوپيراميد، پروكايناميد، كينيدين، سوتالول)</a:t>
                      </a:r>
                      <a:endParaRPr lang="fa-IR" sz="1400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كينولون ها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تاخيري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محتمل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افزايش خطر آريتمي قلبي مرگبار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متادون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كينولون ها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ٌ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ٌ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افزايش ريسك آريتمي و افزايش كارايي و عوارض جانبي متادون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فنوتيازين</a:t>
                      </a:r>
                      <a:r>
                        <a:rPr lang="fa-IR" b="1" baseline="0" dirty="0" smtClean="0">
                          <a:cs typeface="B Nazanin" pitchFamily="2" charset="-78"/>
                        </a:rPr>
                        <a:t> ها</a:t>
                      </a:r>
                    </a:p>
                    <a:p>
                      <a:pPr algn="ctr" rtl="1"/>
                      <a:r>
                        <a:rPr lang="fa-IR" sz="1400" b="1" baseline="0" dirty="0" smtClean="0">
                          <a:cs typeface="B Nazanin" pitchFamily="2" charset="-78"/>
                        </a:rPr>
                        <a:t>(تيوريدازين، كلرپرومازين، پرومتازين، تي اتيل پرازين و ...)</a:t>
                      </a:r>
                      <a:endParaRPr lang="fa-IR" sz="1400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كينولون ها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ٌ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ٌ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b="1" dirty="0" smtClean="0">
                          <a:cs typeface="B Nazanin" pitchFamily="2" charset="-78"/>
                        </a:rPr>
                        <a:t>افزايش خطر آريتمي قلبي مرگبار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كينولون ها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سيزاپرايد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ٌ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ٌ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هيپوتنشن،</a:t>
                      </a:r>
                      <a:r>
                        <a:rPr lang="fa-IR" b="1" baseline="0" dirty="0" smtClean="0">
                          <a:cs typeface="B Nazanin" pitchFamily="2" charset="-78"/>
                        </a:rPr>
                        <a:t> برادي كاردي، تاكي كاردي بطني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143000" y="762000"/>
            <a:ext cx="754380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ar-SA" sz="3200" b="1" dirty="0">
                <a:solidFill>
                  <a:srgbClr val="C00000"/>
                </a:solidFill>
                <a:cs typeface="B Lotus" pitchFamily="2" charset="-78"/>
              </a:rPr>
              <a:t>سمپاتوميمتيك‌ها +   مهار كننده‌هاي </a:t>
            </a:r>
            <a:r>
              <a:rPr lang="en-US" sz="3200" b="1" dirty="0" smtClean="0">
                <a:solidFill>
                  <a:srgbClr val="C00000"/>
                </a:solidFill>
                <a:cs typeface="B Lotus" pitchFamily="2" charset="-78"/>
              </a:rPr>
              <a:t>MAO</a:t>
            </a:r>
            <a:endParaRPr lang="fa-IR" sz="3200" b="1" dirty="0" smtClean="0">
              <a:solidFill>
                <a:srgbClr val="C00000"/>
              </a:solidFill>
              <a:cs typeface="B Lotus" pitchFamily="2" charset="-78"/>
            </a:endParaRPr>
          </a:p>
          <a:p>
            <a:pPr algn="just" rtl="1"/>
            <a:endParaRPr lang="en-US" sz="3200" b="1" dirty="0" smtClean="0">
              <a:solidFill>
                <a:srgbClr val="C00000"/>
              </a:solidFill>
              <a:effectLst/>
              <a:cs typeface="B Lotus" pitchFamily="2" charset="-78"/>
            </a:endParaRPr>
          </a:p>
          <a:p>
            <a:pPr algn="just" rtl="1"/>
            <a:r>
              <a:rPr lang="fa-IR" sz="2800" dirty="0" smtClean="0">
                <a:cs typeface="B Lotus" pitchFamily="2" charset="-78"/>
              </a:rPr>
              <a:t>داروهایی از </a:t>
            </a:r>
            <a:r>
              <a:rPr lang="ar-SA" sz="2800" dirty="0" smtClean="0">
                <a:cs typeface="B Lotus" pitchFamily="2" charset="-78"/>
              </a:rPr>
              <a:t>قبيل </a:t>
            </a:r>
            <a:r>
              <a:rPr lang="ar-SA" sz="2800" dirty="0">
                <a:cs typeface="B Lotus" pitchFamily="2" charset="-78"/>
              </a:rPr>
              <a:t>آمفتامين‌ها  ، افدرين  ، </a:t>
            </a:r>
            <a:r>
              <a:rPr lang="ar-SA" sz="2800" dirty="0" smtClean="0">
                <a:cs typeface="B Lotus" pitchFamily="2" charset="-78"/>
              </a:rPr>
              <a:t>فنيل‌افرين  </a:t>
            </a:r>
            <a:r>
              <a:rPr lang="ar-SA" sz="2800" dirty="0">
                <a:cs typeface="B Lotus" pitchFamily="2" charset="-78"/>
              </a:rPr>
              <a:t>، فنيل پروپانول آمين  و پزودوافدرين  در بيماراني كه </a:t>
            </a:r>
            <a:r>
              <a:rPr lang="en-US" sz="2800" dirty="0">
                <a:cs typeface="B Lotus" pitchFamily="2" charset="-78"/>
              </a:rPr>
              <a:t>MAOIs </a:t>
            </a:r>
            <a:r>
              <a:rPr lang="ar-SA" sz="2800" dirty="0">
                <a:cs typeface="B Lotus" pitchFamily="2" charset="-78"/>
              </a:rPr>
              <a:t>مصرف مي‌كنند، ممكن است منجر به افزايش فشار خون و </a:t>
            </a:r>
            <a:r>
              <a:rPr lang="fa-IR" sz="2800" dirty="0" smtClean="0">
                <a:cs typeface="B Lotus" pitchFamily="2" charset="-78"/>
              </a:rPr>
              <a:t>افزایش دمای بدن</a:t>
            </a:r>
            <a:r>
              <a:rPr lang="ar-SA" sz="2800" dirty="0" smtClean="0">
                <a:cs typeface="B Lotus" pitchFamily="2" charset="-78"/>
              </a:rPr>
              <a:t>، </a:t>
            </a:r>
            <a:r>
              <a:rPr lang="ar-SA" sz="2800" dirty="0">
                <a:cs typeface="B Lotus" pitchFamily="2" charset="-78"/>
              </a:rPr>
              <a:t>تشنج، آريتمي و مرگ شود. </a:t>
            </a:r>
            <a:endParaRPr lang="fa-IR" sz="2800" dirty="0" smtClean="0">
              <a:cs typeface="B Lotus" pitchFamily="2" charset="-78"/>
            </a:endParaRPr>
          </a:p>
        </p:txBody>
      </p:sp>
      <p:pic>
        <p:nvPicPr>
          <p:cNvPr id="3074" name="Picture 2" descr="https://static.sharecare.com/promo/topics/arrhythmia-treatmen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3744686"/>
            <a:ext cx="5219700" cy="223100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64139678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95400" y="990600"/>
            <a:ext cx="70866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ar-SA" sz="2800" dirty="0" smtClean="0">
                <a:cs typeface="B Lotus" pitchFamily="2" charset="-78"/>
              </a:rPr>
              <a:t>بيماراني كه تحت درمان با </a:t>
            </a:r>
            <a:r>
              <a:rPr lang="en-US" sz="2800" dirty="0" smtClean="0">
                <a:cs typeface="B Lotus" pitchFamily="2" charset="-78"/>
              </a:rPr>
              <a:t>MAOIs  </a:t>
            </a:r>
            <a:r>
              <a:rPr lang="fa-IR" sz="2800" dirty="0" smtClean="0">
                <a:cs typeface="B Lotus" pitchFamily="2" charset="-78"/>
              </a:rPr>
              <a:t> </a:t>
            </a:r>
            <a:r>
              <a:rPr lang="ar-SA" sz="2800" dirty="0" smtClean="0">
                <a:cs typeface="B Lotus" pitchFamily="2" charset="-78"/>
              </a:rPr>
              <a:t>هستند، بايد از مصرف چنين داروهايي اكيداً خودداري كنند. رايج‌ترين اين سمپاتوميمتيك‌ها عبارتند از تركيبات ضدسرفه و سرماخوردگي و تركيبات مربوط به رژيم غذايي كه اينگونه تركيبات مي‌توانند بدون نسخه نيز تهيه شوند. </a:t>
            </a:r>
            <a:endParaRPr lang="fa-IR" sz="2800" dirty="0" smtClean="0">
              <a:cs typeface="B Lotus" pitchFamily="2" charset="-78"/>
            </a:endParaRPr>
          </a:p>
          <a:p>
            <a:pPr algn="just" rtl="1"/>
            <a:r>
              <a:rPr lang="ar-SA" sz="2800" dirty="0" smtClean="0">
                <a:cs typeface="B Lotus" pitchFamily="2" charset="-78"/>
              </a:rPr>
              <a:t>واكنش‌هايي كه تقريباً به مرگ منجر شده‌اند هنگامي رخ داده‌اند كه بيماران فراموش كرده‌اند كه چه تركيب ضدسرفه يا سرماخوردگي بي‌خطر است و مجاز به مصرف آن هستند و يا در اين زمينه دچار سوء تفاهم</a:t>
            </a:r>
            <a:r>
              <a:rPr lang="fa-IR" sz="2800" dirty="0" smtClean="0">
                <a:cs typeface="B Lotus" pitchFamily="2" charset="-78"/>
              </a:rPr>
              <a:t> ش</a:t>
            </a:r>
            <a:r>
              <a:rPr lang="ar-SA" sz="2800" dirty="0" smtClean="0">
                <a:cs typeface="B Lotus" pitchFamily="2" charset="-78"/>
              </a:rPr>
              <a:t>ده اند.</a:t>
            </a:r>
            <a:endParaRPr lang="ar-SA" sz="2800" dirty="0">
              <a:effectLst/>
              <a:cs typeface="B Lotus" pitchFamily="2" charset="-7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0741482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66800" y="1219200"/>
            <a:ext cx="6858000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r" rtl="1">
              <a:buFont typeface="Wingdings" pitchFamily="2" charset="2"/>
              <a:buChar char="ü"/>
            </a:pPr>
            <a:r>
              <a:rPr lang="fa-IR" sz="4000" b="1" dirty="0" smtClean="0">
                <a:solidFill>
                  <a:srgbClr val="C00000"/>
                </a:solidFill>
                <a:cs typeface="B Lotus" pitchFamily="2" charset="-78"/>
              </a:rPr>
              <a:t>سیلدنافیل با ایزوسورباید دی نیترات:</a:t>
            </a:r>
          </a:p>
          <a:p>
            <a:pPr algn="r" rtl="1"/>
            <a:endParaRPr lang="fa-IR" sz="3600" dirty="0" smtClean="0">
              <a:cs typeface="B Lotus" pitchFamily="2" charset="-78"/>
            </a:endParaRPr>
          </a:p>
          <a:p>
            <a:pPr algn="r" rtl="1"/>
            <a:r>
              <a:rPr lang="fa-IR" sz="3600" dirty="0" smtClean="0">
                <a:cs typeface="B Lotus" pitchFamily="2" charset="-78"/>
              </a:rPr>
              <a:t>کاهش شدید فشار خون و در نتیجه مرگ</a:t>
            </a:r>
          </a:p>
          <a:p>
            <a:pPr algn="r" rtl="1"/>
            <a:endParaRPr lang="en-US" sz="3600" dirty="0">
              <a:cs typeface="B Lotus" pitchFamily="2" charset="-78"/>
            </a:endParaRPr>
          </a:p>
        </p:txBody>
      </p:sp>
      <p:pic>
        <p:nvPicPr>
          <p:cNvPr id="3074" name="Picture 2" descr="http://www.washingtonpost.com/wp-srv/world/images/antijos_062006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971800"/>
            <a:ext cx="2857500" cy="369570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80657653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990600"/>
            <a:ext cx="81534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 rtl="1">
              <a:buFont typeface="Wingdings" pitchFamily="2" charset="2"/>
              <a:buChar char="ü"/>
            </a:pPr>
            <a:r>
              <a:rPr lang="fa-IR" sz="4000" b="1" dirty="0" smtClean="0">
                <a:solidFill>
                  <a:srgbClr val="C00000"/>
                </a:solidFill>
                <a:cs typeface="B Lotus" pitchFamily="2" charset="-78"/>
              </a:rPr>
              <a:t>جنتامايسين با فوروزمايد</a:t>
            </a:r>
            <a:r>
              <a:rPr lang="fa-IR" sz="4000" b="1" dirty="0" smtClean="0">
                <a:cs typeface="B Lotus" pitchFamily="2" charset="-78"/>
              </a:rPr>
              <a:t>:</a:t>
            </a:r>
            <a:r>
              <a:rPr lang="en-US" sz="4000" b="1" dirty="0" smtClean="0">
                <a:cs typeface="B Lotus" pitchFamily="2" charset="-78"/>
              </a:rPr>
              <a:t> </a:t>
            </a:r>
            <a:r>
              <a:rPr lang="fa-IR" sz="4000" b="1" dirty="0" smtClean="0">
                <a:cs typeface="B Lotus" pitchFamily="2" charset="-78"/>
              </a:rPr>
              <a:t>افزايش </a:t>
            </a:r>
            <a:r>
              <a:rPr lang="fa-IR" sz="4000" b="1" dirty="0">
                <a:cs typeface="B Lotus" pitchFamily="2" charset="-78"/>
              </a:rPr>
              <a:t>سميت شنوايي و از بين </a:t>
            </a:r>
            <a:r>
              <a:rPr lang="fa-IR" sz="4000" b="1" dirty="0" smtClean="0">
                <a:cs typeface="B Lotus" pitchFamily="2" charset="-78"/>
              </a:rPr>
              <a:t>رفتن شنوايي </a:t>
            </a:r>
            <a:r>
              <a:rPr lang="fa-IR" sz="4000" b="1" dirty="0">
                <a:cs typeface="B Lotus" pitchFamily="2" charset="-78"/>
              </a:rPr>
              <a:t>به درجات مختلف و نيز از </a:t>
            </a:r>
            <a:r>
              <a:rPr lang="fa-IR" sz="4000" b="1" dirty="0" smtClean="0">
                <a:cs typeface="B Lotus" pitchFamily="2" charset="-78"/>
              </a:rPr>
              <a:t>بين رفتن </a:t>
            </a:r>
            <a:r>
              <a:rPr lang="fa-IR" sz="4000" b="1" dirty="0">
                <a:cs typeface="B Lotus" pitchFamily="2" charset="-78"/>
              </a:rPr>
              <a:t>غير قابل برگشت شنوايي </a:t>
            </a:r>
            <a:r>
              <a:rPr lang="fa-IR" sz="4000" b="1" dirty="0" smtClean="0">
                <a:cs typeface="B Lotus" pitchFamily="2" charset="-78"/>
              </a:rPr>
              <a:t>.</a:t>
            </a:r>
          </a:p>
          <a:p>
            <a:pPr algn="just" rtl="1"/>
            <a:endParaRPr lang="en-US" sz="4000" dirty="0">
              <a:cs typeface="B Lotus" pitchFamily="2" charset="-78"/>
            </a:endParaRPr>
          </a:p>
        </p:txBody>
      </p:sp>
      <p:sp>
        <p:nvSpPr>
          <p:cNvPr id="3" name="AutoShape 4" descr="data:image/jpeg;base64,/9j/4AAQSkZJRgABAQAAAQABAAD/2wCEAAkGBhQSEBQUEhQVFRUVGBgYFxcYGBgdHRwXHhwdIBgcHBsiHSYiHB8jHR4eHy8gIycpLSwuHR4xQTAqNSktLSkBCQoKDgwOGg8PGikkHCUqLDQpLS4sNSwwLC4tNi4sKSkvMCksKSwsKiwvLCw0LDEsKi0pLCksLCwsLCwsLCwsKf/AABEIAOwA1QMBIgACEQEDEQH/xAAcAAACAwEBAQEAAAAAAAAAAAAABgQFBwMCAQj/xABHEAACAQIEBAMFBAcGBAUFAAABAgMEEQAFEiEGEzFBIlFhBxQycYEjQlKRM2JygpKhsRUkQ1OiwTRjc5MlZLKzwhYXdIPh/8QAGgEBAAMBAQEAAAAAAAAAAAAAAAIDBAEFBv/EAC8RAAICAQMDAgQGAgMAAAAAAAABAhEDEiExBEFREyIycZGhYYGx0eHwwfEUI0L/2gAMAwEAAhEDEQA/ANxwYMGAONZVrFG8j30orO1gSbKCTYDcmw6DHmCvjcKVdWDpzFsR4k28Q813G/qMdzjJc09n1aEleAfa0Y5NAOYPHAzSmQNcgLaKVIxc3vBfYEXAdct9oNLPTidOYEMsMRDJYq02jlk720kSKbgnY47VHHlFHNURPMFem5fMuD1f4VWw8TdNludwMJmYez+dY61IuaVRKNqaJXVUkkhjjU6gNyw5IADHT4gbE2I68McKVtNW0lVNZzP7wKhI0A5RmPOGtrkyWkGi+wFlA9QHjh3iWOtjMsCycq9kkddIk3IJQE67Ai12Uel98W2Fr2dZbJT5dFFKpR0ecEHy58hU/IqQR88MisCLjcYA+48SsQpKi5ANhe1z2F+3zx7wYArMgz1aqMsFaN0YxyxPbVHIOqtbbuCCNiCCOuLPCnmw91zSnnG0dZ/dpuw5qgvTP03Ozx/vL5DDZgAwYMGADBgwYAMGDBgAwYMGADBgwYAMGDBgAwYMGADBgwYAMGDCBxvxbPBPLCk6QaYonhVYebNPLI0iiNFLaRZkF/CdmBuuAEXNEajzCol0xsaat5iszM1TMrRrJyg1yUhjiZ5GYmxAAN98RMgzyZGaa1SZKmakrNO6B296MckcVyNSGOaOO52JHkAcXg4vlN5aiLLfeWkelqIBCXlaGPaqeWXmeCJUVm+FxYDr2s+IOLpJjTvDlS2ZJGppqohRaNRNZY01MCREHUMVvpGAE6qzuZJEaVpoS1bmUbxipeNEYmF1Eksdjy1ZzqK9QNrYl1/E0tPPTIldNVjLxFJNIhd0kaWX7bmS3YCNIjoUsSbt87XXD3Gt5S8lN71O0SThYKRIY4mnQFzJUSSfeUKpdtjYbm23Wu4tpYhWU8VLQJTiSSGanaoWCaZ/hdlULZEHZmIuASLYAiLxbNR5vM5Mj0pq6sToNwiLHSgy26kJqBI7Lqt1OHT2PsDktLaxA5q3HQ2mkF/ra+FBOKkgmM01FTwOs0sCq1UzM07Qw8wvKwEax8pY9TnUSRYKSSTZxcRQxZXEaStp6SOJ3WRKdGqGaRmLpHBzQpu1yd0I32sFvgDT8GM94E4hr6l0ilIIpy5q5GVdWtr8qnGmy8xFKtIwGxstgb30LACp7T205a8o+KGSnlU+TJPGf6XH1w1jCr7RU5lNDTWJNVU08W34RIJZD8hHG2GeWVVUsxCqASSSAAB1JPYYA94MKP8A9emoYpltO9XY2acty6dT3+1IJcjyjVvniQnD9ZNvVVrID/hUiiNR6GVtUrfNSnywAyk4gVHEFNGbPUQofJpUH9Tipf2cULm8sTTnznmmm/8AcdhiwpeEaOIWjpKdB+rDGPz8O+AJlLmsMv6OWN/2HVv6HErFHUcD0El9dFSm/fkx3/PTcYjNwUIlPuVRPSt28bzR/WGVmW37Gk+uAGXBhGqONaugP/idNeG9vfKUMyAeckRu8fqbsL7C+G/LM0iqIllgkWSNujKQR/8Aw+YO4wBKwYMGADBgwYAMGDBgAwYMGADFfJkcTVS1RW8qRtEDYbKSDttcHqNj0JxYYMAZtxL7O4YIa6r50kbuaiSV44w2qnkF5IXjLASKNyGupB3uLYunyWloojPVVUkn2fJjlqGVtCOANMaqqi7WFyAWa25sMW/GUBky6sRVLM1NOqqoJJJjYAADcknawxS8R08vuuXzLC8zU00M0kSj7QrynRtKki7KXDW26HACtU8CQyTUSx1lIzrQRIpkgEuqOIn7aJWfl7hreINYC++9rbO8qBCnMMxiNI+nwxRKjzx6kCmaVSbx3dAxjVU8QJ0i2FgwZhU5ga+SjECU1RTw6TdpBBqKSoiqCGUrOzu3w+EW+E4+ezfhufnUKVKmWkekqSqyJcIzMgkia42Xwqyg2+I+WAGWurKRVqkgzDLxLU1KypzOXLy7xxxnSmqxcaSVvtvbF5k/A7U00TJOWQF5KgyIryTzldKOZD+jCDoEtbpvc448MZPHBmuYLHEiIUpHQKiqASsqtpsNvgF7d8OWAIGT5aYVcM/MLSSSX0IltbXtZQAbfiNye5xPxyp6pJF1Rsrrci6kEXBsRcdwQQfliHxBn0VFTSVE7aY4xc+ZPZVHck2AHrgBYz/PIYq01VSdMFCpiiFrtLVzAFhGt/GVisgt3kk3Gk280vDdRmbCbMwY6e4aKgB28w1SR8bd+X8K/O4xE4JyaavnGa5gLEg+5U5+GGI9HN+rsN9X1/CF0XAHiGBUUKihVUWCgAAAdAANgMe8GDABgwYMAGDBgwB8ZQRY7g4QM39nctNM1Xk0gp5TvJTN/wAPNbtp+4x6XG3lp3ONAwYAWeDuOErdcTo0FXDtNTv8Sn8S/iQ9mHmPMXZsK3GXBYqtE9OwgroN4Jx/7cn4o23BBva56gkE4I41995sM0Rgq6YhZ4Sb2PZ0PdD26223IIJAacGDBgAwYMGADBgwYAMKHG9dJBU5dIgmdTNLE8UXWTXA5UFSyqbMoa7EAWJuMM82YxpIkTOqySBiik2LabatPmRcG2PNZlqStEzi5hfmJuRZ9LJfbr4XYWPngDIfZTmNXNpgkqJkhhER0RwiwRY12kne4RSVtoTxMSxGkXIqv/rqoaWslhrLNWQzzxIAGMC0xYxqVJshkgRjcC/wm3fGoT+y6hdnJSSzrbQJX0BrECQJe2sA7Mb2sLWtj3U+zSialSmWPlRpqsYyFYlo2jcs1rsWVjcnrt5YAp/ZHmLVC1M4nmkgZo0jSabmSKyqeazC55etjsm2yg23xQpxhUS5xVxLORFOlVS06B945qeNTzQvbU2sBu5BH3RjSaLhSmilSaOILKkYiDgkFkAAAexAewA3YEjtbFNQeyuigMLQqySRTc7m3DSObMCruwJKEMbgW7HrvgBIyXjN81gy6laWSOSXnw1JViHJSnLwyi1juwV/IkMOnWz4fqcwnGYztd6ilhaghEb+CSdLmSWxsAxYxn0sw26YZco9mFJTT0k8Zk5lJE0SEsvjVtXx+EXI1tYi3XvYYtaLhSOKl93jeZVMhkLrIRIWMnMa7gC9z4T5rtgD3wnkK0VFBTqB9mihiO79Xb6sSfrhSki/tqvIYBsuoJOnUVFWOvzjjBt5MT3B2ufaRnskFIIqf/iat1p4PR32L+gVbm/Y6cXPDeQx0VLFTRfBEoW/merMfVmJY/PAFlgwYMAGDBgwAYMeOcurTcarard7Xtf88e8AGPDygWuQL9Ln1t/UgfXHKiqS+u/VXZfoDt/pIwq8UyGSupox2lpwP4nnkv8AJaZf4x54AcsQ4s1jaVYwblozIu2xUMFO/oSPzGPWaZgtPBLM/wAESNI3yUEn+Qwo8HVIlq1jv46Gjjhm9J5WBkF/Tkj+LADxhH9oMJpHizWFLvT+CpVeslK9gwPmUazi/SxxaS8RujVhI1rTBLqLD4ixO/mEK7Yj5FXCabMqGbxpC4O/Q09RHr0n0BLr6DSO2AGWhrUmiSWNgySKHRh0KkXB/LHfCF7I5GihqaB21NQzsinzgfxwt9QWI9LYfcAGDBgwAYMGDAEHOckhqouVOgdbgjqCrDoysLFWHZgQcL4oMypP0EiV0I6R1DcucDsBOAVk+bqD+thuwYAWaPjNzKkU1BWwuxA1coSRgnzkjZgB6mwGEOfP81qp6qoo6hFSlqZIY6VkXTIsdtWpuupr+lr7FceM24YGYZlmUkkkiSwSRRU8iswMIWNWuoBHUm9vU9Cb4OBpJaSeaiq95pHepjmv4Zw1uYR5MCLkfPyuaZ5KtLk1YsNtOXDH7LPaFSyUKVcriFS3LdXveOYfFGwtfULHsLix745t7RYWH92grKr/AKVNKB/HIEX+eEjP87nyquSaliWUV1opIi2kGdSOW4PZmVivra+HLgP2ix5iZInianqof0kDm5AvbUpsCRewOwIuPME2RlqVlOSDhJplrPUrX5fIaSYqZo3EcillKSWIF7WZSrdR1FiMSOG8295pY5bFWI0yIeqSqdMqH1Vwy/TFfmHDDpK1RQyCGZ95EYEwzHzkUbq//NTxeYbpiioM6mp8xtJRzxJVsBMFVpYlqAAqTJKgtodQFcOEYFUa3xHEiskCI1fEBJH2eXQDTf8Az6j7w8xyhb0OHfV2wrcCsH9+nPxSVk4LeaRERJ9AqfzOL3LpNQeTszG1+wXw2/MMfqcATcGPhGPuAK/Ps3FNTvLpLkWVEHV5GIWNB5FnIW/a9+2OHDuTNCrPMwkqZrNNIL2uOiID8MaXIVfmTuxJ4ZinOr6eM7rAr1DD/mH7OG/0aZvmqntiyzjNEpqeWeT4YkZiB1NhsB6k7AeZGAMn424uaPiDlxtpMdJJGp3/AErRyup622YxjcHvjYYZNShh0IBH1x+bqmJ3plr5TeSavTfrdFWUHT6GQvYeQGP0DU1BiiSMfGyhFPk3hW/0LA/IHHE7JSjVHSglCxPIxAUtI5Y7DTc2a/loAN8LGTSB5pq6a6pCJG3HR3Cl9vxRwJFFt98zjHXjHMyBFQ04Bll0qFO4C/dDjullLuO6Ruuxdb9qpooVWG55FMObMx3Z2U6gD3d2chztd2O1zcY6RK3jzP0hp4I6prIOXNVdyVSxWIDu00yhQOhRJj0U4i+xumciunktrnqAz2/zCgkkH7pl0fuHGdZ1mBzKoqKiX/hqa5YXuDKRpVAejCGO52uCVdhbm41CizH+ysiSWUfbupk0W3aqnJcJbvZmsfJVJ7Y5e5JqlZHgzxZlz0JGQsbOGkNrNIIFjsB6CIG/64+szKYimf1A7SUNO5+auyD+WMcyn2hikyZ6eNNc1TJI80jt3LAEADdiUUHqLXueovHofa5mZrGqEdCzhUKcpSCiF2VAAurbW24N99zYbdOUbDkCcnPXUbLPRb/rSU0xhB/7djjQsZtl1eJ84oJYyCslNVSi1/gcxkH5FyQPUHbGk4HAwYMGADBgwYAMGDCh7SeL5KCGDkCPm1E6Qq0gJRAb3Ygbm3S3rftYgU8C6c4zNeze6Sj6xFD/ADTELj+lPuoqYx9rRus6eqr+lW/kUvcd7DFXRZtVx53bMOVepg5cUkSsEcxsWF7k2azMCP2fO5dqmnEiMjbq6lT8mFj/ACOMc377PWwxvFpfIt+0C0mVySx7mPlTxn9llYH+G/54i8ZU5gkgzamH2lOVMoH+JTNswPqFPXsCfwjHOhkMnDzq3xJSzxH5xB0/+AxecOEVOWU4fcS06K/rdArf744np+p1xWTZ90aHTVKyIrobq6hlPmpFwfqMdcKfssqWbKoFc3eHXA3zidkH+lRihze2Z1c6ylmpKV+SkYZlEk4F5Xa1idBIRRewIY41ykoq2eXDG5y0omey+qvl9VvulVWC/Wx1avS/xeeGaFrUTH0kJt+01/8AfCP7GowkWZ0dyTDVybtudDrpUk9ydBN8OOSMJaBlJ03VwxP3dYLA/wALg4kRap0WNNWhYFdz1Ut5k7FiB5mwOw8sfc2r+XTSzLvoieQetlLD+mFSPiWNsv1xyRyTU32piR1Z9EbapFAB3JhLL8zi6yYJPRNCGDKFaG43vGV+ya/fVCyN+9gcOeXVwbNqyO2609Lv6Fpz/wDL+eFf2w5szLDRQn7SVlYj1LaacHb/ADAZflTtj1wlm4FdJNM1teWUssh8jG0iS/VWBFsZnxJmFXV1gmjDqZHl0aL6iRojIUix0oGWK6nxETEEazjjdEoq2P2a8PIRldEnwrUwmx7xwxu7n6hbfNsX2c8WJFJPUMQyU/2US7+OoAIbe22nUUNgbkqAC1lOFT8LVZVQyvzRtHTQg61uPE8rfcB82N27WWxxJpPZhmifaRLymQhkUTrr1DoQVNg253uOpxXFqKpsvyqWSVpGwZJTvSq1TUnVmFWLkWvyY2IAXTfrcIukHxOI4wbKGCNx3xkzA0lMSzeJncEkBluXcsN2WLxeP70pkk2KLqS63juvRnilIMpIDvcmS9ireNWO5B06h4gpKqVUkHzQNVQUlRKscaAPHHOzreQjUCqhDbTGLICtgDcDfotjZTGNvcd5kgo6WGhlsIVq7TzaGsYls7lrXsz35IHcKw9MUHGPFM2d1YZdUVHEWVLlF6jxMxZlUuw+6CbDax31MnHHASDL5JQZJpo1LszM5LuzqZJLaiF8OttKgDe5vYY48NcF0vKSVKeOqQgESGR3F7C4ZFvpYHqvLNulz1xTGaUTVPFJzp+CgEGWRv4pVboAkaGcgKwIAZgi9t/szqu251G93nHBNGcslq4OfG7rqGoFSSXA5ZiUKoDtZQALbgi4tjQckp1RTohjhA6BEZfnsYoz/I45cXUcktJIIRqlUxyIp+80ciuF+um31xXr3Rf6NRb2exXexnhSaGaqnq5HeaK1GiuXLJGoV/vE2VgyMoG1vnbGrYVeBcxjqjV1cIblzzLo1CxPLhjRiV7EOGWx/DfoRhqxrPLDBgwYAMGDBgAxm/t7pgcrWW3ignicHy3K/wC4xpGEb22RasjqvTlH8po/9sAVXG+XtLSGSL9NTkVEJ/XTe3qGW6273GLHIc4Wqpop02EiBreR6Mv0YEfTHfLnvDEfNEP+kYW+AITD75S/dp6l+X6RyAOg/nf64wdj2+JJ+T5kSB6bMoQQQtRWILeTjVb6FyPpjv7NJdWU0p/UYfk7D/bBwnDoqcyT/wA1r/7kaNiloKKWnp6bLWfSVjeaoeNiPszI2hFawI1Em7CxsjW63wySUYtsolNYlrlwk/1GngjiGmpZq+nnqIYm97aRFkkRCRLHGxCgkXs2r64UuG81qBl9QKfSamlqZmliYai6FyzdCGubkgjqUt3xSQcU0yBtFAvJa1mAjuy9mdCvlv1JtiLVxQ0sq1MUMsUUoAk5Uq+FT8MkTwykrv8AcbwtbbcbQXVavbKNeN07/Dnk8rF1a1uS/HhjPwjxPyM7M0qcmnr4lDOzLyuaq3jdZehDAbatJvJuPOwzKhetzCejZyKGmKNKiNYTyPdolYjfSsRRSL2+zB7ghXoZ3pYnp3k1wG00U4Aa9OxGolCCHCsVLL10uxHQYi5Zmyws5i1QnUbvRuOW5BsG5El0tbyPpjkeremmvk1/P+yK6mEZasvFl1xFVZMsppWRYJFIHvEMYXlSfdvItjqHfYjre29rr2e5y9DKtLVOCFRUWQHwyU9/sJVP/LLGJh2V4j8MZOKKjzVmpnjVKeop3LFw9NUxlmY3Ylo1kRmv95eh6WsLQ8motaigme2rmSUUhST7JxfXCTJGnMQoRcabEFhb4bX488bpM1yyQzOo89tq/Is+PNNJmQSTnaX52gQ2LvHOwmjCr94rVCa34Tyj02P2rgzCoprQ0kFHFHHaMSO5m0LZtC6LFA2kKQ1rj88V9dn3PpuXVkxVeXvojlOpt9Q0o5sSSGRXR/vqpUkM12dsy4sFPSRzTxMjvYGIn4WAJe538ICmxAJPh2ucW5HxRZ06VNPY9cH5hHJl8MsSKoZCxjiFhrF9YAJ3OoEXJ3633xS5xl09SpfMKgUVJ2gjcB2HYSydCT+Bbj674psrrnyw+8RxSPltVaawF2gLi5uB009PIi29xvotBmMNQiSxOkindWBBt5+oPmNjil+12jXGprS+fAqZbkY0lcvpvdI7b1Lradx5RBwXS/8AmSdL3CHH3OuG44MseAW11DwREi+7NKoAF97KCzXO5Opjuxw3V2YRwoXmdY1H3mIA+Q8z6Dc4WwHqqhKmccikpiWhWWytJIRYTOD8CgHwA2Nzfa9sFJvc7KEUq7jX8sKXEOUvSM9bQqNQ3qKcbJMg6sAPhkUXIYDffr0NnQcTK83LZdGoAoSQb/OxKkNY6XRmU2KnS1g13iG8WWOprYWqX2h0UkaOspJcAiNUdpAfwlVU7jp5euJCSVFV9x6WA9SxAnceQAJEIPS5JfyCHfFBls0mXVktMkatSyTRyCzEOgqDyxpX4SiyppI6jUpw94lKlwRg3L4mLdHXjLMzpookC01f9k0a7BJ0ChJFH6ykIw76Qeo31LGMeLMeIaaKMEw5cTLK46CXYgX/AGlRbddpPLGz41470qzy89eo9IYMGDEykMGDBgAwpe1gD+xa2/8Alfz1Lb+dsNuEn2yq5yao0LqF4jJbqIxIpcgd+nTba+APdJHpjRfwqo/IAYociX/xLMWHw3pVv25ixHV+SsmGGGZXVXU3VgGUjup3B/LFBJl1dMzCSeOmjv0pgWkYessigKf2Uv6489dz3JdqKulz6GmzLMudIF1Gk0LuWZuTYhEALMfh6DuMVGeZhNLNVSRo9O5jo1TnKt+W0sisXUatKnUbg+IW7Yeco4bgpizRJ9o3xSuS8jfORrt9L29MU3FGUa6gm9lqKZ4CfJ1JaM/k8h/cxXna0P8AL7UYuqhL0Xfm/uZpleWLonFVUSQGn0R2RQ2/iS/wknxKeluo88WQyRfdSwDJo3JbV4btdJlv4vd5LeNDfTbUL6SW5ZspeaOXZffIwjA9FqUKqQfK0yR/QyHE/gWdlhMcqsBFIyeMWvExVZU9eWzIx+ZGMs5PTrX4bfZ/f++fCUUrpFZl2ZCICOQW92k1qrWNoWOirhPmFD6x5jfoBj3Pk396aj16QXZA5BPgKa0Gx3YqdNyR8JPzgZ7Q3iQdHWAqT3Jikmh3+cahT6Wxa5lVEVVPOLkmGlmNiASCHVwCdt1uN/Pt1HJVyud/r2/yUz017v8Ay1/H6nTijO3cypBNFCaaQxrDpsxURNd9V9l6hQo2spuNsN3C1N7zO71JVpqUxaUViFV2i1M4W+4Jk0hjf9HtbfCXxWJJ1E6w0hhkQukri0iqI7MJD0uGbYXNiAL7Yqs14ggEZjpYubMmt/eYw0Qju1zylXxCMdLMQNydycW4IfDpX8ed/wB9z0MElCSlVmr8Y8IJVU1SIlCzyqhDDbU0RJjv2vuV1HsR2AxTQpFndNFHLI8NRTN9tHYag4Gl7q33Sd7226HfFJwVxZUtT+9zOzpBIkM9ySGhbpJbpriYglhuyk36XL1n3BUFU4lu8NQvwzwtpf69mHbfe21xjd8OzPZVZPdFfNHPiNqikoY0oIuYyNFGAQWIj6FiO56An9YnHeq4ZpjUIywMjkP9rATFa2nZ2jZWN+w3Gx6YhrT5nAvhkp61R2dTDIR2sykpf1IxK4e4q94kkglhkp6iNQzROQbqTbUjD4lvte3cYjvWxZs3T+5JoOF6eGTmpGTKf8SR3kf+J2Yj6YiTKKnMDG4DR0saOVIuDNLqCEjodEatb1e/YYv3cAEk2A3JPQDzJ7YQcuqqmozKaroQhpvs4X5hZRPovd42CndCSAbWI87kDkbds7Oo0ku41TZTSo6MVjibWGWxVAz+i7Ak7E2FyVS99K2tcLLcFJOZpKwrLNKCqkC4gS1lWLVezAnVrsCTvYYjT12YUSLrENampI1bVyZSzEKuq+pGJJAuCPM4Vfc7q07tbHv2kIkdKlWUDPSTQyr2JHMUMt+wNx9VB7Ym5txXGmWPWxHUvL1R/tN4UBHmHIBHocQJ6CrzAxCpiWlp0cSPFzBJJKVIKqSo0ql9zuSf6Rq/hhBI9Ex001WzSxADZZlVuZGPIG6zKPNHGJJLZMrblbce/wCvkfvZzw37ll8KMtpnXmTk/EZn3bUe5F9P0wz4T/ZlxC89KYKg/wB6ozyZx3Nv0cnqHUXv3IbDhjaeSwwYMGBwMGDBgAxxrKRZY3jkGpJFZGU91YWYfUHHbBgDKuCXaHn5fKbyUT6FJ+9A3ihf+Ha3aww0Y8cZcISSSCsomCVcaaCrfBPHe/LfyN/hcdPlYrU8P8UxVepReOaMkSwPtIjDYgjuAfvD+R2xkywado9XpsylHS+S5xFzGl5kZAtqG6X6ah0v5A9D6E4lYMUNJqmaZRUk0zKM9y4ThkXwrUMWjvty61AVkib8JkUEftBj3F6fM+K55FjJCxPFHLFM8lj4n0g2QG4ay3sw6ttfY40XifhcuXlhXXzABPDfTzNNtMiN9yZbCzdDYA2sDhL4hnWMBqkkW8LSrRstQdvChkYctWO41L5GwGMvpuLSq127/wB/r8185n6aeOVL61ZRVskZpoNU2qqkEvhC6nYyOxiB3Cxg6yx7+LobC3zPc9jWV9BDiNEiTcWKRLbVf9ZyxFtyLHpvhfr84BkDUkPu6Rbgrdn321PId777WsB233xrvA3s1o44Y5201TuoYOwvGL/hQ+XS7C+3RemNfoJK538vm7rb9zsei/5Htf5iXknC65llNXLE0pqqWTmclT9m8bAbiO2z2WTcG5ItvfZ09m/CdMcq7SGrRhM46i9xywe2j/1b+WLnN5P7Pqoa+NQIlHIq1UbchmusgUd43N9hcgn1xBzmePLc4acgR0FdCrCRATFz731Na4BYdx11g+ZGn4oe0344LBk0yWxzreF4styetSENJqjcuWO5uNPYWGlTcbdsNOQzF6SnY9WhiJ+ZRScLHFfGlNNSzU9NIKmaaN0SOK7dVN2JtYBRdjc9sMfDEwehpWHQwRH/AELimV1bN0HHXUfBZ4WpYR/bcRtuaKQX+Uyf0ufzwy4XM2m5eaULf5kdTFf1tHIv/oOIxJ5OF80Q8oyOOvjFTVhptckjRxs7ctEDsqARghT4VBJYEkk4nZ7xpR0ACSOFZQNMUa3YC2w0jZRbpcgY9cK7Rz0+6mCeZLi3wOxljI/ckA3HUYrK7hOhpftXo5KksSZJCpnYHuzqzXN/NVP0xPZvcr3UbjV92UNT7dYhfl0sjD9Z1Xb6K39cXOV8ZwZtA8MTmnqPCyB7Eh0YOjL+MBlFxsbX2tibluSZVWITBBTOOjaIwrKfUAB0PzscL2d+xiIuGppTF4r6XJ23udMgGoH9oN88S9nyK36vNpocMmzKQEpWS0gmNgsUT+V7tZiGu1x4bbW6m+3fiTL2lpzyx9rEVlh/6sZ1KP3t0PoxxmNT7Fqi/gkp2W7EB2lDb+bBLEjbewv5YnZHV5rlrLHURNLSIbs+oPoj6EhhuAvWxAsAdgNxzSuYs6skqqcXXkZ8xqvd5qfN6e/L0ItUoHx0r2Ie3do7hvkLdBjWI3DAEEEEXBHQjscZ1lsKH3ilYAoCSB2ME+oj6BuYg9FGLv2XVbNlkSObvTmSnb5xOyL/AKAuLsUuxl6mFNS8/qNmDBgxcZAwYMGADBgwYAMI3tA9mCV5FRA/u9ag8Ey3Gq3QPbf0DDceo2w84MAYjlXHVRRzCkzmMwydEqLeBx5kja3667eYG5w/qwIBBuDuCO47Yv8APMggrITDUxrIh7HqD5qeqn1BBxmcvDVZkpLQl6zL+rR9ZoB3K/jUdSBbvsN2OeeLvE3Yeqraf1G/HKppUkQpIqujbFWAII9QdjjlluZxVESywuro3Rh/MHuCO4O4xKxm4PR2aK6j4dpoldYqeJFkFnCooDDyYW3G52PnilyOL3Gr9yufd5g8lLc30Mu80N+pAvrX0v1OGvFBxQLS0DDqKtVHyaKUN/L+mJJ3sVySVNdi5q6RZY3jkF0dSrDzUix/ljPPZ5x1LQq1DWFTBzZYaaeT4BJGw1wyH7qm4sx+DWDYra2gZjmKQRPLK2lI1LMfQdh5k9AO5IGKP2e8HR12Syisj2rp5akDoyFiAjqbbGy3B7hu4JGLsF7mTra28lpkWYxUsjrIiLFLe8mhFIsdLGSwAAvZX7JJcmySpao4Bn0QSUjn7SileBr9SoYmJvkV2H7OKNMjzHLJ0p5Y3raKRlRZY9nT7kb3J+zdFOi7eBk8BYqAF+53wZW0MxrqVrLoAk1qdBiUfDLGLtFpAA8OpBbYxLZBbkjqVGXBk9OVmh4V/aBGVp46hQS9LNHMoA3YA2dfkUJJ+WKvhv2u09T4ZI5YpALtpRpFsOpugLAfNdvPDXBVU1ZF4GjnS4+EhrN26bqw+hGMlOL3PU1RyRqLIkTqlaJEYNFVxgBlIIM0Vyu466oi3/ZxeYXOGm1+8wSBSKWqIj8wnhkiJ7lhqO/e297nDFjkicODO+O6yjZ2JTTKtg06ErJ5aV0kGRiBpCtt8gCwWI+CpahQy0UpLjbmuV5aDpdnYNJI3dtOheyt0G0mFSQSouDcGwuD5j13P5nHrE1kpbFUsCk7ZnGS8C10UelZVgF/hjqZ7Aeg0EA+XXe99WwDVw/kUkcMkdSY35lwxVpWLAixLyO2o+GygACwHU32vsfMRc2yccUY8EeKgVXVhtpj5f7oIK3Ppv8AxHCp7OOJatKSolhoRNDJU1E3NNTFGoBILbML2FuuOfGedVdO7wxDne9pIKc3VWidV+0F9tS6LupO9xbfDP7JngnyKGKPSQI3jlUE3DsW16u4LatXyIttbGjCu5h6uSdJFjk3GckjDnx0sKG+61qyv02sixWPr4tsWrcXU2vQJCznoio5Y7X2AW523xltVQCoSPXO7DSTHFyJGJeYM8oGnd0Ctu1iLheg2eXBkcUk8DRlpVaREYsi6OXHG9rpqUN4DGAShI0k7EgYzPrGu39+xV6RrNHVrLGkiXKuqutwR4WAI2O42PTBiFwwLUVN/wBGK3y0C38sfMb0Zy0wYMGOgMGDBgAx8Jx9xnvtRyoT1OWI7uYpKkRyQhiEdbFiWUWuRptudgTgCv4mp6ekroaihlhHPmSKrp0kjs/MYKsojvcOrEXKjcXJ73vqypMcbOEeTSL6UALHz0gkXPe19/nthL4kpoI86pKCCgp4EUx1AnWNQ7BFdiAwHw6l0m9zdcPWMmatR6fSW4MXl9oFF05zBvwGKbXfy06L44HPRPIzmB0jpFM2qYhCXKuqkrYsoEZkbxAN8J07i7JVVYjjZ2J0opY262AubDufTCjVU3MaloJCBLXymaqF+kS2eRL38lWBfMKcRik3sW5JOKtssMl4LbN4YarMWdYmPMjo08Kad9DSN8Tll8X3bA9rnGmxRBVCqAqqAAALAAbAAdgB2x6VbCw6Y8Tzqis7sFVQSzMQAAOpJOwA88bEktkeTKTk7Z0xlft5zl/d6egh3krJQCB3QFdI/ekZf4TifNxxVZlI0OTqFiU6ZK+VToU9xCp+Nvn+QBDYU8h4TU8VaNck3ucSyyyysWaSYqCCews0i2UdAnzJ6RI/GnB3umZUiUf2ci0YNMQLa54CS6t2PMjJv5lvInDHlsFPmMEdZEDBOw/Sx2EiONmRtrSKCPhcEEW6Xw3cc8Fe/rE8crQ1NMS9PINwGNrh17qdIB/33BzngipkpK2rpK1RTyzSCaJN9DsQRIYm6EEhSFvft1BxRli+UbOmmr0stK6Q0FYamQXp6hEWodVNo5kFkkI3IRlOk9bEC587DJOMKernmhhdWaKxBDAh1IB1L8mOk+W3ni8wq8d5NE8EbadDrPAFkj8DoJJUR9LDpdT/AE8sZ00+Tc1KO64GCXNI1mSBnAlkVmVN7lV+I9LbeuJWEzOOFqemSF4zLHOZ0RKq4kkEkl0BkLnxxm+kr036dcSYuEKlxpqswmkQ9Y4o0gBH4Sy3a3mARfCl5Oqcrqi1qOLKONyj1UCsvxKZEBB8iL9fTFVXe02hQfZymdz8McKszE/kAPzxexZHTrGsYgi0ILKuhSB+Y/n3x8r6qKkp5JSoVI1LEKAL27AC25NgPUjBaQ9dcpGVZ1xLM71NVVR8kwQiKlhJ3SWoBGpv1+UGcggWGnYbYVvZ5xXU0FWJKdXkB/SwqGOuMbtsAbFRchu3yuDc5ZkFTnlZyYzaNGaSomtdRJIfGw38XQRooO6xg7DURteW02VZDEsRlihZwLvIQZZPVrC+m/kAoxsiqR5GSWplZwrwrDWQQ1EVUZF0BLjnKdkRWRkE+kEhEDKVt4R1FsMQ4Cj1iQTTK4YsCpQC5038GgqfhXqOwwt51SxUcsObZc6CmeRVrUia8ckTsE5oAOnXGxubC536eK+l4j6MPBHWyJlWXiCCOEMziNQgZrXIAsL2AHT0wYl4MWkQwYMGADBgx8JwAu8ZcRSU4ghpgrVVXJy4Q19KgC8kjAblUXew63GFCXK5lz7LoZauaqaOOeplDrGqr4DGjIqKNILX2JPQYl8OZrHmmeS1MTa6ehh5MZ7GaRjrdfMaVK37ixx2zOskyvMpauoVZKOq0IZwv2lMQAFV+5hLb3HRj5/EBdcX8CpXNHKsr09TCCIpo7XANrh1Pxrt8JI6nzOFyogzenHipYKwD70EvLYjzMbgi/opxo8UoZQykMrAEEG4IPQg9wce8RlFS5LIZJQ+FmNVXtPSE2rKKsp/24gV/MkX+YGFmLMcvzTOXEzyCN4VEE4YRch0Gok6jY73AJvuRt3H6KIxFXKYQ2sRRhvxaFvf52viMcai7RKeec1TFPhHiOWKpGW1sgnmEfNgqE3E0FyAZAL6HFup2bzJ3bvxHwbLmNQFqpNNDHYinjJDTON7yttZQeiLfzuD0XeBs4SXO6yeRWBqi8VHIbaHhpiFlCG97khXItbY41LFhScaSjSKNY4kVEQWVVAAA8gB0wj+zuhvmGcVJ6vV8gfKJd/z1D8sP2M5yOukyiolhr7GGsqHljrFGlOa4F45V/wj4bg3sd99jYDRsVHE3C1PXwmKpTUOqsNmRuzI33T/AF7gjbFvgwBlRq6jK5FgzBuZTudMFb2v2Sf8LeT9D59SJ/FtC81FKsW8gCyRjzeNlkUfUrb64fq/L454nimRXjcWZWFwRjMq7J6vJzeJZKzL+ukeKenXyH+ZGO3cDytc0Txb3E24uo20T+pz4uzVZMq96j3UGnnHnYSxsR8wLj5g4aY5QyhlN1YAg+YO4P5YRcz4loHo54IzKonWSw5FRZXcE3HgsBr8VhtcnzxB4D9o8MdGkFWZEmgGn9HI32YtoJ0qbWBC7+Q88UuDrg1LLFS3a4NLxnftUnlqJKXLaf46ltTfsg2W/wCqCGc/sDDrlOewVK6oJUkA66TuP2lO6/UDEPJKaE5+7y25qUsQp7n8TTCSw7mwP01Y7iXu3OdTL/r2LPlQZFlqQwLzJW8MaW8U9QRuzeQ2uxJsqr6DCBl3Biy6pqz+81VQH1u+4DjfSq9ANDKB5WFrdMNmSUn9rV1bVuT7vEslFSW7XFqiZfU3sGHUG3bEDhqsdmCT2E0MkaTAHpIJkiY2sNnW0g7WcY2HkinkACZVn8cYPJ56xwR3JsXcotr3JJBjFzvtj9BL0xgXsrU1C0sBF+dWTVs1v8uBEEQI8jOf9ON+wAYMGDABgwYMAGEv2h1zymHLYG0yVl+a46xUq/pn9Cw8AvsbnDjNMEVmYhVUEknoANyT6AYyGOqlqoKirQEVGbSe50YI3io1vre3VfCJJGt3CnvgBr9kdDEtA8sK6UqJ55EH/LDmOIDvYRovX1PfDjU0yyIySKGRwVZWFwVIsQR3BGOGUZVHTQRwQjTHEoVR6Dz8yepPniZgDKazLswyJi1CrVuXEkmmJYyQA7kIdzp9bHvcX8RbeD/aTR5itoZNEo+KGSyuPkL2Yeq39bYacLvEXs/oa4N7xToXb/FUaZL9jrG5+txgBivhf4tzoxxPDTkNWTJIsEYZA2vlsQxBYWUWvfpew7jFDQ+yGOIaEzDMxH/lip0r/pQfythiyPhCjoAzwRIjEEvKxLOR1OqRiWt362wAp1WTLT1eR0MHxU/Nldh2jWPS7Hy5jsfqTjSMZ77Oia6srM1YHRIfdqS9/wDh4z4mHo7i9uxDY0LABiLmeWRVELwzoJI5BpZW6Ef7EdQRuCAcSsGAELI8xkyudKCscvTSHTRVLfyp5T2cD4T94begfcQM7ySKrgeCdA8cgsR/Qg9iDuD2OFXh3O5qKoXLswcvquKOqb/GUdIpD2mUbfrbd7agHnBgwYASM04umqqmSiyvTzIrCoqn3jgJv4VX/Ek2O3QEb9Dbp/8AaqldQ0z1EtTbeqM8olv5qQ2lQOyAWHkeuI/skgRYa0g3c19UJD+sGAH+mx+pw94AxHifh+spWeeUNNJRKk0NaBZpqcOqy09QR8TBTqBNyQrb77TOKMwVJzVRi8lPQyNE468ypdYacfzkb88ann+W+8Us8P8AmxSR/wASkf74xT2aUc1ctOzKxSOppo5T2CUcUjoG/akkQfTEHH3JlsZ1Bx8mx8J5CtFRQUy2+yQAkd36u31Yk/XC1xvkckE/9oUyGQERrVxL8Txo6MsiDvIgXTbuu3bD5gxMqMH9gko96j//AA5UH7S1Idx89MiH5Y3jCnW+zen96jq6a9LURtq1RgaHvs4eLYHUt1JGk7g3NhhswAYMGDABgwYMAJ/tMaSWmSig2lrpBCSPuw/FO59Agsf2sNFBQJDFHFGulIkVEHkoAAH5AY6NTKXVyoLqGVWtuA1tQB7A6Vv8hjpgAwYMGADBgwYAMZP7ZOMnZJcuo95OU8tW4O0cCrcqT2Z9h8mUff21WZ7KTYmwJsOpt2HrjMn9ncpy+ZBHpqcxmj95IcMYYOYGZS5N5CFB1EXLO5O4tYBx4BoDDldHGxJKwR3+ZUEj6E2+mL/HxFAAA2A2A9MfcAGDBgwAYq+JOHIq6naCYeE7qw2ZHHwuh7Mp6H5joSMWmDAClwdnsokagrj/AHqBbrJ0FRBeyyr+t2dex+ezbih4t4a97jVo35VTAddPMOqPbcHzRh4WXoR22GDhLif3uN1kXlVMB0VMJ6o/mPNGHiVuhHfY4AUeDpTRZ/mFE+yVX98hv0JJ+0A+pYf/AKsaZhE9pkAgkocxGzUtQiyN/wCXmOiS/wCYt5XPnh7wAYzL2eIaTOc1oT8DsKuEdtLHxW+WtV/cxpuKyTh6I1qVliJUheG46FGZWF/2SDb9o+lgLPBgwYAMGDBgAwYMGADBgwYAMGDBgAwYMGADBgwYAMGDBgAwYMGADBgwYAMGDBgAwqcYcNSs61tAQtbCLAHZZ4r3aGTzB+6extuOoa8GAMp4245p67J6iDeKrcxwmkkuJVnMikLptdhtcMBa3kdsanCpCqCbkAAnzPc4hyZDTtUrUtDGZ1XQspUFgu+wPbqd/U4n4AMGDBgAwYMGADBgwYAMGDBgD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AutoShape 6" descr="data:image/jpeg;base64,/9j/4AAQSkZJRgABAQAAAQABAAD/2wCEAAkGBhQSEBQUEhQVFRUVGBgYFxcYGBgdHRwXHhwdIBgcHBsiHSYiHB8jHR4eHy8gIycpLSwuHR4xQTAqNSktLSkBCQoKDgwOGg8PGikkHCUqLDQpLS4sNSwwLC4tNi4sKSkvMCksKSwsKiwvLCw0LDEsKi0pLCksLCwsLCwsLCwsKf/AABEIAOwA1QMBIgACEQEDEQH/xAAcAAACAwEBAQEAAAAAAAAAAAAABgQFBwMCAQj/xABHEAACAQIEBAMFBAcGBAUFAAABAgMEEQAFEiEGEzFBIlFhBxQycYEjQlKRM2JygpKhsRUkQ1OiwTRjc5MlZLKzwhYXdIPh/8QAGgEBAAMBAQEAAAAAAAAAAAAAAAIDBAEFBv/EAC8RAAICAQMDAgQGAgMAAAAAAAABAhEDEiExBEFREyIycZGhYYGx0eHwwfEUI0L/2gAMAwEAAhEDEQA/ANxwYMGAONZVrFG8j30orO1gSbKCTYDcmw6DHmCvjcKVdWDpzFsR4k28Q813G/qMdzjJc09n1aEleAfa0Y5NAOYPHAzSmQNcgLaKVIxc3vBfYEXAdct9oNLPTidOYEMsMRDJYq02jlk720kSKbgnY47VHHlFHNURPMFem5fMuD1f4VWw8TdNludwMJmYez+dY61IuaVRKNqaJXVUkkhjjU6gNyw5IADHT4gbE2I68McKVtNW0lVNZzP7wKhI0A5RmPOGtrkyWkGi+wFlA9QHjh3iWOtjMsCycq9kkddIk3IJQE67Ai12Uel98W2Fr2dZbJT5dFFKpR0ecEHy58hU/IqQR88MisCLjcYA+48SsQpKi5ANhe1z2F+3zx7wYArMgz1aqMsFaN0YxyxPbVHIOqtbbuCCNiCCOuLPCnmw91zSnnG0dZ/dpuw5qgvTP03Ozx/vL5DDZgAwYMGADBgwYAMGDBgAwYMGADBgwYAMGDBgAwYMGADBgwYAMGDCBxvxbPBPLCk6QaYonhVYebNPLI0iiNFLaRZkF/CdmBuuAEXNEajzCol0xsaat5iszM1TMrRrJyg1yUhjiZ5GYmxAAN98RMgzyZGaa1SZKmakrNO6B296MckcVyNSGOaOO52JHkAcXg4vlN5aiLLfeWkelqIBCXlaGPaqeWXmeCJUVm+FxYDr2s+IOLpJjTvDlS2ZJGppqohRaNRNZY01MCREHUMVvpGAE6qzuZJEaVpoS1bmUbxipeNEYmF1Eksdjy1ZzqK9QNrYl1/E0tPPTIldNVjLxFJNIhd0kaWX7bmS3YCNIjoUsSbt87XXD3Gt5S8lN71O0SThYKRIY4mnQFzJUSSfeUKpdtjYbm23Wu4tpYhWU8VLQJTiSSGanaoWCaZ/hdlULZEHZmIuASLYAiLxbNR5vM5Mj0pq6sToNwiLHSgy26kJqBI7Lqt1OHT2PsDktLaxA5q3HQ2mkF/ra+FBOKkgmM01FTwOs0sCq1UzM07Qw8wvKwEax8pY9TnUSRYKSSTZxcRQxZXEaStp6SOJ3WRKdGqGaRmLpHBzQpu1yd0I32sFvgDT8GM94E4hr6l0ilIIpy5q5GVdWtr8qnGmy8xFKtIwGxstgb30LACp7T205a8o+KGSnlU+TJPGf6XH1w1jCr7RU5lNDTWJNVU08W34RIJZD8hHG2GeWVVUsxCqASSSAAB1JPYYA94MKP8A9emoYpltO9XY2acty6dT3+1IJcjyjVvniQnD9ZNvVVrID/hUiiNR6GVtUrfNSnywAyk4gVHEFNGbPUQofJpUH9Tipf2cULm8sTTnznmmm/8AcdhiwpeEaOIWjpKdB+rDGPz8O+AJlLmsMv6OWN/2HVv6HErFHUcD0El9dFSm/fkx3/PTcYjNwUIlPuVRPSt28bzR/WGVmW37Gk+uAGXBhGqONaugP/idNeG9vfKUMyAeckRu8fqbsL7C+G/LM0iqIllgkWSNujKQR/8Aw+YO4wBKwYMGADBgwYAMGDBgAwYMGADFfJkcTVS1RW8qRtEDYbKSDttcHqNj0JxYYMAZtxL7O4YIa6r50kbuaiSV44w2qnkF5IXjLASKNyGupB3uLYunyWloojPVVUkn2fJjlqGVtCOANMaqqi7WFyAWa25sMW/GUBky6sRVLM1NOqqoJJJjYAADcknawxS8R08vuuXzLC8zU00M0kSj7QrynRtKki7KXDW26HACtU8CQyTUSx1lIzrQRIpkgEuqOIn7aJWfl7hreINYC++9rbO8qBCnMMxiNI+nwxRKjzx6kCmaVSbx3dAxjVU8QJ0i2FgwZhU5ga+SjECU1RTw6TdpBBqKSoiqCGUrOzu3w+EW+E4+ezfhufnUKVKmWkekqSqyJcIzMgkia42Xwqyg2+I+WAGWurKRVqkgzDLxLU1KypzOXLy7xxxnSmqxcaSVvtvbF5k/A7U00TJOWQF5KgyIryTzldKOZD+jCDoEtbpvc448MZPHBmuYLHEiIUpHQKiqASsqtpsNvgF7d8OWAIGT5aYVcM/MLSSSX0IltbXtZQAbfiNye5xPxyp6pJF1Rsrrci6kEXBsRcdwQQfliHxBn0VFTSVE7aY4xc+ZPZVHck2AHrgBYz/PIYq01VSdMFCpiiFrtLVzAFhGt/GVisgt3kk3Gk280vDdRmbCbMwY6e4aKgB28w1SR8bd+X8K/O4xE4JyaavnGa5gLEg+5U5+GGI9HN+rsN9X1/CF0XAHiGBUUKihVUWCgAAAdAANgMe8GDABgwYMAGDBgwB8ZQRY7g4QM39nctNM1Xk0gp5TvJTN/wAPNbtp+4x6XG3lp3ONAwYAWeDuOErdcTo0FXDtNTv8Sn8S/iQ9mHmPMXZsK3GXBYqtE9OwgroN4Jx/7cn4o23BBva56gkE4I41995sM0Rgq6YhZ4Sb2PZ0PdD26223IIJAacGDBgAwYMGADBgwYAMKHG9dJBU5dIgmdTNLE8UXWTXA5UFSyqbMoa7EAWJuMM82YxpIkTOqySBiik2LabatPmRcG2PNZlqStEzi5hfmJuRZ9LJfbr4XYWPngDIfZTmNXNpgkqJkhhER0RwiwRY12kne4RSVtoTxMSxGkXIqv/rqoaWslhrLNWQzzxIAGMC0xYxqVJshkgRjcC/wm3fGoT+y6hdnJSSzrbQJX0BrECQJe2sA7Mb2sLWtj3U+zSialSmWPlRpqsYyFYlo2jcs1rsWVjcnrt5YAp/ZHmLVC1M4nmkgZo0jSabmSKyqeazC55etjsm2yg23xQpxhUS5xVxLORFOlVS06B945qeNTzQvbU2sBu5BH3RjSaLhSmilSaOILKkYiDgkFkAAAexAewA3YEjtbFNQeyuigMLQqySRTc7m3DSObMCruwJKEMbgW7HrvgBIyXjN81gy6laWSOSXnw1JViHJSnLwyi1juwV/IkMOnWz4fqcwnGYztd6ilhaghEb+CSdLmSWxsAxYxn0sw26YZco9mFJTT0k8Zk5lJE0SEsvjVtXx+EXI1tYi3XvYYtaLhSOKl93jeZVMhkLrIRIWMnMa7gC9z4T5rtgD3wnkK0VFBTqB9mihiO79Xb6sSfrhSki/tqvIYBsuoJOnUVFWOvzjjBt5MT3B2ufaRnskFIIqf/iat1p4PR32L+gVbm/Y6cXPDeQx0VLFTRfBEoW/merMfVmJY/PAFlgwYMAGDBgwAYMeOcurTcarard7Xtf88e8AGPDygWuQL9Ln1t/UgfXHKiqS+u/VXZfoDt/pIwq8UyGSupox2lpwP4nnkv8AJaZf4x54AcsQ4s1jaVYwblozIu2xUMFO/oSPzGPWaZgtPBLM/wAESNI3yUEn+Qwo8HVIlq1jv46Gjjhm9J5WBkF/Tkj+LADxhH9oMJpHizWFLvT+CpVeslK9gwPmUazi/SxxaS8RujVhI1rTBLqLD4ixO/mEK7Yj5FXCabMqGbxpC4O/Q09RHr0n0BLr6DSO2AGWhrUmiSWNgySKHRh0KkXB/LHfCF7I5GihqaB21NQzsinzgfxwt9QWI9LYfcAGDBgwAYMGDAEHOckhqouVOgdbgjqCrDoysLFWHZgQcL4oMypP0EiV0I6R1DcucDsBOAVk+bqD+thuwYAWaPjNzKkU1BWwuxA1coSRgnzkjZgB6mwGEOfP81qp6qoo6hFSlqZIY6VkXTIsdtWpuupr+lr7FceM24YGYZlmUkkkiSwSRRU8iswMIWNWuoBHUm9vU9Cb4OBpJaSeaiq95pHepjmv4Zw1uYR5MCLkfPyuaZ5KtLk1YsNtOXDH7LPaFSyUKVcriFS3LdXveOYfFGwtfULHsLix745t7RYWH92grKr/AKVNKB/HIEX+eEjP87nyquSaliWUV1opIi2kGdSOW4PZmVivra+HLgP2ix5iZInianqof0kDm5AvbUpsCRewOwIuPME2RlqVlOSDhJplrPUrX5fIaSYqZo3EcillKSWIF7WZSrdR1FiMSOG8295pY5bFWI0yIeqSqdMqH1Vwy/TFfmHDDpK1RQyCGZ95EYEwzHzkUbq//NTxeYbpiioM6mp8xtJRzxJVsBMFVpYlqAAqTJKgtodQFcOEYFUa3xHEiskCI1fEBJH2eXQDTf8Az6j7w8xyhb0OHfV2wrcCsH9+nPxSVk4LeaRERJ9AqfzOL3LpNQeTszG1+wXw2/MMfqcATcGPhGPuAK/Ps3FNTvLpLkWVEHV5GIWNB5FnIW/a9+2OHDuTNCrPMwkqZrNNIL2uOiID8MaXIVfmTuxJ4ZinOr6eM7rAr1DD/mH7OG/0aZvmqntiyzjNEpqeWeT4YkZiB1NhsB6k7AeZGAMn424uaPiDlxtpMdJJGp3/AErRyup622YxjcHvjYYZNShh0IBH1x+bqmJ3plr5TeSavTfrdFWUHT6GQvYeQGP0DU1BiiSMfGyhFPk3hW/0LA/IHHE7JSjVHSglCxPIxAUtI5Y7DTc2a/loAN8LGTSB5pq6a6pCJG3HR3Cl9vxRwJFFt98zjHXjHMyBFQ04Bll0qFO4C/dDjullLuO6Ruuxdb9qpooVWG55FMObMx3Z2U6gD3d2chztd2O1zcY6RK3jzP0hp4I6prIOXNVdyVSxWIDu00yhQOhRJj0U4i+xumciunktrnqAz2/zCgkkH7pl0fuHGdZ1mBzKoqKiX/hqa5YXuDKRpVAejCGO52uCVdhbm41CizH+ysiSWUfbupk0W3aqnJcJbvZmsfJVJ7Y5e5JqlZHgzxZlz0JGQsbOGkNrNIIFjsB6CIG/64+szKYimf1A7SUNO5+auyD+WMcyn2hikyZ6eNNc1TJI80jt3LAEADdiUUHqLXueovHofa5mZrGqEdCzhUKcpSCiF2VAAurbW24N99zYbdOUbDkCcnPXUbLPRb/rSU0xhB/7djjQsZtl1eJ84oJYyCslNVSi1/gcxkH5FyQPUHbGk4HAwYMGADBgwYAMGDCh7SeL5KCGDkCPm1E6Qq0gJRAb3Ygbm3S3rftYgU8C6c4zNeze6Sj6xFD/ADTELj+lPuoqYx9rRus6eqr+lW/kUvcd7DFXRZtVx53bMOVepg5cUkSsEcxsWF7k2azMCP2fO5dqmnEiMjbq6lT8mFj/ACOMc377PWwxvFpfIt+0C0mVySx7mPlTxn9llYH+G/54i8ZU5gkgzamH2lOVMoH+JTNswPqFPXsCfwjHOhkMnDzq3xJSzxH5xB0/+AxecOEVOWU4fcS06K/rdArf744np+p1xWTZ90aHTVKyIrobq6hlPmpFwfqMdcKfssqWbKoFc3eHXA3zidkH+lRihze2Z1c6ylmpKV+SkYZlEk4F5Xa1idBIRRewIY41ykoq2eXDG5y0omey+qvl9VvulVWC/Wx1avS/xeeGaFrUTH0kJt+01/8AfCP7GowkWZ0dyTDVybtudDrpUk9ydBN8OOSMJaBlJ03VwxP3dYLA/wALg4kRap0WNNWhYFdz1Ut5k7FiB5mwOw8sfc2r+XTSzLvoieQetlLD+mFSPiWNsv1xyRyTU32piR1Z9EbapFAB3JhLL8zi6yYJPRNCGDKFaG43vGV+ya/fVCyN+9gcOeXVwbNqyO2609Lv6Fpz/wDL+eFf2w5szLDRQn7SVlYj1LaacHb/ADAZflTtj1wlm4FdJNM1teWUssh8jG0iS/VWBFsZnxJmFXV1gmjDqZHl0aL6iRojIUix0oGWK6nxETEEazjjdEoq2P2a8PIRldEnwrUwmx7xwxu7n6hbfNsX2c8WJFJPUMQyU/2US7+OoAIbe22nUUNgbkqAC1lOFT8LVZVQyvzRtHTQg61uPE8rfcB82N27WWxxJpPZhmifaRLymQhkUTrr1DoQVNg253uOpxXFqKpsvyqWSVpGwZJTvSq1TUnVmFWLkWvyY2IAXTfrcIukHxOI4wbKGCNx3xkzA0lMSzeJncEkBluXcsN2WLxeP70pkk2KLqS63juvRnilIMpIDvcmS9ireNWO5B06h4gpKqVUkHzQNVQUlRKscaAPHHOzreQjUCqhDbTGLICtgDcDfotjZTGNvcd5kgo6WGhlsIVq7TzaGsYls7lrXsz35IHcKw9MUHGPFM2d1YZdUVHEWVLlF6jxMxZlUuw+6CbDax31MnHHASDL5JQZJpo1LszM5LuzqZJLaiF8OttKgDe5vYY48NcF0vKSVKeOqQgESGR3F7C4ZFvpYHqvLNulz1xTGaUTVPFJzp+CgEGWRv4pVboAkaGcgKwIAZgi9t/szqu251G93nHBNGcslq4OfG7rqGoFSSXA5ZiUKoDtZQALbgi4tjQckp1RTohjhA6BEZfnsYoz/I45cXUcktJIIRqlUxyIp+80ciuF+um31xXr3Rf6NRb2exXexnhSaGaqnq5HeaK1GiuXLJGoV/vE2VgyMoG1vnbGrYVeBcxjqjV1cIblzzLo1CxPLhjRiV7EOGWx/DfoRhqxrPLDBgwYAMGDBgAxm/t7pgcrWW3ignicHy3K/wC4xpGEb22RasjqvTlH8po/9sAVXG+XtLSGSL9NTkVEJ/XTe3qGW6273GLHIc4Wqpop02EiBreR6Mv0YEfTHfLnvDEfNEP+kYW+AITD75S/dp6l+X6RyAOg/nf64wdj2+JJ+T5kSB6bMoQQQtRWILeTjVb6FyPpjv7NJdWU0p/UYfk7D/bBwnDoqcyT/wA1r/7kaNiloKKWnp6bLWfSVjeaoeNiPszI2hFawI1Em7CxsjW63wySUYtsolNYlrlwk/1GngjiGmpZq+nnqIYm97aRFkkRCRLHGxCgkXs2r64UuG81qBl9QKfSamlqZmliYai6FyzdCGubkgjqUt3xSQcU0yBtFAvJa1mAjuy9mdCvlv1JtiLVxQ0sq1MUMsUUoAk5Uq+FT8MkTwykrv8AcbwtbbcbQXVavbKNeN07/Dnk8rF1a1uS/HhjPwjxPyM7M0qcmnr4lDOzLyuaq3jdZehDAbatJvJuPOwzKhetzCejZyKGmKNKiNYTyPdolYjfSsRRSL2+zB7ghXoZ3pYnp3k1wG00U4Aa9OxGolCCHCsVLL10uxHQYi5Zmyws5i1QnUbvRuOW5BsG5El0tbyPpjkeremmvk1/P+yK6mEZasvFl1xFVZMsppWRYJFIHvEMYXlSfdvItjqHfYjre29rr2e5y9DKtLVOCFRUWQHwyU9/sJVP/LLGJh2V4j8MZOKKjzVmpnjVKeop3LFw9NUxlmY3Ylo1kRmv95eh6WsLQ8motaigme2rmSUUhST7JxfXCTJGnMQoRcabEFhb4bX488bpM1yyQzOo89tq/Is+PNNJmQSTnaX52gQ2LvHOwmjCr94rVCa34Tyj02P2rgzCoprQ0kFHFHHaMSO5m0LZtC6LFA2kKQ1rj88V9dn3PpuXVkxVeXvojlOpt9Q0o5sSSGRXR/vqpUkM12dsy4sFPSRzTxMjvYGIn4WAJe538ICmxAJPh2ucW5HxRZ06VNPY9cH5hHJl8MsSKoZCxjiFhrF9YAJ3OoEXJ3633xS5xl09SpfMKgUVJ2gjcB2HYSydCT+Bbj674psrrnyw+8RxSPltVaawF2gLi5uB009PIi29xvotBmMNQiSxOkindWBBt5+oPmNjil+12jXGprS+fAqZbkY0lcvpvdI7b1Lradx5RBwXS/8AmSdL3CHH3OuG44MseAW11DwREi+7NKoAF97KCzXO5Opjuxw3V2YRwoXmdY1H3mIA+Q8z6Dc4WwHqqhKmccikpiWhWWytJIRYTOD8CgHwA2Nzfa9sFJvc7KEUq7jX8sKXEOUvSM9bQqNQ3qKcbJMg6sAPhkUXIYDffr0NnQcTK83LZdGoAoSQb/OxKkNY6XRmU2KnS1g13iG8WWOprYWqX2h0UkaOspJcAiNUdpAfwlVU7jp5euJCSVFV9x6WA9SxAnceQAJEIPS5JfyCHfFBls0mXVktMkatSyTRyCzEOgqDyxpX4SiyppI6jUpw94lKlwRg3L4mLdHXjLMzpookC01f9k0a7BJ0ChJFH6ykIw76Qeo31LGMeLMeIaaKMEw5cTLK46CXYgX/AGlRbddpPLGz41470qzy89eo9IYMGDEykMGDBgAwpe1gD+xa2/8Alfz1Lb+dsNuEn2yq5yao0LqF4jJbqIxIpcgd+nTba+APdJHpjRfwqo/IAYociX/xLMWHw3pVv25ixHV+SsmGGGZXVXU3VgGUjup3B/LFBJl1dMzCSeOmjv0pgWkYessigKf2Uv6489dz3JdqKulz6GmzLMudIF1Gk0LuWZuTYhEALMfh6DuMVGeZhNLNVSRo9O5jo1TnKt+W0sisXUatKnUbg+IW7Yeco4bgpizRJ9o3xSuS8jfORrt9L29MU3FGUa6gm9lqKZ4CfJ1JaM/k8h/cxXna0P8AL7UYuqhL0Xfm/uZpleWLonFVUSQGn0R2RQ2/iS/wknxKeluo88WQyRfdSwDJo3JbV4btdJlv4vd5LeNDfTbUL6SW5ZspeaOXZffIwjA9FqUKqQfK0yR/QyHE/gWdlhMcqsBFIyeMWvExVZU9eWzIx+ZGMs5PTrX4bfZ/f++fCUUrpFZl2ZCICOQW92k1qrWNoWOirhPmFD6x5jfoBj3Pk396aj16QXZA5BPgKa0Gx3YqdNyR8JPzgZ7Q3iQdHWAqT3Jikmh3+cahT6Wxa5lVEVVPOLkmGlmNiASCHVwCdt1uN/Pt1HJVyud/r2/yUz017v8Ay1/H6nTijO3cypBNFCaaQxrDpsxURNd9V9l6hQo2spuNsN3C1N7zO71JVpqUxaUViFV2i1M4W+4Jk0hjf9HtbfCXxWJJ1E6w0hhkQukri0iqI7MJD0uGbYXNiAL7Yqs14ggEZjpYubMmt/eYw0Qju1zylXxCMdLMQNydycW4IfDpX8ed/wB9z0MElCSlVmr8Y8IJVU1SIlCzyqhDDbU0RJjv2vuV1HsR2AxTQpFndNFHLI8NRTN9tHYag4Gl7q33Sd7226HfFJwVxZUtT+9zOzpBIkM9ySGhbpJbpriYglhuyk36XL1n3BUFU4lu8NQvwzwtpf69mHbfe21xjd8OzPZVZPdFfNHPiNqikoY0oIuYyNFGAQWIj6FiO56An9YnHeq4ZpjUIywMjkP9rATFa2nZ2jZWN+w3Gx6YhrT5nAvhkp61R2dTDIR2sykpf1IxK4e4q94kkglhkp6iNQzROQbqTbUjD4lvte3cYjvWxZs3T+5JoOF6eGTmpGTKf8SR3kf+J2Yj6YiTKKnMDG4DR0saOVIuDNLqCEjodEatb1e/YYv3cAEk2A3JPQDzJ7YQcuqqmozKaroQhpvs4X5hZRPovd42CndCSAbWI87kDkbds7Oo0ku41TZTSo6MVjibWGWxVAz+i7Ak7E2FyVS99K2tcLLcFJOZpKwrLNKCqkC4gS1lWLVezAnVrsCTvYYjT12YUSLrENampI1bVyZSzEKuq+pGJJAuCPM4Vfc7q07tbHv2kIkdKlWUDPSTQyr2JHMUMt+wNx9VB7Ym5txXGmWPWxHUvL1R/tN4UBHmHIBHocQJ6CrzAxCpiWlp0cSPFzBJJKVIKqSo0ql9zuSf6Rq/hhBI9Ex001WzSxADZZlVuZGPIG6zKPNHGJJLZMrblbce/wCvkfvZzw37ll8KMtpnXmTk/EZn3bUe5F9P0wz4T/ZlxC89KYKg/wB6ozyZx3Nv0cnqHUXv3IbDhjaeSwwYMGBwMGDBgAxxrKRZY3jkGpJFZGU91YWYfUHHbBgDKuCXaHn5fKbyUT6FJ+9A3ihf+Ha3aww0Y8cZcISSSCsomCVcaaCrfBPHe/LfyN/hcdPlYrU8P8UxVepReOaMkSwPtIjDYgjuAfvD+R2xkywado9XpsylHS+S5xFzGl5kZAtqG6X6ah0v5A9D6E4lYMUNJqmaZRUk0zKM9y4ThkXwrUMWjvty61AVkib8JkUEftBj3F6fM+K55FjJCxPFHLFM8lj4n0g2QG4ay3sw6ttfY40XifhcuXlhXXzABPDfTzNNtMiN9yZbCzdDYA2sDhL4hnWMBqkkW8LSrRstQdvChkYctWO41L5GwGMvpuLSq127/wB/r8185n6aeOVL61ZRVskZpoNU2qqkEvhC6nYyOxiB3Cxg6yx7+LobC3zPc9jWV9BDiNEiTcWKRLbVf9ZyxFtyLHpvhfr84BkDUkPu6Rbgrdn321PId777WsB233xrvA3s1o44Y5201TuoYOwvGL/hQ+XS7C+3RemNfoJK538vm7rb9zsei/5Htf5iXknC65llNXLE0pqqWTmclT9m8bAbiO2z2WTcG5ItvfZ09m/CdMcq7SGrRhM46i9xywe2j/1b+WLnN5P7Pqoa+NQIlHIq1UbchmusgUd43N9hcgn1xBzmePLc4acgR0FdCrCRATFz731Na4BYdx11g+ZGn4oe0344LBk0yWxzreF4styetSENJqjcuWO5uNPYWGlTcbdsNOQzF6SnY9WhiJ+ZRScLHFfGlNNSzU9NIKmaaN0SOK7dVN2JtYBRdjc9sMfDEwehpWHQwRH/AELimV1bN0HHXUfBZ4WpYR/bcRtuaKQX+Uyf0ufzwy4XM2m5eaULf5kdTFf1tHIv/oOIxJ5OF80Q8oyOOvjFTVhptckjRxs7ctEDsqARghT4VBJYEkk4nZ7xpR0ACSOFZQNMUa3YC2w0jZRbpcgY9cK7Rz0+6mCeZLi3wOxljI/ckA3HUYrK7hOhpftXo5KksSZJCpnYHuzqzXN/NVP0xPZvcr3UbjV92UNT7dYhfl0sjD9Z1Xb6K39cXOV8ZwZtA8MTmnqPCyB7Eh0YOjL+MBlFxsbX2tibluSZVWITBBTOOjaIwrKfUAB0PzscL2d+xiIuGppTF4r6XJ23udMgGoH9oN88S9nyK36vNpocMmzKQEpWS0gmNgsUT+V7tZiGu1x4bbW6m+3fiTL2lpzyx9rEVlh/6sZ1KP3t0PoxxmNT7Fqi/gkp2W7EB2lDb+bBLEjbewv5YnZHV5rlrLHURNLSIbs+oPoj6EhhuAvWxAsAdgNxzSuYs6skqqcXXkZ8xqvd5qfN6e/L0ItUoHx0r2Ie3do7hvkLdBjWI3DAEEEEXBHQjscZ1lsKH3ilYAoCSB2ME+oj6BuYg9FGLv2XVbNlkSObvTmSnb5xOyL/AKAuLsUuxl6mFNS8/qNmDBgxcZAwYMGADBgwYAMI3tA9mCV5FRA/u9ag8Ey3Gq3QPbf0DDceo2w84MAYjlXHVRRzCkzmMwydEqLeBx5kja3667eYG5w/qwIBBuDuCO47Yv8APMggrITDUxrIh7HqD5qeqn1BBxmcvDVZkpLQl6zL+rR9ZoB3K/jUdSBbvsN2OeeLvE3Yeqraf1G/HKppUkQpIqujbFWAII9QdjjlluZxVESywuro3Rh/MHuCO4O4xKxm4PR2aK6j4dpoldYqeJFkFnCooDDyYW3G52PnilyOL3Gr9yufd5g8lLc30Mu80N+pAvrX0v1OGvFBxQLS0DDqKtVHyaKUN/L+mJJ3sVySVNdi5q6RZY3jkF0dSrDzUix/ljPPZ5x1LQq1DWFTBzZYaaeT4BJGw1wyH7qm4sx+DWDYra2gZjmKQRPLK2lI1LMfQdh5k9AO5IGKP2e8HR12Syisj2rp5akDoyFiAjqbbGy3B7hu4JGLsF7mTra28lpkWYxUsjrIiLFLe8mhFIsdLGSwAAvZX7JJcmySpao4Bn0QSUjn7SileBr9SoYmJvkV2H7OKNMjzHLJ0p5Y3raKRlRZY9nT7kb3J+zdFOi7eBk8BYqAF+53wZW0MxrqVrLoAk1qdBiUfDLGLtFpAA8OpBbYxLZBbkjqVGXBk9OVmh4V/aBGVp46hQS9LNHMoA3YA2dfkUJJ+WKvhv2u09T4ZI5YpALtpRpFsOpugLAfNdvPDXBVU1ZF4GjnS4+EhrN26bqw+hGMlOL3PU1RyRqLIkTqlaJEYNFVxgBlIIM0Vyu466oi3/ZxeYXOGm1+8wSBSKWqIj8wnhkiJ7lhqO/e297nDFjkicODO+O6yjZ2JTTKtg06ErJ5aV0kGRiBpCtt8gCwWI+CpahQy0UpLjbmuV5aDpdnYNJI3dtOheyt0G0mFSQSouDcGwuD5j13P5nHrE1kpbFUsCk7ZnGS8C10UelZVgF/hjqZ7Aeg0EA+XXe99WwDVw/kUkcMkdSY35lwxVpWLAixLyO2o+GygACwHU32vsfMRc2yccUY8EeKgVXVhtpj5f7oIK3Ppv8AxHCp7OOJatKSolhoRNDJU1E3NNTFGoBILbML2FuuOfGedVdO7wxDne9pIKc3VWidV+0F9tS6LupO9xbfDP7JngnyKGKPSQI3jlUE3DsW16u4LatXyIttbGjCu5h6uSdJFjk3GckjDnx0sKG+61qyv02sixWPr4tsWrcXU2vQJCznoio5Y7X2AW523xltVQCoSPXO7DSTHFyJGJeYM8oGnd0Ctu1iLheg2eXBkcUk8DRlpVaREYsi6OXHG9rpqUN4DGAShI0k7EgYzPrGu39+xV6RrNHVrLGkiXKuqutwR4WAI2O42PTBiFwwLUVN/wBGK3y0C38sfMb0Zy0wYMGOgMGDBgAx8Jx9xnvtRyoT1OWI7uYpKkRyQhiEdbFiWUWuRptudgTgCv4mp6ekroaihlhHPmSKrp0kjs/MYKsojvcOrEXKjcXJ73vqypMcbOEeTSL6UALHz0gkXPe19/nthL4kpoI86pKCCgp4EUx1AnWNQ7BFdiAwHw6l0m9zdcPWMmatR6fSW4MXl9oFF05zBvwGKbXfy06L44HPRPIzmB0jpFM2qYhCXKuqkrYsoEZkbxAN8J07i7JVVYjjZ2J0opY262AubDufTCjVU3MaloJCBLXymaqF+kS2eRL38lWBfMKcRik3sW5JOKtssMl4LbN4YarMWdYmPMjo08Kad9DSN8Tll8X3bA9rnGmxRBVCqAqqAAALAAbAAdgB2x6VbCw6Y8Tzqis7sFVQSzMQAAOpJOwA88bEktkeTKTk7Z0xlft5zl/d6egh3krJQCB3QFdI/ekZf4TifNxxVZlI0OTqFiU6ZK+VToU9xCp+Nvn+QBDYU8h4TU8VaNck3ucSyyyysWaSYqCCews0i2UdAnzJ6RI/GnB3umZUiUf2ci0YNMQLa54CS6t2PMjJv5lvInDHlsFPmMEdZEDBOw/Sx2EiONmRtrSKCPhcEEW6Xw3cc8Fe/rE8crQ1NMS9PINwGNrh17qdIB/33BzngipkpK2rpK1RTyzSCaJN9DsQRIYm6EEhSFvft1BxRli+UbOmmr0stK6Q0FYamQXp6hEWodVNo5kFkkI3IRlOk9bEC587DJOMKernmhhdWaKxBDAh1IB1L8mOk+W3ni8wq8d5NE8EbadDrPAFkj8DoJJUR9LDpdT/AE8sZ00+Tc1KO64GCXNI1mSBnAlkVmVN7lV+I9LbeuJWEzOOFqemSF4zLHOZ0RKq4kkEkl0BkLnxxm+kr036dcSYuEKlxpqswmkQ9Y4o0gBH4Sy3a3mARfCl5Oqcrqi1qOLKONyj1UCsvxKZEBB8iL9fTFVXe02hQfZymdz8McKszE/kAPzxexZHTrGsYgi0ILKuhSB+Y/n3x8r6qKkp5JSoVI1LEKAL27AC25NgPUjBaQ9dcpGVZ1xLM71NVVR8kwQiKlhJ3SWoBGpv1+UGcggWGnYbYVvZ5xXU0FWJKdXkB/SwqGOuMbtsAbFRchu3yuDc5ZkFTnlZyYzaNGaSomtdRJIfGw38XQRooO6xg7DURteW02VZDEsRlihZwLvIQZZPVrC+m/kAoxsiqR5GSWplZwrwrDWQQ1EVUZF0BLjnKdkRWRkE+kEhEDKVt4R1FsMQ4Cj1iQTTK4YsCpQC5038GgqfhXqOwwt51SxUcsObZc6CmeRVrUia8ckTsE5oAOnXGxubC536eK+l4j6MPBHWyJlWXiCCOEMziNQgZrXIAsL2AHT0wYl4MWkQwYMGADBgx8JwAu8ZcRSU4ghpgrVVXJy4Q19KgC8kjAblUXew63GFCXK5lz7LoZauaqaOOeplDrGqr4DGjIqKNILX2JPQYl8OZrHmmeS1MTa6ehh5MZ7GaRjrdfMaVK37ixx2zOskyvMpauoVZKOq0IZwv2lMQAFV+5hLb3HRj5/EBdcX8CpXNHKsr09TCCIpo7XANrh1Pxrt8JI6nzOFyogzenHipYKwD70EvLYjzMbgi/opxo8UoZQykMrAEEG4IPQg9wce8RlFS5LIZJQ+FmNVXtPSE2rKKsp/24gV/MkX+YGFmLMcvzTOXEzyCN4VEE4YRch0Gok6jY73AJvuRt3H6KIxFXKYQ2sRRhvxaFvf52viMcai7RKeec1TFPhHiOWKpGW1sgnmEfNgqE3E0FyAZAL6HFup2bzJ3bvxHwbLmNQFqpNNDHYinjJDTON7yttZQeiLfzuD0XeBs4SXO6yeRWBqi8VHIbaHhpiFlCG97khXItbY41LFhScaSjSKNY4kVEQWVVAAA8gB0wj+zuhvmGcVJ6vV8gfKJd/z1D8sP2M5yOukyiolhr7GGsqHljrFGlOa4F45V/wj4bg3sd99jYDRsVHE3C1PXwmKpTUOqsNmRuzI33T/AF7gjbFvgwBlRq6jK5FgzBuZTudMFb2v2Sf8LeT9D59SJ/FtC81FKsW8gCyRjzeNlkUfUrb64fq/L454nimRXjcWZWFwRjMq7J6vJzeJZKzL+ukeKenXyH+ZGO3cDytc0Txb3E24uo20T+pz4uzVZMq96j3UGnnHnYSxsR8wLj5g4aY5QyhlN1YAg+YO4P5YRcz4loHo54IzKonWSw5FRZXcE3HgsBr8VhtcnzxB4D9o8MdGkFWZEmgGn9HI32YtoJ0qbWBC7+Q88UuDrg1LLFS3a4NLxnftUnlqJKXLaf46ltTfsg2W/wCqCGc/sDDrlOewVK6oJUkA66TuP2lO6/UDEPJKaE5+7y25qUsQp7n8TTCSw7mwP01Y7iXu3OdTL/r2LPlQZFlqQwLzJW8MaW8U9QRuzeQ2uxJsqr6DCBl3Biy6pqz+81VQH1u+4DjfSq9ANDKB5WFrdMNmSUn9rV1bVuT7vEslFSW7XFqiZfU3sGHUG3bEDhqsdmCT2E0MkaTAHpIJkiY2sNnW0g7WcY2HkinkACZVn8cYPJ56xwR3JsXcotr3JJBjFzvtj9BL0xgXsrU1C0sBF+dWTVs1v8uBEEQI8jOf9ON+wAYMGDABgwYMAGEv2h1zymHLYG0yVl+a46xUq/pn9Cw8AvsbnDjNMEVmYhVUEknoANyT6AYyGOqlqoKirQEVGbSe50YI3io1vre3VfCJJGt3CnvgBr9kdDEtA8sK6UqJ55EH/LDmOIDvYRovX1PfDjU0yyIySKGRwVZWFwVIsQR3BGOGUZVHTQRwQjTHEoVR6Dz8yepPniZgDKazLswyJi1CrVuXEkmmJYyQA7kIdzp9bHvcX8RbeD/aTR5itoZNEo+KGSyuPkL2Yeq39bYacLvEXs/oa4N7xToXb/FUaZL9jrG5+txgBivhf4tzoxxPDTkNWTJIsEYZA2vlsQxBYWUWvfpew7jFDQ+yGOIaEzDMxH/lip0r/pQfythiyPhCjoAzwRIjEEvKxLOR1OqRiWt362wAp1WTLT1eR0MHxU/Nldh2jWPS7Hy5jsfqTjSMZ77Oia6srM1YHRIfdqS9/wDh4z4mHo7i9uxDY0LABiLmeWRVELwzoJI5BpZW6Ef7EdQRuCAcSsGAELI8xkyudKCscvTSHTRVLfyp5T2cD4T94begfcQM7ySKrgeCdA8cgsR/Qg9iDuD2OFXh3O5qKoXLswcvquKOqb/GUdIpD2mUbfrbd7agHnBgwYASM04umqqmSiyvTzIrCoqn3jgJv4VX/Ek2O3QEb9Dbp/8AaqldQ0z1EtTbeqM8olv5qQ2lQOyAWHkeuI/skgRYa0g3c19UJD+sGAH+mx+pw94AxHifh+spWeeUNNJRKk0NaBZpqcOqy09QR8TBTqBNyQrb77TOKMwVJzVRi8lPQyNE468ypdYacfzkb88ann+W+8Us8P8AmxSR/wASkf74xT2aUc1ctOzKxSOppo5T2CUcUjoG/akkQfTEHH3JlsZ1Bx8mx8J5CtFRQUy2+yQAkd36u31Yk/XC1xvkckE/9oUyGQERrVxL8Txo6MsiDvIgXTbuu3bD5gxMqMH9gko96j//AA5UH7S1Idx89MiH5Y3jCnW+zen96jq6a9LURtq1RgaHvs4eLYHUt1JGk7g3NhhswAYMGDABgwYMAJ/tMaSWmSig2lrpBCSPuw/FO59Agsf2sNFBQJDFHFGulIkVEHkoAAH5AY6NTKXVyoLqGVWtuA1tQB7A6Vv8hjpgAwYMGADBgwYAMZP7ZOMnZJcuo95OU8tW4O0cCrcqT2Z9h8mUff21WZ7KTYmwJsOpt2HrjMn9ncpy+ZBHpqcxmj95IcMYYOYGZS5N5CFB1EXLO5O4tYBx4BoDDldHGxJKwR3+ZUEj6E2+mL/HxFAAA2A2A9MfcAGDBgwAYq+JOHIq6naCYeE7qw2ZHHwuh7Mp6H5joSMWmDAClwdnsokagrj/AHqBbrJ0FRBeyyr+t2dex+ezbih4t4a97jVo35VTAddPMOqPbcHzRh4WXoR22GDhLif3uN1kXlVMB0VMJ6o/mPNGHiVuhHfY4AUeDpTRZ/mFE+yVX98hv0JJ+0A+pYf/AKsaZhE9pkAgkocxGzUtQiyN/wCXmOiS/wCYt5XPnh7wAYzL2eIaTOc1oT8DsKuEdtLHxW+WtV/cxpuKyTh6I1qVliJUheG46FGZWF/2SDb9o+lgLPBgwYAMGDBgAwYMGADBgwYAMGDBgAwYMGADBgwYAMGDBgAwYMGADBgwYAMGDBgAwqcYcNSs61tAQtbCLAHZZ4r3aGTzB+6extuOoa8GAMp4245p67J6iDeKrcxwmkkuJVnMikLptdhtcMBa3kdsanCpCqCbkAAnzPc4hyZDTtUrUtDGZ1XQspUFgu+wPbqd/U4n4AMGDBgAwYMGADBgwYAMGDBgD//Z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8" descr="data:image/jpeg;base64,/9j/4AAQSkZJRgABAQAAAQABAAD/2wCEAAkGBhQSEBQUEhQVFRUVGBgYFxcYGBgdHRwXHhwdIBgcHBsiHSYiHB8jHR4eHy8gIycpLSwuHR4xQTAqNSktLSkBCQoKDgwOGg8PGikkHCUqLDQpLS4sNSwwLC4tNi4sKSkvMCksKSwsKiwvLCw0LDEsKi0pLCksLCwsLCwsLCwsKf/AABEIAOwA1QMBIgACEQEDEQH/xAAcAAACAwEBAQEAAAAAAAAAAAAABgQFBwMCAQj/xABHEAACAQIEBAMFBAcGBAUFAAABAgMEEQAFEiEGEzFBIlFhBxQycYEjQlKRM2JygpKhsRUkQ1OiwTRjc5MlZLKzwhYXdIPh/8QAGgEBAAMBAQEAAAAAAAAAAAAAAAIDBAEFBv/EAC8RAAICAQMDAgQGAgMAAAAAAAABAhEDEiExBEFREyIycZGhYYGx0eHwwfEUI0L/2gAMAwEAAhEDEQA/ANxwYMGAONZVrFG8j30orO1gSbKCTYDcmw6DHmCvjcKVdWDpzFsR4k28Q813G/qMdzjJc09n1aEleAfa0Y5NAOYPHAzSmQNcgLaKVIxc3vBfYEXAdct9oNLPTidOYEMsMRDJYq02jlk720kSKbgnY47VHHlFHNURPMFem5fMuD1f4VWw8TdNludwMJmYez+dY61IuaVRKNqaJXVUkkhjjU6gNyw5IADHT4gbE2I68McKVtNW0lVNZzP7wKhI0A5RmPOGtrkyWkGi+wFlA9QHjh3iWOtjMsCycq9kkddIk3IJQE67Ai12Uel98W2Fr2dZbJT5dFFKpR0ecEHy58hU/IqQR88MisCLjcYA+48SsQpKi5ANhe1z2F+3zx7wYArMgz1aqMsFaN0YxyxPbVHIOqtbbuCCNiCCOuLPCnmw91zSnnG0dZ/dpuw5qgvTP03Ozx/vL5DDZgAwYMGADBgwYAMGDBgAwYMGADBgwYAMGDBgAwYMGADBgwYAMGDCBxvxbPBPLCk6QaYonhVYebNPLI0iiNFLaRZkF/CdmBuuAEXNEajzCol0xsaat5iszM1TMrRrJyg1yUhjiZ5GYmxAAN98RMgzyZGaa1SZKmakrNO6B296MckcVyNSGOaOO52JHkAcXg4vlN5aiLLfeWkelqIBCXlaGPaqeWXmeCJUVm+FxYDr2s+IOLpJjTvDlS2ZJGppqohRaNRNZY01MCREHUMVvpGAE6qzuZJEaVpoS1bmUbxipeNEYmF1Eksdjy1ZzqK9QNrYl1/E0tPPTIldNVjLxFJNIhd0kaWX7bmS3YCNIjoUsSbt87XXD3Gt5S8lN71O0SThYKRIY4mnQFzJUSSfeUKpdtjYbm23Wu4tpYhWU8VLQJTiSSGanaoWCaZ/hdlULZEHZmIuASLYAiLxbNR5vM5Mj0pq6sToNwiLHSgy26kJqBI7Lqt1OHT2PsDktLaxA5q3HQ2mkF/ra+FBOKkgmM01FTwOs0sCq1UzM07Qw8wvKwEax8pY9TnUSRYKSSTZxcRQxZXEaStp6SOJ3WRKdGqGaRmLpHBzQpu1yd0I32sFvgDT8GM94E4hr6l0ilIIpy5q5GVdWtr8qnGmy8xFKtIwGxstgb30LACp7T205a8o+KGSnlU+TJPGf6XH1w1jCr7RU5lNDTWJNVU08W34RIJZD8hHG2GeWVVUsxCqASSSAAB1JPYYA94MKP8A9emoYpltO9XY2acty6dT3+1IJcjyjVvniQnD9ZNvVVrID/hUiiNR6GVtUrfNSnywAyk4gVHEFNGbPUQofJpUH9Tipf2cULm8sTTnznmmm/8AcdhiwpeEaOIWjpKdB+rDGPz8O+AJlLmsMv6OWN/2HVv6HErFHUcD0El9dFSm/fkx3/PTcYjNwUIlPuVRPSt28bzR/WGVmW37Gk+uAGXBhGqONaugP/idNeG9vfKUMyAeckRu8fqbsL7C+G/LM0iqIllgkWSNujKQR/8Aw+YO4wBKwYMGADBgwYAMGDBgAwYMGADFfJkcTVS1RW8qRtEDYbKSDttcHqNj0JxYYMAZtxL7O4YIa6r50kbuaiSV44w2qnkF5IXjLASKNyGupB3uLYunyWloojPVVUkn2fJjlqGVtCOANMaqqi7WFyAWa25sMW/GUBky6sRVLM1NOqqoJJJjYAADcknawxS8R08vuuXzLC8zU00M0kSj7QrynRtKki7KXDW26HACtU8CQyTUSx1lIzrQRIpkgEuqOIn7aJWfl7hreINYC++9rbO8qBCnMMxiNI+nwxRKjzx6kCmaVSbx3dAxjVU8QJ0i2FgwZhU5ga+SjECU1RTw6TdpBBqKSoiqCGUrOzu3w+EW+E4+ezfhufnUKVKmWkekqSqyJcIzMgkia42Xwqyg2+I+WAGWurKRVqkgzDLxLU1KypzOXLy7xxxnSmqxcaSVvtvbF5k/A7U00TJOWQF5KgyIryTzldKOZD+jCDoEtbpvc448MZPHBmuYLHEiIUpHQKiqASsqtpsNvgF7d8OWAIGT5aYVcM/MLSSSX0IltbXtZQAbfiNye5xPxyp6pJF1Rsrrci6kEXBsRcdwQQfliHxBn0VFTSVE7aY4xc+ZPZVHck2AHrgBYz/PIYq01VSdMFCpiiFrtLVzAFhGt/GVisgt3kk3Gk280vDdRmbCbMwY6e4aKgB28w1SR8bd+X8K/O4xE4JyaavnGa5gLEg+5U5+GGI9HN+rsN9X1/CF0XAHiGBUUKihVUWCgAAAdAANgMe8GDABgwYMAGDBgwB8ZQRY7g4QM39nctNM1Xk0gp5TvJTN/wAPNbtp+4x6XG3lp3ONAwYAWeDuOErdcTo0FXDtNTv8Sn8S/iQ9mHmPMXZsK3GXBYqtE9OwgroN4Jx/7cn4o23BBva56gkE4I41995sM0Rgq6YhZ4Sb2PZ0PdD26223IIJAacGDBgAwYMGADBgwYAMKHG9dJBU5dIgmdTNLE8UXWTXA5UFSyqbMoa7EAWJuMM82YxpIkTOqySBiik2LabatPmRcG2PNZlqStEzi5hfmJuRZ9LJfbr4XYWPngDIfZTmNXNpgkqJkhhER0RwiwRY12kne4RSVtoTxMSxGkXIqv/rqoaWslhrLNWQzzxIAGMC0xYxqVJshkgRjcC/wm3fGoT+y6hdnJSSzrbQJX0BrECQJe2sA7Mb2sLWtj3U+zSialSmWPlRpqsYyFYlo2jcs1rsWVjcnrt5YAp/ZHmLVC1M4nmkgZo0jSabmSKyqeazC55etjsm2yg23xQpxhUS5xVxLORFOlVS06B945qeNTzQvbU2sBu5BH3RjSaLhSmilSaOILKkYiDgkFkAAAexAewA3YEjtbFNQeyuigMLQqySRTc7m3DSObMCruwJKEMbgW7HrvgBIyXjN81gy6laWSOSXnw1JViHJSnLwyi1juwV/IkMOnWz4fqcwnGYztd6ilhaghEb+CSdLmSWxsAxYxn0sw26YZco9mFJTT0k8Zk5lJE0SEsvjVtXx+EXI1tYi3XvYYtaLhSOKl93jeZVMhkLrIRIWMnMa7gC9z4T5rtgD3wnkK0VFBTqB9mihiO79Xb6sSfrhSki/tqvIYBsuoJOnUVFWOvzjjBt5MT3B2ufaRnskFIIqf/iat1p4PR32L+gVbm/Y6cXPDeQx0VLFTRfBEoW/merMfVmJY/PAFlgwYMAGDBgwAYMeOcurTcarard7Xtf88e8AGPDygWuQL9Ln1t/UgfXHKiqS+u/VXZfoDt/pIwq8UyGSupox2lpwP4nnkv8AJaZf4x54AcsQ4s1jaVYwblozIu2xUMFO/oSPzGPWaZgtPBLM/wAESNI3yUEn+Qwo8HVIlq1jv46Gjjhm9J5WBkF/Tkj+LADxhH9oMJpHizWFLvT+CpVeslK9gwPmUazi/SxxaS8RujVhI1rTBLqLD4ixO/mEK7Yj5FXCabMqGbxpC4O/Q09RHr0n0BLr6DSO2AGWhrUmiSWNgySKHRh0KkXB/LHfCF7I5GihqaB21NQzsinzgfxwt9QWI9LYfcAGDBgwAYMGDAEHOckhqouVOgdbgjqCrDoysLFWHZgQcL4oMypP0EiV0I6R1DcucDsBOAVk+bqD+thuwYAWaPjNzKkU1BWwuxA1coSRgnzkjZgB6mwGEOfP81qp6qoo6hFSlqZIY6VkXTIsdtWpuupr+lr7FceM24YGYZlmUkkkiSwSRRU8iswMIWNWuoBHUm9vU9Cb4OBpJaSeaiq95pHepjmv4Zw1uYR5MCLkfPyuaZ5KtLk1YsNtOXDH7LPaFSyUKVcriFS3LdXveOYfFGwtfULHsLix745t7RYWH92grKr/AKVNKB/HIEX+eEjP87nyquSaliWUV1opIi2kGdSOW4PZmVivra+HLgP2ix5iZInianqof0kDm5AvbUpsCRewOwIuPME2RlqVlOSDhJplrPUrX5fIaSYqZo3EcillKSWIF7WZSrdR1FiMSOG8295pY5bFWI0yIeqSqdMqH1Vwy/TFfmHDDpK1RQyCGZ95EYEwzHzkUbq//NTxeYbpiioM6mp8xtJRzxJVsBMFVpYlqAAqTJKgtodQFcOEYFUa3xHEiskCI1fEBJH2eXQDTf8Az6j7w8xyhb0OHfV2wrcCsH9+nPxSVk4LeaRERJ9AqfzOL3LpNQeTszG1+wXw2/MMfqcATcGPhGPuAK/Ps3FNTvLpLkWVEHV5GIWNB5FnIW/a9+2OHDuTNCrPMwkqZrNNIL2uOiID8MaXIVfmTuxJ4ZinOr6eM7rAr1DD/mH7OG/0aZvmqntiyzjNEpqeWeT4YkZiB1NhsB6k7AeZGAMn424uaPiDlxtpMdJJGp3/AErRyup622YxjcHvjYYZNShh0IBH1x+bqmJ3plr5TeSavTfrdFWUHT6GQvYeQGP0DU1BiiSMfGyhFPk3hW/0LA/IHHE7JSjVHSglCxPIxAUtI5Y7DTc2a/loAN8LGTSB5pq6a6pCJG3HR3Cl9vxRwJFFt98zjHXjHMyBFQ04Bll0qFO4C/dDjullLuO6Ruuxdb9qpooVWG55FMObMx3Z2U6gD3d2chztd2O1zcY6RK3jzP0hp4I6prIOXNVdyVSxWIDu00yhQOhRJj0U4i+xumciunktrnqAz2/zCgkkH7pl0fuHGdZ1mBzKoqKiX/hqa5YXuDKRpVAejCGO52uCVdhbm41CizH+ysiSWUfbupk0W3aqnJcJbvZmsfJVJ7Y5e5JqlZHgzxZlz0JGQsbOGkNrNIIFjsB6CIG/64+szKYimf1A7SUNO5+auyD+WMcyn2hikyZ6eNNc1TJI80jt3LAEADdiUUHqLXueovHofa5mZrGqEdCzhUKcpSCiF2VAAurbW24N99zYbdOUbDkCcnPXUbLPRb/rSU0xhB/7djjQsZtl1eJ84oJYyCslNVSi1/gcxkH5FyQPUHbGk4HAwYMGADBgwYAMGDCh7SeL5KCGDkCPm1E6Qq0gJRAb3Ygbm3S3rftYgU8C6c4zNeze6Sj6xFD/ADTELj+lPuoqYx9rRus6eqr+lW/kUvcd7DFXRZtVx53bMOVepg5cUkSsEcxsWF7k2azMCP2fO5dqmnEiMjbq6lT8mFj/ACOMc377PWwxvFpfIt+0C0mVySx7mPlTxn9llYH+G/54i8ZU5gkgzamH2lOVMoH+JTNswPqFPXsCfwjHOhkMnDzq3xJSzxH5xB0/+AxecOEVOWU4fcS06K/rdArf744np+p1xWTZ90aHTVKyIrobq6hlPmpFwfqMdcKfssqWbKoFc3eHXA3zidkH+lRihze2Z1c6ylmpKV+SkYZlEk4F5Xa1idBIRRewIY41ykoq2eXDG5y0omey+qvl9VvulVWC/Wx1avS/xeeGaFrUTH0kJt+01/8AfCP7GowkWZ0dyTDVybtudDrpUk9ydBN8OOSMJaBlJ03VwxP3dYLA/wALg4kRap0WNNWhYFdz1Ut5k7FiB5mwOw8sfc2r+XTSzLvoieQetlLD+mFSPiWNsv1xyRyTU32piR1Z9EbapFAB3JhLL8zi6yYJPRNCGDKFaG43vGV+ya/fVCyN+9gcOeXVwbNqyO2609Lv6Fpz/wDL+eFf2w5szLDRQn7SVlYj1LaacHb/ADAZflTtj1wlm4FdJNM1teWUssh8jG0iS/VWBFsZnxJmFXV1gmjDqZHl0aL6iRojIUix0oGWK6nxETEEazjjdEoq2P2a8PIRldEnwrUwmx7xwxu7n6hbfNsX2c8WJFJPUMQyU/2US7+OoAIbe22nUUNgbkqAC1lOFT8LVZVQyvzRtHTQg61uPE8rfcB82N27WWxxJpPZhmifaRLymQhkUTrr1DoQVNg253uOpxXFqKpsvyqWSVpGwZJTvSq1TUnVmFWLkWvyY2IAXTfrcIukHxOI4wbKGCNx3xkzA0lMSzeJncEkBluXcsN2WLxeP70pkk2KLqS63juvRnilIMpIDvcmS9ireNWO5B06h4gpKqVUkHzQNVQUlRKscaAPHHOzreQjUCqhDbTGLICtgDcDfotjZTGNvcd5kgo6WGhlsIVq7TzaGsYls7lrXsz35IHcKw9MUHGPFM2d1YZdUVHEWVLlF6jxMxZlUuw+6CbDax31MnHHASDL5JQZJpo1LszM5LuzqZJLaiF8OttKgDe5vYY48NcF0vKSVKeOqQgESGR3F7C4ZFvpYHqvLNulz1xTGaUTVPFJzp+CgEGWRv4pVboAkaGcgKwIAZgi9t/szqu251G93nHBNGcslq4OfG7rqGoFSSXA5ZiUKoDtZQALbgi4tjQckp1RTohjhA6BEZfnsYoz/I45cXUcktJIIRqlUxyIp+80ciuF+um31xXr3Rf6NRb2exXexnhSaGaqnq5HeaK1GiuXLJGoV/vE2VgyMoG1vnbGrYVeBcxjqjV1cIblzzLo1CxPLhjRiV7EOGWx/DfoRhqxrPLDBgwYAMGDBgAxm/t7pgcrWW3ignicHy3K/wC4xpGEb22RasjqvTlH8po/9sAVXG+XtLSGSL9NTkVEJ/XTe3qGW6273GLHIc4Wqpop02EiBreR6Mv0YEfTHfLnvDEfNEP+kYW+AITD75S/dp6l+X6RyAOg/nf64wdj2+JJ+T5kSB6bMoQQQtRWILeTjVb6FyPpjv7NJdWU0p/UYfk7D/bBwnDoqcyT/wA1r/7kaNiloKKWnp6bLWfSVjeaoeNiPszI2hFawI1Em7CxsjW63wySUYtsolNYlrlwk/1GngjiGmpZq+nnqIYm97aRFkkRCRLHGxCgkXs2r64UuG81qBl9QKfSamlqZmliYai6FyzdCGubkgjqUt3xSQcU0yBtFAvJa1mAjuy9mdCvlv1JtiLVxQ0sq1MUMsUUoAk5Uq+FT8MkTwykrv8AcbwtbbcbQXVavbKNeN07/Dnk8rF1a1uS/HhjPwjxPyM7M0qcmnr4lDOzLyuaq3jdZehDAbatJvJuPOwzKhetzCejZyKGmKNKiNYTyPdolYjfSsRRSL2+zB7ghXoZ3pYnp3k1wG00U4Aa9OxGolCCHCsVLL10uxHQYi5Zmyws5i1QnUbvRuOW5BsG5El0tbyPpjkeremmvk1/P+yK6mEZasvFl1xFVZMsppWRYJFIHvEMYXlSfdvItjqHfYjre29rr2e5y9DKtLVOCFRUWQHwyU9/sJVP/LLGJh2V4j8MZOKKjzVmpnjVKeop3LFw9NUxlmY3Ylo1kRmv95eh6WsLQ8motaigme2rmSUUhST7JxfXCTJGnMQoRcabEFhb4bX488bpM1yyQzOo89tq/Is+PNNJmQSTnaX52gQ2LvHOwmjCr94rVCa34Tyj02P2rgzCoprQ0kFHFHHaMSO5m0LZtC6LFA2kKQ1rj88V9dn3PpuXVkxVeXvojlOpt9Q0o5sSSGRXR/vqpUkM12dsy4sFPSRzTxMjvYGIn4WAJe538ICmxAJPh2ucW5HxRZ06VNPY9cH5hHJl8MsSKoZCxjiFhrF9YAJ3OoEXJ3633xS5xl09SpfMKgUVJ2gjcB2HYSydCT+Bbj674psrrnyw+8RxSPltVaawF2gLi5uB009PIi29xvotBmMNQiSxOkindWBBt5+oPmNjil+12jXGprS+fAqZbkY0lcvpvdI7b1Lradx5RBwXS/8AmSdL3CHH3OuG44MseAW11DwREi+7NKoAF97KCzXO5Opjuxw3V2YRwoXmdY1H3mIA+Q8z6Dc4WwHqqhKmccikpiWhWWytJIRYTOD8CgHwA2Nzfa9sFJvc7KEUq7jX8sKXEOUvSM9bQqNQ3qKcbJMg6sAPhkUXIYDffr0NnQcTK83LZdGoAoSQb/OxKkNY6XRmU2KnS1g13iG8WWOprYWqX2h0UkaOspJcAiNUdpAfwlVU7jp5euJCSVFV9x6WA9SxAnceQAJEIPS5JfyCHfFBls0mXVktMkatSyTRyCzEOgqDyxpX4SiyppI6jUpw94lKlwRg3L4mLdHXjLMzpookC01f9k0a7BJ0ChJFH6ykIw76Qeo31LGMeLMeIaaKMEw5cTLK46CXYgX/AGlRbddpPLGz41470qzy89eo9IYMGDEykMGDBgAwpe1gD+xa2/8Alfz1Lb+dsNuEn2yq5yao0LqF4jJbqIxIpcgd+nTba+APdJHpjRfwqo/IAYociX/xLMWHw3pVv25ixHV+SsmGGGZXVXU3VgGUjup3B/LFBJl1dMzCSeOmjv0pgWkYessigKf2Uv6489dz3JdqKulz6GmzLMudIF1Gk0LuWZuTYhEALMfh6DuMVGeZhNLNVSRo9O5jo1TnKt+W0sisXUatKnUbg+IW7Yeco4bgpizRJ9o3xSuS8jfORrt9L29MU3FGUa6gm9lqKZ4CfJ1JaM/k8h/cxXna0P8AL7UYuqhL0Xfm/uZpleWLonFVUSQGn0R2RQ2/iS/wknxKeluo88WQyRfdSwDJo3JbV4btdJlv4vd5LeNDfTbUL6SW5ZspeaOXZffIwjA9FqUKqQfK0yR/QyHE/gWdlhMcqsBFIyeMWvExVZU9eWzIx+ZGMs5PTrX4bfZ/f++fCUUrpFZl2ZCICOQW92k1qrWNoWOirhPmFD6x5jfoBj3Pk396aj16QXZA5BPgKa0Gx3YqdNyR8JPzgZ7Q3iQdHWAqT3Jikmh3+cahT6Wxa5lVEVVPOLkmGlmNiASCHVwCdt1uN/Pt1HJVyud/r2/yUz017v8Ay1/H6nTijO3cypBNFCaaQxrDpsxURNd9V9l6hQo2spuNsN3C1N7zO71JVpqUxaUViFV2i1M4W+4Jk0hjf9HtbfCXxWJJ1E6w0hhkQukri0iqI7MJD0uGbYXNiAL7Yqs14ggEZjpYubMmt/eYw0Qju1zylXxCMdLMQNydycW4IfDpX8ed/wB9z0MElCSlVmr8Y8IJVU1SIlCzyqhDDbU0RJjv2vuV1HsR2AxTQpFndNFHLI8NRTN9tHYag4Gl7q33Sd7226HfFJwVxZUtT+9zOzpBIkM9ySGhbpJbpriYglhuyk36XL1n3BUFU4lu8NQvwzwtpf69mHbfe21xjd8OzPZVZPdFfNHPiNqikoY0oIuYyNFGAQWIj6FiO56An9YnHeq4ZpjUIywMjkP9rATFa2nZ2jZWN+w3Gx6YhrT5nAvhkp61R2dTDIR2sykpf1IxK4e4q94kkglhkp6iNQzROQbqTbUjD4lvte3cYjvWxZs3T+5JoOF6eGTmpGTKf8SR3kf+J2Yj6YiTKKnMDG4DR0saOVIuDNLqCEjodEatb1e/YYv3cAEk2A3JPQDzJ7YQcuqqmozKaroQhpvs4X5hZRPovd42CndCSAbWI87kDkbds7Oo0ku41TZTSo6MVjibWGWxVAz+i7Ak7E2FyVS99K2tcLLcFJOZpKwrLNKCqkC4gS1lWLVezAnVrsCTvYYjT12YUSLrENampI1bVyZSzEKuq+pGJJAuCPM4Vfc7q07tbHv2kIkdKlWUDPSTQyr2JHMUMt+wNx9VB7Ym5txXGmWPWxHUvL1R/tN4UBHmHIBHocQJ6CrzAxCpiWlp0cSPFzBJJKVIKqSo0ql9zuSf6Rq/hhBI9Ex001WzSxADZZlVuZGPIG6zKPNHGJJLZMrblbce/wCvkfvZzw37ll8KMtpnXmTk/EZn3bUe5F9P0wz4T/ZlxC89KYKg/wB6ozyZx3Nv0cnqHUXv3IbDhjaeSwwYMGBwMGDBgAxxrKRZY3jkGpJFZGU91YWYfUHHbBgDKuCXaHn5fKbyUT6FJ+9A3ihf+Ha3aww0Y8cZcISSSCsomCVcaaCrfBPHe/LfyN/hcdPlYrU8P8UxVepReOaMkSwPtIjDYgjuAfvD+R2xkywado9XpsylHS+S5xFzGl5kZAtqG6X6ah0v5A9D6E4lYMUNJqmaZRUk0zKM9y4ThkXwrUMWjvty61AVkib8JkUEftBj3F6fM+K55FjJCxPFHLFM8lj4n0g2QG4ay3sw6ttfY40XifhcuXlhXXzABPDfTzNNtMiN9yZbCzdDYA2sDhL4hnWMBqkkW8LSrRstQdvChkYctWO41L5GwGMvpuLSq127/wB/r8185n6aeOVL61ZRVskZpoNU2qqkEvhC6nYyOxiB3Cxg6yx7+LobC3zPc9jWV9BDiNEiTcWKRLbVf9ZyxFtyLHpvhfr84BkDUkPu6Rbgrdn321PId777WsB233xrvA3s1o44Y5201TuoYOwvGL/hQ+XS7C+3RemNfoJK538vm7rb9zsei/5Htf5iXknC65llNXLE0pqqWTmclT9m8bAbiO2z2WTcG5ItvfZ09m/CdMcq7SGrRhM46i9xywe2j/1b+WLnN5P7Pqoa+NQIlHIq1UbchmusgUd43N9hcgn1xBzmePLc4acgR0FdCrCRATFz731Na4BYdx11g+ZGn4oe0344LBk0yWxzreF4styetSENJqjcuWO5uNPYWGlTcbdsNOQzF6SnY9WhiJ+ZRScLHFfGlNNSzU9NIKmaaN0SOK7dVN2JtYBRdjc9sMfDEwehpWHQwRH/AELimV1bN0HHXUfBZ4WpYR/bcRtuaKQX+Uyf0ufzwy4XM2m5eaULf5kdTFf1tHIv/oOIxJ5OF80Q8oyOOvjFTVhptckjRxs7ctEDsqARghT4VBJYEkk4nZ7xpR0ACSOFZQNMUa3YC2w0jZRbpcgY9cK7Rz0+6mCeZLi3wOxljI/ckA3HUYrK7hOhpftXo5KksSZJCpnYHuzqzXN/NVP0xPZvcr3UbjV92UNT7dYhfl0sjD9Z1Xb6K39cXOV8ZwZtA8MTmnqPCyB7Eh0YOjL+MBlFxsbX2tibluSZVWITBBTOOjaIwrKfUAB0PzscL2d+xiIuGppTF4r6XJ23udMgGoH9oN88S9nyK36vNpocMmzKQEpWS0gmNgsUT+V7tZiGu1x4bbW6m+3fiTL2lpzyx9rEVlh/6sZ1KP3t0PoxxmNT7Fqi/gkp2W7EB2lDb+bBLEjbewv5YnZHV5rlrLHURNLSIbs+oPoj6EhhuAvWxAsAdgNxzSuYs6skqqcXXkZ8xqvd5qfN6e/L0ItUoHx0r2Ie3do7hvkLdBjWI3DAEEEEXBHQjscZ1lsKH3ilYAoCSB2ME+oj6BuYg9FGLv2XVbNlkSObvTmSnb5xOyL/AKAuLsUuxl6mFNS8/qNmDBgxcZAwYMGADBgwYAMI3tA9mCV5FRA/u9ag8Ey3Gq3QPbf0DDceo2w84MAYjlXHVRRzCkzmMwydEqLeBx5kja3667eYG5w/qwIBBuDuCO47Yv8APMggrITDUxrIh7HqD5qeqn1BBxmcvDVZkpLQl6zL+rR9ZoB3K/jUdSBbvsN2OeeLvE3Yeqraf1G/HKppUkQpIqujbFWAII9QdjjlluZxVESywuro3Rh/MHuCO4O4xKxm4PR2aK6j4dpoldYqeJFkFnCooDDyYW3G52PnilyOL3Gr9yufd5g8lLc30Mu80N+pAvrX0v1OGvFBxQLS0DDqKtVHyaKUN/L+mJJ3sVySVNdi5q6RZY3jkF0dSrDzUix/ljPPZ5x1LQq1DWFTBzZYaaeT4BJGw1wyH7qm4sx+DWDYra2gZjmKQRPLK2lI1LMfQdh5k9AO5IGKP2e8HR12Syisj2rp5akDoyFiAjqbbGy3B7hu4JGLsF7mTra28lpkWYxUsjrIiLFLe8mhFIsdLGSwAAvZX7JJcmySpao4Bn0QSUjn7SileBr9SoYmJvkV2H7OKNMjzHLJ0p5Y3raKRlRZY9nT7kb3J+zdFOi7eBk8BYqAF+53wZW0MxrqVrLoAk1qdBiUfDLGLtFpAA8OpBbYxLZBbkjqVGXBk9OVmh4V/aBGVp46hQS9LNHMoA3YA2dfkUJJ+WKvhv2u09T4ZI5YpALtpRpFsOpugLAfNdvPDXBVU1ZF4GjnS4+EhrN26bqw+hGMlOL3PU1RyRqLIkTqlaJEYNFVxgBlIIM0Vyu466oi3/ZxeYXOGm1+8wSBSKWqIj8wnhkiJ7lhqO/e297nDFjkicODO+O6yjZ2JTTKtg06ErJ5aV0kGRiBpCtt8gCwWI+CpahQy0UpLjbmuV5aDpdnYNJI3dtOheyt0G0mFSQSouDcGwuD5j13P5nHrE1kpbFUsCk7ZnGS8C10UelZVgF/hjqZ7Aeg0EA+XXe99WwDVw/kUkcMkdSY35lwxVpWLAixLyO2o+GygACwHU32vsfMRc2yccUY8EeKgVXVhtpj5f7oIK3Ppv8AxHCp7OOJatKSolhoRNDJU1E3NNTFGoBILbML2FuuOfGedVdO7wxDne9pIKc3VWidV+0F9tS6LupO9xbfDP7JngnyKGKPSQI3jlUE3DsW16u4LatXyIttbGjCu5h6uSdJFjk3GckjDnx0sKG+61qyv02sixWPr4tsWrcXU2vQJCznoio5Y7X2AW523xltVQCoSPXO7DSTHFyJGJeYM8oGnd0Ctu1iLheg2eXBkcUk8DRlpVaREYsi6OXHG9rpqUN4DGAShI0k7EgYzPrGu39+xV6RrNHVrLGkiXKuqutwR4WAI2O42PTBiFwwLUVN/wBGK3y0C38sfMb0Zy0wYMGOgMGDBgAx8Jx9xnvtRyoT1OWI7uYpKkRyQhiEdbFiWUWuRptudgTgCv4mp6ekroaihlhHPmSKrp0kjs/MYKsojvcOrEXKjcXJ73vqypMcbOEeTSL6UALHz0gkXPe19/nthL4kpoI86pKCCgp4EUx1AnWNQ7BFdiAwHw6l0m9zdcPWMmatR6fSW4MXl9oFF05zBvwGKbXfy06L44HPRPIzmB0jpFM2qYhCXKuqkrYsoEZkbxAN8J07i7JVVYjjZ2J0opY262AubDufTCjVU3MaloJCBLXymaqF+kS2eRL38lWBfMKcRik3sW5JOKtssMl4LbN4YarMWdYmPMjo08Kad9DSN8Tll8X3bA9rnGmxRBVCqAqqAAALAAbAAdgB2x6VbCw6Y8Tzqis7sFVQSzMQAAOpJOwA88bEktkeTKTk7Z0xlft5zl/d6egh3krJQCB3QFdI/ekZf4TifNxxVZlI0OTqFiU6ZK+VToU9xCp+Nvn+QBDYU8h4TU8VaNck3ucSyyyysWaSYqCCews0i2UdAnzJ6RI/GnB3umZUiUf2ci0YNMQLa54CS6t2PMjJv5lvInDHlsFPmMEdZEDBOw/Sx2EiONmRtrSKCPhcEEW6Xw3cc8Fe/rE8crQ1NMS9PINwGNrh17qdIB/33BzngipkpK2rpK1RTyzSCaJN9DsQRIYm6EEhSFvft1BxRli+UbOmmr0stK6Q0FYamQXp6hEWodVNo5kFkkI3IRlOk9bEC587DJOMKernmhhdWaKxBDAh1IB1L8mOk+W3ni8wq8d5NE8EbadDrPAFkj8DoJJUR9LDpdT/AE8sZ00+Tc1KO64GCXNI1mSBnAlkVmVN7lV+I9LbeuJWEzOOFqemSF4zLHOZ0RKq4kkEkl0BkLnxxm+kr036dcSYuEKlxpqswmkQ9Y4o0gBH4Sy3a3mARfCl5Oqcrqi1qOLKONyj1UCsvxKZEBB8iL9fTFVXe02hQfZymdz8McKszE/kAPzxexZHTrGsYgi0ILKuhSB+Y/n3x8r6qKkp5JSoVI1LEKAL27AC25NgPUjBaQ9dcpGVZ1xLM71NVVR8kwQiKlhJ3SWoBGpv1+UGcggWGnYbYVvZ5xXU0FWJKdXkB/SwqGOuMbtsAbFRchu3yuDc5ZkFTnlZyYzaNGaSomtdRJIfGw38XQRooO6xg7DURteW02VZDEsRlihZwLvIQZZPVrC+m/kAoxsiqR5GSWplZwrwrDWQQ1EVUZF0BLjnKdkRWRkE+kEhEDKVt4R1FsMQ4Cj1iQTTK4YsCpQC5038GgqfhXqOwwt51SxUcsObZc6CmeRVrUia8ckTsE5oAOnXGxubC536eK+l4j6MPBHWyJlWXiCCOEMziNQgZrXIAsL2AHT0wYl4MWkQwYMGADBgx8JwAu8ZcRSU4ghpgrVVXJy4Q19KgC8kjAblUXew63GFCXK5lz7LoZauaqaOOeplDrGqr4DGjIqKNILX2JPQYl8OZrHmmeS1MTa6ehh5MZ7GaRjrdfMaVK37ixx2zOskyvMpauoVZKOq0IZwv2lMQAFV+5hLb3HRj5/EBdcX8CpXNHKsr09TCCIpo7XANrh1Pxrt8JI6nzOFyogzenHipYKwD70EvLYjzMbgi/opxo8UoZQykMrAEEG4IPQg9wce8RlFS5LIZJQ+FmNVXtPSE2rKKsp/24gV/MkX+YGFmLMcvzTOXEzyCN4VEE4YRch0Gok6jY73AJvuRt3H6KIxFXKYQ2sRRhvxaFvf52viMcai7RKeec1TFPhHiOWKpGW1sgnmEfNgqE3E0FyAZAL6HFup2bzJ3bvxHwbLmNQFqpNNDHYinjJDTON7yttZQeiLfzuD0XeBs4SXO6yeRWBqi8VHIbaHhpiFlCG97khXItbY41LFhScaSjSKNY4kVEQWVVAAA8gB0wj+zuhvmGcVJ6vV8gfKJd/z1D8sP2M5yOukyiolhr7GGsqHljrFGlOa4F45V/wj4bg3sd99jYDRsVHE3C1PXwmKpTUOqsNmRuzI33T/AF7gjbFvgwBlRq6jK5FgzBuZTudMFb2v2Sf8LeT9D59SJ/FtC81FKsW8gCyRjzeNlkUfUrb64fq/L454nimRXjcWZWFwRjMq7J6vJzeJZKzL+ukeKenXyH+ZGO3cDytc0Txb3E24uo20T+pz4uzVZMq96j3UGnnHnYSxsR8wLj5g4aY5QyhlN1YAg+YO4P5YRcz4loHo54IzKonWSw5FRZXcE3HgsBr8VhtcnzxB4D9o8MdGkFWZEmgGn9HI32YtoJ0qbWBC7+Q88UuDrg1LLFS3a4NLxnftUnlqJKXLaf46ltTfsg2W/wCqCGc/sDDrlOewVK6oJUkA66TuP2lO6/UDEPJKaE5+7y25qUsQp7n8TTCSw7mwP01Y7iXu3OdTL/r2LPlQZFlqQwLzJW8MaW8U9QRuzeQ2uxJsqr6DCBl3Biy6pqz+81VQH1u+4DjfSq9ANDKB5WFrdMNmSUn9rV1bVuT7vEslFSW7XFqiZfU3sGHUG3bEDhqsdmCT2E0MkaTAHpIJkiY2sNnW0g7WcY2HkinkACZVn8cYPJ56xwR3JsXcotr3JJBjFzvtj9BL0xgXsrU1C0sBF+dWTVs1v8uBEEQI8jOf9ON+wAYMGDABgwYMAGEv2h1zymHLYG0yVl+a46xUq/pn9Cw8AvsbnDjNMEVmYhVUEknoANyT6AYyGOqlqoKirQEVGbSe50YI3io1vre3VfCJJGt3CnvgBr9kdDEtA8sK6UqJ55EH/LDmOIDvYRovX1PfDjU0yyIySKGRwVZWFwVIsQR3BGOGUZVHTQRwQjTHEoVR6Dz8yepPniZgDKazLswyJi1CrVuXEkmmJYyQA7kIdzp9bHvcX8RbeD/aTR5itoZNEo+KGSyuPkL2Yeq39bYacLvEXs/oa4N7xToXb/FUaZL9jrG5+txgBivhf4tzoxxPDTkNWTJIsEYZA2vlsQxBYWUWvfpew7jFDQ+yGOIaEzDMxH/lip0r/pQfythiyPhCjoAzwRIjEEvKxLOR1OqRiWt362wAp1WTLT1eR0MHxU/Nldh2jWPS7Hy5jsfqTjSMZ77Oia6srM1YHRIfdqS9/wDh4z4mHo7i9uxDY0LABiLmeWRVELwzoJI5BpZW6Ef7EdQRuCAcSsGAELI8xkyudKCscvTSHTRVLfyp5T2cD4T94begfcQM7ySKrgeCdA8cgsR/Qg9iDuD2OFXh3O5qKoXLswcvquKOqb/GUdIpD2mUbfrbd7agHnBgwYASM04umqqmSiyvTzIrCoqn3jgJv4VX/Ek2O3QEb9Dbp/8AaqldQ0z1EtTbeqM8olv5qQ2lQOyAWHkeuI/skgRYa0g3c19UJD+sGAH+mx+pw94AxHifh+spWeeUNNJRKk0NaBZpqcOqy09QR8TBTqBNyQrb77TOKMwVJzVRi8lPQyNE468ypdYacfzkb88ann+W+8Us8P8AmxSR/wASkf74xT2aUc1ctOzKxSOppo5T2CUcUjoG/akkQfTEHH3JlsZ1Bx8mx8J5CtFRQUy2+yQAkd36u31Yk/XC1xvkckE/9oUyGQERrVxL8Txo6MsiDvIgXTbuu3bD5gxMqMH9gko96j//AA5UH7S1Idx89MiH5Y3jCnW+zen96jq6a9LURtq1RgaHvs4eLYHUt1JGk7g3NhhswAYMGDABgwYMAJ/tMaSWmSig2lrpBCSPuw/FO59Agsf2sNFBQJDFHFGulIkVEHkoAAH5AY6NTKXVyoLqGVWtuA1tQB7A6Vv8hjpgAwYMGADBgwYAMZP7ZOMnZJcuo95OU8tW4O0cCrcqT2Z9h8mUff21WZ7KTYmwJsOpt2HrjMn9ncpy+ZBHpqcxmj95IcMYYOYGZS5N5CFB1EXLO5O4tYBx4BoDDldHGxJKwR3+ZUEj6E2+mL/HxFAAA2A2A9MfcAGDBgwAYq+JOHIq6naCYeE7qw2ZHHwuh7Mp6H5joSMWmDAClwdnsokagrj/AHqBbrJ0FRBeyyr+t2dex+ezbih4t4a97jVo35VTAddPMOqPbcHzRh4WXoR22GDhLif3uN1kXlVMB0VMJ6o/mPNGHiVuhHfY4AUeDpTRZ/mFE+yVX98hv0JJ+0A+pYf/AKsaZhE9pkAgkocxGzUtQiyN/wCXmOiS/wCYt5XPnh7wAYzL2eIaTOc1oT8DsKuEdtLHxW+WtV/cxpuKyTh6I1qVliJUheG46FGZWF/2SDb9o+lgLPBgwYAMGDBgAwYMGADBgwYAMGDBgAwYMGADBgwYAMGDBgAwYMGADBgwYAMGDBgAwqcYcNSs61tAQtbCLAHZZ4r3aGTzB+6extuOoa8GAMp4245p67J6iDeKrcxwmkkuJVnMikLptdhtcMBa3kdsanCpCqCbkAAnzPc4hyZDTtUrUtDGZ1XQspUFgu+wPbqd/U4n4AMGDBgAwYMGADBgwYAMGDBgD//Z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10" descr="data:image/jpeg;base64,/9j/4AAQSkZJRgABAQAAAQABAAD/2wCEAAkGBhQSEBQUEhQVFRUVGBgYFxcYGBgdHRwXHhwdIBgcHBsiHSYiHB8jHR4eHy8gIycpLSwuHR4xQTAqNSktLSkBCQoKDgwOGg8PGikkHCUqLDQpLS4sNSwwLC4tNi4sKSkvMCksKSwsKiwvLCw0LDEsKi0pLCksLCwsLCwsLCwsKf/AABEIAOwA1QMBIgACEQEDEQH/xAAcAAACAwEBAQEAAAAAAAAAAAAABgQFBwMCAQj/xABHEAACAQIEBAMFBAcGBAUFAAABAgMEEQAFEiEGEzFBIlFhBxQycYEjQlKRM2JygpKhsRUkQ1OiwTRjc5MlZLKzwhYXdIPh/8QAGgEBAAMBAQEAAAAAAAAAAAAAAAIDBAEFBv/EAC8RAAICAQMDAgQGAgMAAAAAAAABAhEDEiExBEFREyIycZGhYYGx0eHwwfEUI0L/2gAMAwEAAhEDEQA/ANxwYMGAONZVrFG8j30orO1gSbKCTYDcmw6DHmCvjcKVdWDpzFsR4k28Q813G/qMdzjJc09n1aEleAfa0Y5NAOYPHAzSmQNcgLaKVIxc3vBfYEXAdct9oNLPTidOYEMsMRDJYq02jlk720kSKbgnY47VHHlFHNURPMFem5fMuD1f4VWw8TdNludwMJmYez+dY61IuaVRKNqaJXVUkkhjjU6gNyw5IADHT4gbE2I68McKVtNW0lVNZzP7wKhI0A5RmPOGtrkyWkGi+wFlA9QHjh3iWOtjMsCycq9kkddIk3IJQE67Ai12Uel98W2Fr2dZbJT5dFFKpR0ecEHy58hU/IqQR88MisCLjcYA+48SsQpKi5ANhe1z2F+3zx7wYArMgz1aqMsFaN0YxyxPbVHIOqtbbuCCNiCCOuLPCnmw91zSnnG0dZ/dpuw5qgvTP03Ozx/vL5DDZgAwYMGADBgwYAMGDBgAwYMGADBgwYAMGDBgAwYMGADBgwYAMGDCBxvxbPBPLCk6QaYonhVYebNPLI0iiNFLaRZkF/CdmBuuAEXNEajzCol0xsaat5iszM1TMrRrJyg1yUhjiZ5GYmxAAN98RMgzyZGaa1SZKmakrNO6B296MckcVyNSGOaOO52JHkAcXg4vlN5aiLLfeWkelqIBCXlaGPaqeWXmeCJUVm+FxYDr2s+IOLpJjTvDlS2ZJGppqohRaNRNZY01MCREHUMVvpGAE6qzuZJEaVpoS1bmUbxipeNEYmF1Eksdjy1ZzqK9QNrYl1/E0tPPTIldNVjLxFJNIhd0kaWX7bmS3YCNIjoUsSbt87XXD3Gt5S8lN71O0SThYKRIY4mnQFzJUSSfeUKpdtjYbm23Wu4tpYhWU8VLQJTiSSGanaoWCaZ/hdlULZEHZmIuASLYAiLxbNR5vM5Mj0pq6sToNwiLHSgy26kJqBI7Lqt1OHT2PsDktLaxA5q3HQ2mkF/ra+FBOKkgmM01FTwOs0sCq1UzM07Qw8wvKwEax8pY9TnUSRYKSSTZxcRQxZXEaStp6SOJ3WRKdGqGaRmLpHBzQpu1yd0I32sFvgDT8GM94E4hr6l0ilIIpy5q5GVdWtr8qnGmy8xFKtIwGxstgb30LACp7T205a8o+KGSnlU+TJPGf6XH1w1jCr7RU5lNDTWJNVU08W34RIJZD8hHG2GeWVVUsxCqASSSAAB1JPYYA94MKP8A9emoYpltO9XY2acty6dT3+1IJcjyjVvniQnD9ZNvVVrID/hUiiNR6GVtUrfNSnywAyk4gVHEFNGbPUQofJpUH9Tipf2cULm8sTTnznmmm/8AcdhiwpeEaOIWjpKdB+rDGPz8O+AJlLmsMv6OWN/2HVv6HErFHUcD0El9dFSm/fkx3/PTcYjNwUIlPuVRPSt28bzR/WGVmW37Gk+uAGXBhGqONaugP/idNeG9vfKUMyAeckRu8fqbsL7C+G/LM0iqIllgkWSNujKQR/8Aw+YO4wBKwYMGADBgwYAMGDBgAwYMGADFfJkcTVS1RW8qRtEDYbKSDttcHqNj0JxYYMAZtxL7O4YIa6r50kbuaiSV44w2qnkF5IXjLASKNyGupB3uLYunyWloojPVVUkn2fJjlqGVtCOANMaqqi7WFyAWa25sMW/GUBky6sRVLM1NOqqoJJJjYAADcknawxS8R08vuuXzLC8zU00M0kSj7QrynRtKki7KXDW26HACtU8CQyTUSx1lIzrQRIpkgEuqOIn7aJWfl7hreINYC++9rbO8qBCnMMxiNI+nwxRKjzx6kCmaVSbx3dAxjVU8QJ0i2FgwZhU5ga+SjECU1RTw6TdpBBqKSoiqCGUrOzu3w+EW+E4+ezfhufnUKVKmWkekqSqyJcIzMgkia42Xwqyg2+I+WAGWurKRVqkgzDLxLU1KypzOXLy7xxxnSmqxcaSVvtvbF5k/A7U00TJOWQF5KgyIryTzldKOZD+jCDoEtbpvc448MZPHBmuYLHEiIUpHQKiqASsqtpsNvgF7d8OWAIGT5aYVcM/MLSSSX0IltbXtZQAbfiNye5xPxyp6pJF1Rsrrci6kEXBsRcdwQQfliHxBn0VFTSVE7aY4xc+ZPZVHck2AHrgBYz/PIYq01VSdMFCpiiFrtLVzAFhGt/GVisgt3kk3Gk280vDdRmbCbMwY6e4aKgB28w1SR8bd+X8K/O4xE4JyaavnGa5gLEg+5U5+GGI9HN+rsN9X1/CF0XAHiGBUUKihVUWCgAAAdAANgMe8GDABgwYMAGDBgwB8ZQRY7g4QM39nctNM1Xk0gp5TvJTN/wAPNbtp+4x6XG3lp3ONAwYAWeDuOErdcTo0FXDtNTv8Sn8S/iQ9mHmPMXZsK3GXBYqtE9OwgroN4Jx/7cn4o23BBva56gkE4I41995sM0Rgq6YhZ4Sb2PZ0PdD26223IIJAacGDBgAwYMGADBgwYAMKHG9dJBU5dIgmdTNLE8UXWTXA5UFSyqbMoa7EAWJuMM82YxpIkTOqySBiik2LabatPmRcG2PNZlqStEzi5hfmJuRZ9LJfbr4XYWPngDIfZTmNXNpgkqJkhhER0RwiwRY12kne4RSVtoTxMSxGkXIqv/rqoaWslhrLNWQzzxIAGMC0xYxqVJshkgRjcC/wm3fGoT+y6hdnJSSzrbQJX0BrECQJe2sA7Mb2sLWtj3U+zSialSmWPlRpqsYyFYlo2jcs1rsWVjcnrt5YAp/ZHmLVC1M4nmkgZo0jSabmSKyqeazC55etjsm2yg23xQpxhUS5xVxLORFOlVS06B945qeNTzQvbU2sBu5BH3RjSaLhSmilSaOILKkYiDgkFkAAAexAewA3YEjtbFNQeyuigMLQqySRTc7m3DSObMCruwJKEMbgW7HrvgBIyXjN81gy6laWSOSXnw1JViHJSnLwyi1juwV/IkMOnWz4fqcwnGYztd6ilhaghEb+CSdLmSWxsAxYxn0sw26YZco9mFJTT0k8Zk5lJE0SEsvjVtXx+EXI1tYi3XvYYtaLhSOKl93jeZVMhkLrIRIWMnMa7gC9z4T5rtgD3wnkK0VFBTqB9mihiO79Xb6sSfrhSki/tqvIYBsuoJOnUVFWOvzjjBt5MT3B2ufaRnskFIIqf/iat1p4PR32L+gVbm/Y6cXPDeQx0VLFTRfBEoW/merMfVmJY/PAFlgwYMAGDBgwAYMeOcurTcarard7Xtf88e8AGPDygWuQL9Ln1t/UgfXHKiqS+u/VXZfoDt/pIwq8UyGSupox2lpwP4nnkv8AJaZf4x54AcsQ4s1jaVYwblozIu2xUMFO/oSPzGPWaZgtPBLM/wAESNI3yUEn+Qwo8HVIlq1jv46Gjjhm9J5WBkF/Tkj+LADxhH9oMJpHizWFLvT+CpVeslK9gwPmUazi/SxxaS8RujVhI1rTBLqLD4ixO/mEK7Yj5FXCabMqGbxpC4O/Q09RHr0n0BLr6DSO2AGWhrUmiSWNgySKHRh0KkXB/LHfCF7I5GihqaB21NQzsinzgfxwt9QWI9LYfcAGDBgwAYMGDAEHOckhqouVOgdbgjqCrDoysLFWHZgQcL4oMypP0EiV0I6R1DcucDsBOAVk+bqD+thuwYAWaPjNzKkU1BWwuxA1coSRgnzkjZgB6mwGEOfP81qp6qoo6hFSlqZIY6VkXTIsdtWpuupr+lr7FceM24YGYZlmUkkkiSwSRRU8iswMIWNWuoBHUm9vU9Cb4OBpJaSeaiq95pHepjmv4Zw1uYR5MCLkfPyuaZ5KtLk1YsNtOXDH7LPaFSyUKVcriFS3LdXveOYfFGwtfULHsLix745t7RYWH92grKr/AKVNKB/HIEX+eEjP87nyquSaliWUV1opIi2kGdSOW4PZmVivra+HLgP2ix5iZInianqof0kDm5AvbUpsCRewOwIuPME2RlqVlOSDhJplrPUrX5fIaSYqZo3EcillKSWIF7WZSrdR1FiMSOG8295pY5bFWI0yIeqSqdMqH1Vwy/TFfmHDDpK1RQyCGZ95EYEwzHzkUbq//NTxeYbpiioM6mp8xtJRzxJVsBMFVpYlqAAqTJKgtodQFcOEYFUa3xHEiskCI1fEBJH2eXQDTf8Az6j7w8xyhb0OHfV2wrcCsH9+nPxSVk4LeaRERJ9AqfzOL3LpNQeTszG1+wXw2/MMfqcATcGPhGPuAK/Ps3FNTvLpLkWVEHV5GIWNB5FnIW/a9+2OHDuTNCrPMwkqZrNNIL2uOiID8MaXIVfmTuxJ4ZinOr6eM7rAr1DD/mH7OG/0aZvmqntiyzjNEpqeWeT4YkZiB1NhsB6k7AeZGAMn424uaPiDlxtpMdJJGp3/AErRyup622YxjcHvjYYZNShh0IBH1x+bqmJ3plr5TeSavTfrdFWUHT6GQvYeQGP0DU1BiiSMfGyhFPk3hW/0LA/IHHE7JSjVHSglCxPIxAUtI5Y7DTc2a/loAN8LGTSB5pq6a6pCJG3HR3Cl9vxRwJFFt98zjHXjHMyBFQ04Bll0qFO4C/dDjullLuO6Ruuxdb9qpooVWG55FMObMx3Z2U6gD3d2chztd2O1zcY6RK3jzP0hp4I6prIOXNVdyVSxWIDu00yhQOhRJj0U4i+xumciunktrnqAz2/zCgkkH7pl0fuHGdZ1mBzKoqKiX/hqa5YXuDKRpVAejCGO52uCVdhbm41CizH+ysiSWUfbupk0W3aqnJcJbvZmsfJVJ7Y5e5JqlZHgzxZlz0JGQsbOGkNrNIIFjsB6CIG/64+szKYimf1A7SUNO5+auyD+WMcyn2hikyZ6eNNc1TJI80jt3LAEADdiUUHqLXueovHofa5mZrGqEdCzhUKcpSCiF2VAAurbW24N99zYbdOUbDkCcnPXUbLPRb/rSU0xhB/7djjQsZtl1eJ84oJYyCslNVSi1/gcxkH5FyQPUHbGk4HAwYMGADBgwYAMGDCh7SeL5KCGDkCPm1E6Qq0gJRAb3Ygbm3S3rftYgU8C6c4zNeze6Sj6xFD/ADTELj+lPuoqYx9rRus6eqr+lW/kUvcd7DFXRZtVx53bMOVepg5cUkSsEcxsWF7k2azMCP2fO5dqmnEiMjbq6lT8mFj/ACOMc377PWwxvFpfIt+0C0mVySx7mPlTxn9llYH+G/54i8ZU5gkgzamH2lOVMoH+JTNswPqFPXsCfwjHOhkMnDzq3xJSzxH5xB0/+AxecOEVOWU4fcS06K/rdArf744np+p1xWTZ90aHTVKyIrobq6hlPmpFwfqMdcKfssqWbKoFc3eHXA3zidkH+lRihze2Z1c6ylmpKV+SkYZlEk4F5Xa1idBIRRewIY41ykoq2eXDG5y0omey+qvl9VvulVWC/Wx1avS/xeeGaFrUTH0kJt+01/8AfCP7GowkWZ0dyTDVybtudDrpUk9ydBN8OOSMJaBlJ03VwxP3dYLA/wALg4kRap0WNNWhYFdz1Ut5k7FiB5mwOw8sfc2r+XTSzLvoieQetlLD+mFSPiWNsv1xyRyTU32piR1Z9EbapFAB3JhLL8zi6yYJPRNCGDKFaG43vGV+ya/fVCyN+9gcOeXVwbNqyO2609Lv6Fpz/wDL+eFf2w5szLDRQn7SVlYj1LaacHb/ADAZflTtj1wlm4FdJNM1teWUssh8jG0iS/VWBFsZnxJmFXV1gmjDqZHl0aL6iRojIUix0oGWK6nxETEEazjjdEoq2P2a8PIRldEnwrUwmx7xwxu7n6hbfNsX2c8WJFJPUMQyU/2US7+OoAIbe22nUUNgbkqAC1lOFT8LVZVQyvzRtHTQg61uPE8rfcB82N27WWxxJpPZhmifaRLymQhkUTrr1DoQVNg253uOpxXFqKpsvyqWSVpGwZJTvSq1TUnVmFWLkWvyY2IAXTfrcIukHxOI4wbKGCNx3xkzA0lMSzeJncEkBluXcsN2WLxeP70pkk2KLqS63juvRnilIMpIDvcmS9ireNWO5B06h4gpKqVUkHzQNVQUlRKscaAPHHOzreQjUCqhDbTGLICtgDcDfotjZTGNvcd5kgo6WGhlsIVq7TzaGsYls7lrXsz35IHcKw9MUHGPFM2d1YZdUVHEWVLlF6jxMxZlUuw+6CbDax31MnHHASDL5JQZJpo1LszM5LuzqZJLaiF8OttKgDe5vYY48NcF0vKSVKeOqQgESGR3F7C4ZFvpYHqvLNulz1xTGaUTVPFJzp+CgEGWRv4pVboAkaGcgKwIAZgi9t/szqu251G93nHBNGcslq4OfG7rqGoFSSXA5ZiUKoDtZQALbgi4tjQckp1RTohjhA6BEZfnsYoz/I45cXUcktJIIRqlUxyIp+80ciuF+um31xXr3Rf6NRb2exXexnhSaGaqnq5HeaK1GiuXLJGoV/vE2VgyMoG1vnbGrYVeBcxjqjV1cIblzzLo1CxPLhjRiV7EOGWx/DfoRhqxrPLDBgwYAMGDBgAxm/t7pgcrWW3ignicHy3K/wC4xpGEb22RasjqvTlH8po/9sAVXG+XtLSGSL9NTkVEJ/XTe3qGW6273GLHIc4Wqpop02EiBreR6Mv0YEfTHfLnvDEfNEP+kYW+AITD75S/dp6l+X6RyAOg/nf64wdj2+JJ+T5kSB6bMoQQQtRWILeTjVb6FyPpjv7NJdWU0p/UYfk7D/bBwnDoqcyT/wA1r/7kaNiloKKWnp6bLWfSVjeaoeNiPszI2hFawI1Em7CxsjW63wySUYtsolNYlrlwk/1GngjiGmpZq+nnqIYm97aRFkkRCRLHGxCgkXs2r64UuG81qBl9QKfSamlqZmliYai6FyzdCGubkgjqUt3xSQcU0yBtFAvJa1mAjuy9mdCvlv1JtiLVxQ0sq1MUMsUUoAk5Uq+FT8MkTwykrv8AcbwtbbcbQXVavbKNeN07/Dnk8rF1a1uS/HhjPwjxPyM7M0qcmnr4lDOzLyuaq3jdZehDAbatJvJuPOwzKhetzCejZyKGmKNKiNYTyPdolYjfSsRRSL2+zB7ghXoZ3pYnp3k1wG00U4Aa9OxGolCCHCsVLL10uxHQYi5Zmyws5i1QnUbvRuOW5BsG5El0tbyPpjkeremmvk1/P+yK6mEZasvFl1xFVZMsppWRYJFIHvEMYXlSfdvItjqHfYjre29rr2e5y9DKtLVOCFRUWQHwyU9/sJVP/LLGJh2V4j8MZOKKjzVmpnjVKeop3LFw9NUxlmY3Ylo1kRmv95eh6WsLQ8motaigme2rmSUUhST7JxfXCTJGnMQoRcabEFhb4bX488bpM1yyQzOo89tq/Is+PNNJmQSTnaX52gQ2LvHOwmjCr94rVCa34Tyj02P2rgzCoprQ0kFHFHHaMSO5m0LZtC6LFA2kKQ1rj88V9dn3PpuXVkxVeXvojlOpt9Q0o5sSSGRXR/vqpUkM12dsy4sFPSRzTxMjvYGIn4WAJe538ICmxAJPh2ucW5HxRZ06VNPY9cH5hHJl8MsSKoZCxjiFhrF9YAJ3OoEXJ3633xS5xl09SpfMKgUVJ2gjcB2HYSydCT+Bbj674psrrnyw+8RxSPltVaawF2gLi5uB009PIi29xvotBmMNQiSxOkindWBBt5+oPmNjil+12jXGprS+fAqZbkY0lcvpvdI7b1Lradx5RBwXS/8AmSdL3CHH3OuG44MseAW11DwREi+7NKoAF97KCzXO5Opjuxw3V2YRwoXmdY1H3mIA+Q8z6Dc4WwHqqhKmccikpiWhWWytJIRYTOD8CgHwA2Nzfa9sFJvc7KEUq7jX8sKXEOUvSM9bQqNQ3qKcbJMg6sAPhkUXIYDffr0NnQcTK83LZdGoAoSQb/OxKkNY6XRmU2KnS1g13iG8WWOprYWqX2h0UkaOspJcAiNUdpAfwlVU7jp5euJCSVFV9x6WA9SxAnceQAJEIPS5JfyCHfFBls0mXVktMkatSyTRyCzEOgqDyxpX4SiyppI6jUpw94lKlwRg3L4mLdHXjLMzpookC01f9k0a7BJ0ChJFH6ykIw76Qeo31LGMeLMeIaaKMEw5cTLK46CXYgX/AGlRbddpPLGz41470qzy89eo9IYMGDEykMGDBgAwpe1gD+xa2/8Alfz1Lb+dsNuEn2yq5yao0LqF4jJbqIxIpcgd+nTba+APdJHpjRfwqo/IAYociX/xLMWHw3pVv25ixHV+SsmGGGZXVXU3VgGUjup3B/LFBJl1dMzCSeOmjv0pgWkYessigKf2Uv6489dz3JdqKulz6GmzLMudIF1Gk0LuWZuTYhEALMfh6DuMVGeZhNLNVSRo9O5jo1TnKt+W0sisXUatKnUbg+IW7Yeco4bgpizRJ9o3xSuS8jfORrt9L29MU3FGUa6gm9lqKZ4CfJ1JaM/k8h/cxXna0P8AL7UYuqhL0Xfm/uZpleWLonFVUSQGn0R2RQ2/iS/wknxKeluo88WQyRfdSwDJo3JbV4btdJlv4vd5LeNDfTbUL6SW5ZspeaOXZffIwjA9FqUKqQfK0yR/QyHE/gWdlhMcqsBFIyeMWvExVZU9eWzIx+ZGMs5PTrX4bfZ/f++fCUUrpFZl2ZCICOQW92k1qrWNoWOirhPmFD6x5jfoBj3Pk396aj16QXZA5BPgKa0Gx3YqdNyR8JPzgZ7Q3iQdHWAqT3Jikmh3+cahT6Wxa5lVEVVPOLkmGlmNiASCHVwCdt1uN/Pt1HJVyud/r2/yUz017v8Ay1/H6nTijO3cypBNFCaaQxrDpsxURNd9V9l6hQo2spuNsN3C1N7zO71JVpqUxaUViFV2i1M4W+4Jk0hjf9HtbfCXxWJJ1E6w0hhkQukri0iqI7MJD0uGbYXNiAL7Yqs14ggEZjpYubMmt/eYw0Qju1zylXxCMdLMQNydycW4IfDpX8ed/wB9z0MElCSlVmr8Y8IJVU1SIlCzyqhDDbU0RJjv2vuV1HsR2AxTQpFndNFHLI8NRTN9tHYag4Gl7q33Sd7226HfFJwVxZUtT+9zOzpBIkM9ySGhbpJbpriYglhuyk36XL1n3BUFU4lu8NQvwzwtpf69mHbfe21xjd8OzPZVZPdFfNHPiNqikoY0oIuYyNFGAQWIj6FiO56An9YnHeq4ZpjUIywMjkP9rATFa2nZ2jZWN+w3Gx6YhrT5nAvhkp61R2dTDIR2sykpf1IxK4e4q94kkglhkp6iNQzROQbqTbUjD4lvte3cYjvWxZs3T+5JoOF6eGTmpGTKf8SR3kf+J2Yj6YiTKKnMDG4DR0saOVIuDNLqCEjodEatb1e/YYv3cAEk2A3JPQDzJ7YQcuqqmozKaroQhpvs4X5hZRPovd42CndCSAbWI87kDkbds7Oo0ku41TZTSo6MVjibWGWxVAz+i7Ak7E2FyVS99K2tcLLcFJOZpKwrLNKCqkC4gS1lWLVezAnVrsCTvYYjT12YUSLrENampI1bVyZSzEKuq+pGJJAuCPM4Vfc7q07tbHv2kIkdKlWUDPSTQyr2JHMUMt+wNx9VB7Ym5txXGmWPWxHUvL1R/tN4UBHmHIBHocQJ6CrzAxCpiWlp0cSPFzBJJKVIKqSo0ql9zuSf6Rq/hhBI9Ex001WzSxADZZlVuZGPIG6zKPNHGJJLZMrblbce/wCvkfvZzw37ll8KMtpnXmTk/EZn3bUe5F9P0wz4T/ZlxC89KYKg/wB6ozyZx3Nv0cnqHUXv3IbDhjaeSwwYMGBwMGDBgAxxrKRZY3jkGpJFZGU91YWYfUHHbBgDKuCXaHn5fKbyUT6FJ+9A3ihf+Ha3aww0Y8cZcISSSCsomCVcaaCrfBPHe/LfyN/hcdPlYrU8P8UxVepReOaMkSwPtIjDYgjuAfvD+R2xkywado9XpsylHS+S5xFzGl5kZAtqG6X6ah0v5A9D6E4lYMUNJqmaZRUk0zKM9y4ThkXwrUMWjvty61AVkib8JkUEftBj3F6fM+K55FjJCxPFHLFM8lj4n0g2QG4ay3sw6ttfY40XifhcuXlhXXzABPDfTzNNtMiN9yZbCzdDYA2sDhL4hnWMBqkkW8LSrRstQdvChkYctWO41L5GwGMvpuLSq127/wB/r8185n6aeOVL61ZRVskZpoNU2qqkEvhC6nYyOxiB3Cxg6yx7+LobC3zPc9jWV9BDiNEiTcWKRLbVf9ZyxFtyLHpvhfr84BkDUkPu6Rbgrdn321PId777WsB233xrvA3s1o44Y5201TuoYOwvGL/hQ+XS7C+3RemNfoJK538vm7rb9zsei/5Htf5iXknC65llNXLE0pqqWTmclT9m8bAbiO2z2WTcG5ItvfZ09m/CdMcq7SGrRhM46i9xywe2j/1b+WLnN5P7Pqoa+NQIlHIq1UbchmusgUd43N9hcgn1xBzmePLc4acgR0FdCrCRATFz731Na4BYdx11g+ZGn4oe0344LBk0yWxzreF4styetSENJqjcuWO5uNPYWGlTcbdsNOQzF6SnY9WhiJ+ZRScLHFfGlNNSzU9NIKmaaN0SOK7dVN2JtYBRdjc9sMfDEwehpWHQwRH/AELimV1bN0HHXUfBZ4WpYR/bcRtuaKQX+Uyf0ufzwy4XM2m5eaULf5kdTFf1tHIv/oOIxJ5OF80Q8oyOOvjFTVhptckjRxs7ctEDsqARghT4VBJYEkk4nZ7xpR0ACSOFZQNMUa3YC2w0jZRbpcgY9cK7Rz0+6mCeZLi3wOxljI/ckA3HUYrK7hOhpftXo5KksSZJCpnYHuzqzXN/NVP0xPZvcr3UbjV92UNT7dYhfl0sjD9Z1Xb6K39cXOV8ZwZtA8MTmnqPCyB7Eh0YOjL+MBlFxsbX2tibluSZVWITBBTOOjaIwrKfUAB0PzscL2d+xiIuGppTF4r6XJ23udMgGoH9oN88S9nyK36vNpocMmzKQEpWS0gmNgsUT+V7tZiGu1x4bbW6m+3fiTL2lpzyx9rEVlh/6sZ1KP3t0PoxxmNT7Fqi/gkp2W7EB2lDb+bBLEjbewv5YnZHV5rlrLHURNLSIbs+oPoj6EhhuAvWxAsAdgNxzSuYs6skqqcXXkZ8xqvd5qfN6e/L0ItUoHx0r2Ie3do7hvkLdBjWI3DAEEEEXBHQjscZ1lsKH3ilYAoCSB2ME+oj6BuYg9FGLv2XVbNlkSObvTmSnb5xOyL/AKAuLsUuxl6mFNS8/qNmDBgxcZAwYMGADBgwYAMI3tA9mCV5FRA/u9ag8Ey3Gq3QPbf0DDceo2w84MAYjlXHVRRzCkzmMwydEqLeBx5kja3667eYG5w/qwIBBuDuCO47Yv8APMggrITDUxrIh7HqD5qeqn1BBxmcvDVZkpLQl6zL+rR9ZoB3K/jUdSBbvsN2OeeLvE3Yeqraf1G/HKppUkQpIqujbFWAII9QdjjlluZxVESywuro3Rh/MHuCO4O4xKxm4PR2aK6j4dpoldYqeJFkFnCooDDyYW3G52PnilyOL3Gr9yufd5g8lLc30Mu80N+pAvrX0v1OGvFBxQLS0DDqKtVHyaKUN/L+mJJ3sVySVNdi5q6RZY3jkF0dSrDzUix/ljPPZ5x1LQq1DWFTBzZYaaeT4BJGw1wyH7qm4sx+DWDYra2gZjmKQRPLK2lI1LMfQdh5k9AO5IGKP2e8HR12Syisj2rp5akDoyFiAjqbbGy3B7hu4JGLsF7mTra28lpkWYxUsjrIiLFLe8mhFIsdLGSwAAvZX7JJcmySpao4Bn0QSUjn7SileBr9SoYmJvkV2H7OKNMjzHLJ0p5Y3raKRlRZY9nT7kb3J+zdFOi7eBk8BYqAF+53wZW0MxrqVrLoAk1qdBiUfDLGLtFpAA8OpBbYxLZBbkjqVGXBk9OVmh4V/aBGVp46hQS9LNHMoA3YA2dfkUJJ+WKvhv2u09T4ZI5YpALtpRpFsOpugLAfNdvPDXBVU1ZF4GjnS4+EhrN26bqw+hGMlOL3PU1RyRqLIkTqlaJEYNFVxgBlIIM0Vyu466oi3/ZxeYXOGm1+8wSBSKWqIj8wnhkiJ7lhqO/e297nDFjkicODO+O6yjZ2JTTKtg06ErJ5aV0kGRiBpCtt8gCwWI+CpahQy0UpLjbmuV5aDpdnYNJI3dtOheyt0G0mFSQSouDcGwuD5j13P5nHrE1kpbFUsCk7ZnGS8C10UelZVgF/hjqZ7Aeg0EA+XXe99WwDVw/kUkcMkdSY35lwxVpWLAixLyO2o+GygACwHU32vsfMRc2yccUY8EeKgVXVhtpj5f7oIK3Ppv8AxHCp7OOJatKSolhoRNDJU1E3NNTFGoBILbML2FuuOfGedVdO7wxDne9pIKc3VWidV+0F9tS6LupO9xbfDP7JngnyKGKPSQI3jlUE3DsW16u4LatXyIttbGjCu5h6uSdJFjk3GckjDnx0sKG+61qyv02sixWPr4tsWrcXU2vQJCznoio5Y7X2AW523xltVQCoSPXO7DSTHFyJGJeYM8oGnd0Ctu1iLheg2eXBkcUk8DRlpVaREYsi6OXHG9rpqUN4DGAShI0k7EgYzPrGu39+xV6RrNHVrLGkiXKuqutwR4WAI2O42PTBiFwwLUVN/wBGK3y0C38sfMb0Zy0wYMGOgMGDBgAx8Jx9xnvtRyoT1OWI7uYpKkRyQhiEdbFiWUWuRptudgTgCv4mp6ekroaihlhHPmSKrp0kjs/MYKsojvcOrEXKjcXJ73vqypMcbOEeTSL6UALHz0gkXPe19/nthL4kpoI86pKCCgp4EUx1AnWNQ7BFdiAwHw6l0m9zdcPWMmatR6fSW4MXl9oFF05zBvwGKbXfy06L44HPRPIzmB0jpFM2qYhCXKuqkrYsoEZkbxAN8J07i7JVVYjjZ2J0opY262AubDufTCjVU3MaloJCBLXymaqF+kS2eRL38lWBfMKcRik3sW5JOKtssMl4LbN4YarMWdYmPMjo08Kad9DSN8Tll8X3bA9rnGmxRBVCqAqqAAALAAbAAdgB2x6VbCw6Y8Tzqis7sFVQSzMQAAOpJOwA88bEktkeTKTk7Z0xlft5zl/d6egh3krJQCB3QFdI/ekZf4TifNxxVZlI0OTqFiU6ZK+VToU9xCp+Nvn+QBDYU8h4TU8VaNck3ucSyyyysWaSYqCCews0i2UdAnzJ6RI/GnB3umZUiUf2ci0YNMQLa54CS6t2PMjJv5lvInDHlsFPmMEdZEDBOw/Sx2EiONmRtrSKCPhcEEW6Xw3cc8Fe/rE8crQ1NMS9PINwGNrh17qdIB/33BzngipkpK2rpK1RTyzSCaJN9DsQRIYm6EEhSFvft1BxRli+UbOmmr0stK6Q0FYamQXp6hEWodVNo5kFkkI3IRlOk9bEC587DJOMKernmhhdWaKxBDAh1IB1L8mOk+W3ni8wq8d5NE8EbadDrPAFkj8DoJJUR9LDpdT/AE8sZ00+Tc1KO64GCXNI1mSBnAlkVmVN7lV+I9LbeuJWEzOOFqemSF4zLHOZ0RKq4kkEkl0BkLnxxm+kr036dcSYuEKlxpqswmkQ9Y4o0gBH4Sy3a3mARfCl5Oqcrqi1qOLKONyj1UCsvxKZEBB8iL9fTFVXe02hQfZymdz8McKszE/kAPzxexZHTrGsYgi0ILKuhSB+Y/n3x8r6qKkp5JSoVI1LEKAL27AC25NgPUjBaQ9dcpGVZ1xLM71NVVR8kwQiKlhJ3SWoBGpv1+UGcggWGnYbYVvZ5xXU0FWJKdXkB/SwqGOuMbtsAbFRchu3yuDc5ZkFTnlZyYzaNGaSomtdRJIfGw38XQRooO6xg7DURteW02VZDEsRlihZwLvIQZZPVrC+m/kAoxsiqR5GSWplZwrwrDWQQ1EVUZF0BLjnKdkRWRkE+kEhEDKVt4R1FsMQ4Cj1iQTTK4YsCpQC5038GgqfhXqOwwt51SxUcsObZc6CmeRVrUia8ckTsE5oAOnXGxubC536eK+l4j6MPBHWyJlWXiCCOEMziNQgZrXIAsL2AHT0wYl4MWkQwYMGADBgx8JwAu8ZcRSU4ghpgrVVXJy4Q19KgC8kjAblUXew63GFCXK5lz7LoZauaqaOOeplDrGqr4DGjIqKNILX2JPQYl8OZrHmmeS1MTa6ehh5MZ7GaRjrdfMaVK37ixx2zOskyvMpauoVZKOq0IZwv2lMQAFV+5hLb3HRj5/EBdcX8CpXNHKsr09TCCIpo7XANrh1Pxrt8JI6nzOFyogzenHipYKwD70EvLYjzMbgi/opxo8UoZQykMrAEEG4IPQg9wce8RlFS5LIZJQ+FmNVXtPSE2rKKsp/24gV/MkX+YGFmLMcvzTOXEzyCN4VEE4YRch0Gok6jY73AJvuRt3H6KIxFXKYQ2sRRhvxaFvf52viMcai7RKeec1TFPhHiOWKpGW1sgnmEfNgqE3E0FyAZAL6HFup2bzJ3bvxHwbLmNQFqpNNDHYinjJDTON7yttZQeiLfzuD0XeBs4SXO6yeRWBqi8VHIbaHhpiFlCG97khXItbY41LFhScaSjSKNY4kVEQWVVAAA8gB0wj+zuhvmGcVJ6vV8gfKJd/z1D8sP2M5yOukyiolhr7GGsqHljrFGlOa4F45V/wj4bg3sd99jYDRsVHE3C1PXwmKpTUOqsNmRuzI33T/AF7gjbFvgwBlRq6jK5FgzBuZTudMFb2v2Sf8LeT9D59SJ/FtC81FKsW8gCyRjzeNlkUfUrb64fq/L454nimRXjcWZWFwRjMq7J6vJzeJZKzL+ukeKenXyH+ZGO3cDytc0Txb3E24uo20T+pz4uzVZMq96j3UGnnHnYSxsR8wLj5g4aY5QyhlN1YAg+YO4P5YRcz4loHo54IzKonWSw5FRZXcE3HgsBr8VhtcnzxB4D9o8MdGkFWZEmgGn9HI32YtoJ0qbWBC7+Q88UuDrg1LLFS3a4NLxnftUnlqJKXLaf46ltTfsg2W/wCqCGc/sDDrlOewVK6oJUkA66TuP2lO6/UDEPJKaE5+7y25qUsQp7n8TTCSw7mwP01Y7iXu3OdTL/r2LPlQZFlqQwLzJW8MaW8U9QRuzeQ2uxJsqr6DCBl3Biy6pqz+81VQH1u+4DjfSq9ANDKB5WFrdMNmSUn9rV1bVuT7vEslFSW7XFqiZfU3sGHUG3bEDhqsdmCT2E0MkaTAHpIJkiY2sNnW0g7WcY2HkinkACZVn8cYPJ56xwR3JsXcotr3JJBjFzvtj9BL0xgXsrU1C0sBF+dWTVs1v8uBEEQI8jOf9ON+wAYMGDABgwYMAGEv2h1zymHLYG0yVl+a46xUq/pn9Cw8AvsbnDjNMEVmYhVUEknoANyT6AYyGOqlqoKirQEVGbSe50YI3io1vre3VfCJJGt3CnvgBr9kdDEtA8sK6UqJ55EH/LDmOIDvYRovX1PfDjU0yyIySKGRwVZWFwVIsQR3BGOGUZVHTQRwQjTHEoVR6Dz8yepPniZgDKazLswyJi1CrVuXEkmmJYyQA7kIdzp9bHvcX8RbeD/aTR5itoZNEo+KGSyuPkL2Yeq39bYacLvEXs/oa4N7xToXb/FUaZL9jrG5+txgBivhf4tzoxxPDTkNWTJIsEYZA2vlsQxBYWUWvfpew7jFDQ+yGOIaEzDMxH/lip0r/pQfythiyPhCjoAzwRIjEEvKxLOR1OqRiWt362wAp1WTLT1eR0MHxU/Nldh2jWPS7Hy5jsfqTjSMZ77Oia6srM1YHRIfdqS9/wDh4z4mHo7i9uxDY0LABiLmeWRVELwzoJI5BpZW6Ef7EdQRuCAcSsGAELI8xkyudKCscvTSHTRVLfyp5T2cD4T94begfcQM7ySKrgeCdA8cgsR/Qg9iDuD2OFXh3O5qKoXLswcvquKOqb/GUdIpD2mUbfrbd7agHnBgwYASM04umqqmSiyvTzIrCoqn3jgJv4VX/Ek2O3QEb9Dbp/8AaqldQ0z1EtTbeqM8olv5qQ2lQOyAWHkeuI/skgRYa0g3c19UJD+sGAH+mx+pw94AxHifh+spWeeUNNJRKk0NaBZpqcOqy09QR8TBTqBNyQrb77TOKMwVJzVRi8lPQyNE468ypdYacfzkb88ann+W+8Us8P8AmxSR/wASkf74xT2aUc1ctOzKxSOppo5T2CUcUjoG/akkQfTEHH3JlsZ1Bx8mx8J5CtFRQUy2+yQAkd36u31Yk/XC1xvkckE/9oUyGQERrVxL8Txo6MsiDvIgXTbuu3bD5gxMqMH9gko96j//AA5UH7S1Idx89MiH5Y3jCnW+zen96jq6a9LURtq1RgaHvs4eLYHUt1JGk7g3NhhswAYMGDABgwYMAJ/tMaSWmSig2lrpBCSPuw/FO59Agsf2sNFBQJDFHFGulIkVEHkoAAH5AY6NTKXVyoLqGVWtuA1tQB7A6Vv8hjpgAwYMGADBgwYAMZP7ZOMnZJcuo95OU8tW4O0cCrcqT2Z9h8mUff21WZ7KTYmwJsOpt2HrjMn9ncpy+ZBHpqcxmj95IcMYYOYGZS5N5CFB1EXLO5O4tYBx4BoDDldHGxJKwR3+ZUEj6E2+mL/HxFAAA2A2A9MfcAGDBgwAYq+JOHIq6naCYeE7qw2ZHHwuh7Mp6H5joSMWmDAClwdnsokagrj/AHqBbrJ0FRBeyyr+t2dex+ezbih4t4a97jVo35VTAddPMOqPbcHzRh4WXoR22GDhLif3uN1kXlVMB0VMJ6o/mPNGHiVuhHfY4AUeDpTRZ/mFE+yVX98hv0JJ+0A+pYf/AKsaZhE9pkAgkocxGzUtQiyN/wCXmOiS/wCYt5XPnh7wAYzL2eIaTOc1oT8DsKuEdtLHxW+WtV/cxpuKyTh6I1qVliJUheG46FGZWF/2SDb9o+lgLPBgwYAMGDBgAwYMGADBgwYAMGDBgAwYMGADBgwYAMGDBgAwYMGADBgwYAMGDBgAwqcYcNSs61tAQtbCLAHZZ4r3aGTzB+6extuOoa8GAMp4245p67J6iDeKrcxwmkkuJVnMikLptdhtcMBa3kdsanCpCqCbkAAnzPc4hyZDTtUrUtDGZ1XQspUFgu+wPbqd/U4n4AMGDBgAwYMGADBgwYAMGDBgD//Z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36" name="Picture 12" descr="http://t2.gstatic.com/images?q=tbn:ANd9GcQdQseZpu7qlc6lBEfIKuyJ-BrypcpGQNDTUshoxDgNg1jNUDw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0232" y="3039291"/>
            <a:ext cx="3145887" cy="320992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2582943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90600" y="1284514"/>
            <a:ext cx="74676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 rtl="1">
              <a:buFont typeface="Wingdings" pitchFamily="2" charset="2"/>
              <a:buChar char="ü"/>
            </a:pPr>
            <a:r>
              <a:rPr lang="fa-IR" sz="3600" b="1" dirty="0">
                <a:solidFill>
                  <a:srgbClr val="C00000"/>
                </a:solidFill>
                <a:cs typeface="B Lotus" pitchFamily="2" charset="-78"/>
              </a:rPr>
              <a:t>سالبوتامول پروپرانولول: </a:t>
            </a:r>
            <a:r>
              <a:rPr lang="fa-IR" sz="3600" dirty="0">
                <a:cs typeface="B Lotus" pitchFamily="2" charset="-78"/>
              </a:rPr>
              <a:t>اثرات سالبوتامول كاهش مي يابد و احتمال بروز برونكواسپاسم در بيماران دچار آسم و ديگر بيماريهاي انسدادي ريه را به شدت افزايش مي دهد(آنتاگونسيم</a:t>
            </a:r>
            <a:r>
              <a:rPr lang="fa-IR" sz="3600" dirty="0" smtClean="0">
                <a:cs typeface="B Lotus" pitchFamily="2" charset="-78"/>
              </a:rPr>
              <a:t>)</a:t>
            </a:r>
          </a:p>
          <a:p>
            <a:pPr algn="just" rtl="1"/>
            <a:endParaRPr lang="fa-IR" sz="3600" dirty="0" smtClean="0">
              <a:cs typeface="B Lotus" pitchFamily="2" charset="-78"/>
            </a:endParaRPr>
          </a:p>
          <a:p>
            <a:pPr marL="457200" indent="-457200" algn="just" rtl="1">
              <a:buFont typeface="Wingdings" pitchFamily="2" charset="2"/>
              <a:buChar char="ü"/>
            </a:pPr>
            <a:r>
              <a:rPr lang="fa-IR" sz="3600" b="1" dirty="0" smtClean="0">
                <a:solidFill>
                  <a:srgbClr val="C00000"/>
                </a:solidFill>
                <a:cs typeface="B Lotus" pitchFamily="2" charset="-78"/>
              </a:rPr>
              <a:t>کلونیدین با پروپرانولول</a:t>
            </a:r>
          </a:p>
          <a:p>
            <a:pPr algn="just" rtl="1"/>
            <a:endParaRPr lang="fa-IR" sz="3600" dirty="0" smtClean="0">
              <a:cs typeface="B Lotus" pitchFamily="2" charset="-78"/>
            </a:endParaRPr>
          </a:p>
          <a:p>
            <a:pPr algn="just" rtl="1"/>
            <a:r>
              <a:rPr lang="fa-IR" sz="3600" dirty="0" smtClean="0">
                <a:cs typeface="B Lotus" pitchFamily="2" charset="-78"/>
              </a:rPr>
              <a:t>افت شدید فشار خون</a:t>
            </a:r>
            <a:endParaRPr lang="fa-IR" sz="3600" dirty="0">
              <a:cs typeface="B Lotus" pitchFamily="2" charset="-78"/>
            </a:endParaRPr>
          </a:p>
        </p:txBody>
      </p:sp>
      <p:pic>
        <p:nvPicPr>
          <p:cNvPr id="3" name="Picture 2" descr="http://t1.gstatic.com/images?q=tbn:ANd9GcQoA9C8Sh9H0LZGxF9uFGP0ztYrwiDa3AjDECQ3noryFmisgo17q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46429">
            <a:off x="1242088" y="3721194"/>
            <a:ext cx="2038350" cy="22479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="" xmlns:p14="http://schemas.microsoft.com/office/powerpoint/2010/main" val="239786587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05200" y="609600"/>
            <a:ext cx="4876800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6600" b="1" i="1" dirty="0" smtClean="0">
                <a:solidFill>
                  <a:srgbClr val="C00000"/>
                </a:solidFill>
                <a:cs typeface="B Lotus" pitchFamily="2" charset="-78"/>
              </a:rPr>
              <a:t>الکل!!!</a:t>
            </a:r>
          </a:p>
          <a:p>
            <a:pPr algn="ctr" rtl="1"/>
            <a:r>
              <a:rPr lang="fa-IR" sz="3600" b="1" dirty="0" smtClean="0">
                <a:solidFill>
                  <a:srgbClr val="002060"/>
                </a:solidFill>
                <a:cs typeface="B Lotus" pitchFamily="2" charset="-78"/>
              </a:rPr>
              <a:t>استامینوفن</a:t>
            </a:r>
          </a:p>
          <a:p>
            <a:pPr algn="ctr" rtl="1"/>
            <a:r>
              <a:rPr lang="fa-IR" sz="3600" b="1" dirty="0" smtClean="0">
                <a:solidFill>
                  <a:srgbClr val="002060"/>
                </a:solidFill>
                <a:cs typeface="B Lotus" pitchFamily="2" charset="-78"/>
              </a:rPr>
              <a:t>دیازپام</a:t>
            </a:r>
          </a:p>
          <a:p>
            <a:pPr algn="ctr" rtl="1"/>
            <a:r>
              <a:rPr lang="fa-IR" sz="3600" b="1" dirty="0" smtClean="0">
                <a:solidFill>
                  <a:srgbClr val="002060"/>
                </a:solidFill>
                <a:cs typeface="B Lotus" pitchFamily="2" charset="-78"/>
              </a:rPr>
              <a:t>.</a:t>
            </a:r>
            <a:endParaRPr lang="fa-IR" sz="3600" b="1" dirty="0">
              <a:solidFill>
                <a:srgbClr val="002060"/>
              </a:solidFill>
              <a:cs typeface="B Lotus" pitchFamily="2" charset="-78"/>
            </a:endParaRPr>
          </a:p>
          <a:p>
            <a:pPr algn="ctr" rtl="1"/>
            <a:r>
              <a:rPr lang="fa-IR" sz="3600" b="1" dirty="0" smtClean="0">
                <a:solidFill>
                  <a:srgbClr val="002060"/>
                </a:solidFill>
                <a:cs typeface="B Lotus" pitchFamily="2" charset="-78"/>
              </a:rPr>
              <a:t>.</a:t>
            </a:r>
          </a:p>
          <a:p>
            <a:pPr algn="ctr" rtl="1"/>
            <a:r>
              <a:rPr lang="fa-IR" sz="3600" b="1" dirty="0" smtClean="0">
                <a:solidFill>
                  <a:srgbClr val="002060"/>
                </a:solidFill>
                <a:cs typeface="B Lotus" pitchFamily="2" charset="-78"/>
              </a:rPr>
              <a:t>.</a:t>
            </a:r>
          </a:p>
          <a:p>
            <a:pPr algn="ctr" rtl="1"/>
            <a:r>
              <a:rPr lang="fa-IR" sz="3600" b="1" dirty="0">
                <a:solidFill>
                  <a:srgbClr val="002060"/>
                </a:solidFill>
                <a:cs typeface="B Lotus" pitchFamily="2" charset="-78"/>
              </a:rPr>
              <a:t>.</a:t>
            </a:r>
            <a:endParaRPr lang="fa-IR" sz="3600" b="1" dirty="0" smtClean="0">
              <a:solidFill>
                <a:srgbClr val="002060"/>
              </a:solidFill>
              <a:cs typeface="B Lotus" pitchFamily="2" charset="-78"/>
            </a:endParaRPr>
          </a:p>
          <a:p>
            <a:pPr algn="ctr" rtl="1"/>
            <a:r>
              <a:rPr lang="fa-IR" sz="6000" b="1" dirty="0" smtClean="0">
                <a:solidFill>
                  <a:srgbClr val="002060"/>
                </a:solidFill>
                <a:cs typeface="B Lotus" pitchFamily="2" charset="-78"/>
              </a:rPr>
              <a:t>مرگ</a:t>
            </a:r>
            <a:endParaRPr lang="en-US" sz="6000" b="1" dirty="0">
              <a:solidFill>
                <a:srgbClr val="002060"/>
              </a:solidFill>
              <a:cs typeface="B Lotus" pitchFamily="2" charset="-78"/>
            </a:endParaRPr>
          </a:p>
        </p:txBody>
      </p:sp>
      <p:sp>
        <p:nvSpPr>
          <p:cNvPr id="3" name="AutoShape 2" descr="data:image/jpeg;base64,/9j/4AAQSkZJRgABAQAAAQABAAD/2wCEAAkGBxQTEhUUExQVFRQWGBgXFxgYFxgcGRYXFxUXFxcZFxgYHCggHBolHRcYITEiJSorLi4uFx8zODMsNygtLisBCgoKDg0OGxAQGywmICUtLCwsLywsLCw0LDQsLCwsNCwsLC0sLCw0LCwsLCwsLCw0LCwsLDQ0LC8sLCwsNCwsLP/AABEIAOUA3AMBIgACEQEDEQH/xAAcAAABBQEBAQAAAAAAAAAAAAAAAwQFBgcCAQj/xAA/EAACAgEDAgQDBQUHAwQDAAABAgMRAAQSIQUxBhMiQTJRYQdxgZGhFCNCUrEzQ2LB0eHwcqLxFoKSwhUkY//EABoBAQADAQEBAAAAAAAAAAAAAAABAgMEBQb/xAAtEQACAgEDAgQEBwEAAAAAAAAAAQIRAwQhMRJBEyJR8DJhcYEFFEKRscHh0f/aAAwDAQACEQMRAD8A3HDPCcaavVhRgDl5AMZanqaICWYKB3JIAH3k5QPFXj8RsY4R5kg4Jv0Ifka5J+g/PM16r1KbUtc0hb5D+EfcvbM5ZVE6MenlPc2jVfaHok4M6n/pDN+qgjEovtL0B/v6+9JB/wDXMUOlAzhtJ86zPxzf8n8z6N6X4hgnFwypJ/0sCR947jJRZQc+WKKtakgjsQSCPuI5GWroP2iavTkCQ+fH8n4cD6P/AK3l1lTMZ6aS4PoDDKr4X8aafWD9222QfFG3Dj8PcfUWMs6SA5rZztNbM7wwwwQGGGclxgHWGJmYZ6JRgHeGeA57gBhhhgBhhhgBhhhgBhhhgBhhhgDfVS0Mzbx519kQqhpmO0Eew9yP+e+XrrctKcxrxTNvl57DKZJVFs208FLIkyC8q++KGL5YqEGLrEc89s9tREfL4xox5yWjiJHbG02nyLHSRhXOGgvtj2VaHbGtfrllIpKI3UsjBgSrA2GBoqfmCOxy8dD+0vUR0syiZR7/AAv/AKH8hlOdMRMfObRyUc+TApcmyaP7UdKxphKn1KWPzUnJiPx1oyL/AGmIfewB/I0cwpRwT8ufw98Vl6awNgWO4+o9808f1MPydukbPq/H+kX++Df9IZv1ArKv1X7Ux2giLf4nO0fkLJ/TKDqtIVUCviv8vbGi6Q/W8jxgtIWDVePNe/aZY/kFRf6tZznT+Oeoxtu8/f8A4XRNp/IA/kchP2Rs9VWHtx8v9Mr4j9S3gJco2XwT4+TVkRyARz/y36XruUJ/oefvy9I158xxSFWWRDTKQykexBsZ9CeG+pieGOQfxqGr5EjkfgbGb459RzZ8PRuuCawwwzQ5wwwwwAwwwwAwwwwAwwwwCA8RfCcxzrH9o2bT12O1OY54gj2zffYzPKrgzfTSrKhtplBFVjl6GNoOMcqpIJAPOeez3EKRjjGepHOOGehx3xvOecqyRo8JON3ir5ZKRv8AS7xBo774TIaGBhOJGA3kqNPg0XvV5dMpQhFo7VvqpFfhlj6dpaVSRztHfkfDjeDTjYSfu/PJrTcKBxwqj9Mu4+Uon5iD6pouE+4i/mQf/GNVhAyW1moBUCu3v9TyT9Pb8sj2yiNGImEHEX0oPbHJPvnEhB7ZJUimgo5rX2azf/rIv8pZf+4kfocy/UryDmjfZmf3H/ub+ub4PiOHVryfc0UZ7nKdsR0up3mQVRR9h/8Airg/kwzrPOHGGGGAGGGGAGGGGAGGGGAM+ox2pzJPG2ko7h7G82OZbGUDxlobU8YCdGeRtYH546imoZHw8GvccH/L9P6Y5jcZ5mRU6PocU1OCkOSoA5798bOmKTP7DOUOZNmpwRWeEYpV5yBhENCsR4q87j4PGII2OEkzaLMpIk4mtRf3fpi6TAD/AJ7YxWTj8cT1OoAGXlLYrFVucan3/TGW4jH0nMN+4b9CB/tkeTmbVFk7QopvEy2eZyTiwE7WM0f7O0/cJ9bP/ccy+du+a34EiqCIf4F/UXnRp+Wzg1r8q+pYfELOumdkZlKAOdtbiiMGdRfuVDD8cpE3Vyk0lLqB7FxqZD6lYqTTKU90qx7jLfquqMH2lDXYqRZayeQV9iP6H61SZVH7tedzoaSm87aAIizLW1Qyxr6nKjczC7qujT6nFklJelXe3f3seXnhkSTj3Jjpvi2SLadQ3madmCecyqssTEhUMyp6GjZjt8xQoB4K92y9DKPD0LUaiExMqQwSJtZWIdmBXb6kjJF12JlcChxxlv6bpPKiji3tJsRU3vRZtoq2IAF5tPpvykw6q8w5wwwyhYMMMMAMMMMA8OV/xBpNynLDjbWQ7gcAwXrmn8qUk9jwf8sbB+MvnjDou4HjM6BKHY3cdj8x/qM5s+O/Mj0NFnryP7D9Dnsbc42R8cBs4Wj1Uxwgzlh/z64RHPZBkEiN+2LQnEgM7DcZZFGPVPGRuvk5rHPmZG6iT1fXNEjKTpE1oQTCwr/h7fqMjWbF9Dr9nxWQeK+Z9v1OMm97yG9yY8CpbEnfON2BOEijkexoWYAdyaH48ZtnhmDaij5AD8syzwpofMm3Hsv9c2TpUNKM7cEaVnm6qdyr0IzxD1OLZuv0xq8jud6hUUckMByDx8N3xjXwxofNLSyqVd1QspreB6vLjdl5bYC3v3Y81jjqXht24QpJHvVxHIWTaUbeqiRAbjB5CMp7d6AAV6PIYzT0Cvofm6utrWe43WL/AMYPGcGsxY1nxymtnd/ZbL6cvf0M8bl0v5cE/FEFACigPbCWVVFsQoHck0B+JyN8R9aXSwmRqJ7KCaBPfk/IDk/dmf8AUB+2xumoZmWQUaJUgWGAX+WiBx+d85rq9dDSpKv27L32/giGNzNL0vUYpBccsbjtaspHHfkHHWZ34W6HDpIhDCCFssSxtmY0CzH58AfgMkNd1rUabU6VRGZNNMxjkIUkxuxQRtY7LRa744PI4vm0n4ss+Rx6fLvT/wCr/S08PSrsumGeKc9z2TAMMMMAM8Iz3DAIjquhDA5lPi7oFWQOc2t1vK34g6aGU8YBhunmPwt3HB/1x6h4xTr/AE/ypbrg8H7jjUAjOHNjUXsexpc7nHfsPVOKbuMbI9Z6Wzno67Oyc48zOHfEGfLJFJPYcPNWMibN52DeJtxmiRg3YlPqttH2DJf3bxjqSYYlB0xpxwPTf55Iw+Fn+uarC5KznlqlFuJHmXHWi0rSEBR+OTug8IkkXZy59F8NBK4zSOBLkxlqm+Dnwj0by1HH+5y9QJQxvo9IFGPRm5yN2GRnUunlj5kfx9iPZh29+Lrjng9j7VJ4ZlmwwzQ6J8e90WjJxdoynx4HdfJNrUbBVbsrNY4vmuBXesYeGuoCaNXHc/EPdWHDKfkQby4faHoCfLlA4Fo305tf88zaXouojlM+idVdv7SKT+zlPz/wv9eL+Y5v57VYYq8MpccN/wB+62OuEv1JGk6B6rLDHRXMv6d4o1S0Jumard//AC2yKfubgfqct3TptRqBUkR00R7qXDTSD3U7PTGp9+SxBI9PfOTRY54W4zqn80/2pk5JKXBbOmzB4lZTakAg/Q8jHWJwJSgYpn1uJVBL5I4nyGGGGaEBhhhgBjfVxWMcZ4RgGXeM+kbgeMz5XI9DfEP1Gbz1fp4cHjMz8R+GCSSBzlJwUlRrhyvHK0VhW4zoEEYjJopo+K3D69/zxJmk/kP5/wC2cjwTPRWrxtHcjVjOaTnHKaWVv4ckdD4XdzbXl44X3Mp6mPYhhqeKAJOSXS+iyTsNwpfl7nLh0zweBXGXHpXQQlcZtHFFHNLUzfGxH9B8PKqjjLFH0Zflkjp4AuOM1Ocq3Rur6WYagxMT+ysyTegjayXuAser4T2yR8O9Yg1cC6iBriYkBiCvKkqeG57jM96N9nExbqTztqIjNNK8Cw6nYsiuXK71Q17ger55CaP7Puoxw6ESRebFCJxJpg0D07ySMsm2VhG9hk7mxtvvgG5lgO5rIvW+IoItTDpXYiacMYxtNEICzW3YcA98y5fBfUPL0cMunSaKNJQS8kcrxl2bYrCUiMqBXIViOw7DDoPgDWF+mDVxB44F1ST7pUall8zyxw1sPUOB2wDRNZ440UcKz+cHieXyFeMM4MlE1ajtx37ZYdw+Y+X45g2l+zfWjQDTfsarMuqjkeYTR/vYl30B6gRt3cXR9X35Ndb+z9xJ1Y0NPpGjjn0z+YAqTwxhmciyy2fMBYjs7fTANc1MKupRwCpFEfTKpqvCrKbjO5fkeGH+RyN+yOCWeOTqWq/t9XtC96WGIbFoHtuILfXg5oWc2p0mLULzr7l4TceCqaTpEo7rX3kZO6LQ7OTyf0GPsM59P+F4MMupbv5lpZpSVETpJ9QdTIroBCB6CB37ck37/wCvagWlsMM9JszbsMMMMggMMM4d6wDvPC2RHVOuRwrukdUF1ZNcnsOffM+8S/al5N+Vp5WXjbI4KRtu3bSti2Hpb5dsFoxcuDVXIOR+q0StmIP9qOqDgLqdM6kE7mgmQBroK3v9b5H1yPk+07qe41JFQF2sala+jWfu75Fl/CkbLqugIfYYzPhhPlmVP9quuIGwxXs9QaO/UCQStH4SK4bkG/bnET9rXUAR6oT9PL4PHY+r+mSR4UjZNP4aUe2S+l6Mq+2Z74N+16OeRYdVGIHfhXVrjLewa+UJ9u4+uatDMDgo01ycR6QD2xdUAzrDBAYYYYAYYYYAYYYYAZ4RnuGAeAZ7hhgBhhhgBhhhgBhhhgHLtWVnxJ1sQo7ckKrMQASaUEngc9hk51GXapzNes9U/en94I1+FjwSAwItd3AI721AELzkN0WhFykkit+JeozSziJId2oEsZCTBNwqMPcHum1gWPrsXRHxARP/AOQgMqx9S0+oMdO8bySMsreaY2XcfSoSrJod2BNZM6jWbqZfWYmsMUDKF1KSu9zK42j1+WSSbKA8GxkD4l6LJLLLK8vm2DsWpJNxjqNF32bZlBI5IG1h7C8uqz0FCtkvftlb1HQ5DO8KIzFXCMQNwUtZUblFWQLHzz3p6xxKnmIv9oW3SLJsKAFCjqKLLuq65FVk74e6ihj1EmpV5AREhpl30NxaRWZr38d6b3NcHGWo0O+BJLDqdwqhe794x9/UQQnz/tB9Mm+zIavfuQDxBpT/AHILMQOdqrTNs3WSf4VFg3fJx7q9RJOeY1MjUfMAKmlSyWAO1vQtlivZb9yc61a+cXZ1SMhFLKDRcrSuFUAAMRyQbPB7njOeqQyoqROjqEp1V2alVwtWpF0Qq/eK7VlkzNqmxnNp9oU7RZBINjkAlb4JNAqf+G8nvCfjabp8iMJHeIsRJp95I20OQGFKbawR32EGh3Yfs8hYQ0QWfcYgDQZgdpXi6CHt3N9jjP8AZ9xLWG2xgkrRVV3BPU1jncyjt75KZEop7H0P4M+0vS65jGN0Uo/gkoFh80IJB+7vl3ScHPk3TdKaSNnCnagu+Adt1dHuASBYvkgY48P+JdZpCGhmfbZ9DNuRwDz6Sa9u4yU0yktO13Pq4HPcxbQfbWgT99p3EnyRhtPy+Lkfkcsvhz7VdLqWCMHhY9t3qRvudeB/7qyTFwkjRMMiP/UEFcyxi/8AGv8ArjhOqxnsykfQjBQf4Y1TWqexB/HF1kBwDvDDDADDDDADDDDADDDDADDDDAITxBLSHMc6x1WmkhalSX0b9pJRiy+ogG32qG2oPdieSBmu+JvgOY7r4t77SQi7jvkNkKTsWLeB8K7mIsfzG+wys+Do0qXiKxfS9XYGSQgSneyNa+UzO7shDoxI3Ap5lbQFYgcUMadNWdZdXowH3SPLCillcK17ox3UAxlVfzF7XwvfPNJ1JY/NJ8txCoYMq0lSF2JiPcN63uhtIaiOMSXTwx2iNKhlHJjdmdtjUHKhSRGNxphyxBocc4M71ulRX+hwsfMjtGRdzhWZKaSNbDHcdpUK3P8ANYX3z3oWtZ5oVYkokzyEIVW2ZN3oQ0iKNnJqhYHAoZKRdNKRGNb3OTuVjtRFdQyOGsDe4ACn8CPcNgfM6qDGUnUbBHuqJGBCLtIWtgG4hgO3q9+ctfJRx4+pFdS1JaeVnILF33EMGDMXO4ggEEE2bH0+mSmqi8zTPqHLmaEpC6Mp7AIu5juBDEsTRX+Ai7HEMdUz6lpJGR2ssfM9Qka6APs1mu5oi7Pze6jUADjeokktwSzbolIrftYB+d5r4ve/VeWrYq356YzllLHng7BzuNttIB+K9zBCBxQNX/NasGiJlSNuBW6trEhaLUVWixPb0sCd3tXHT63cwMcwjGyKMxm344LFfM/hDRhgATVgWMX6IV/aLUm1YkO90uwmQvIy87gosmM7ufTybwyIS5YnoFugQaS2ZQCCSOwcPQI3MUoAHg/O881DmwCWCsQhABW9vAYLV0ApF3dhuLs4aaVak8xtzMOHIJbd5gPBIu2G7k1x99H2NWLySC9iEb64WkQuvqNCz6vTySeaOQjSS6UmxfXeW2mEalZJAh2naB6mIDqCT6uApDD5jgG8hdJESwTa+71BgQSS3NqAOfh7j3s8cc2nSlZNQjs2yNnkMj7bq9rElEAHAtqH+2e9R6WqTPJEWZWRwsnqoToGCMDQ2bwFotwC7c8A4jLsRkgvi9OSGn0oRgh2Fhw21h3ojbu+EHjn6g9+5dfsSLH5hcKSxjZOd5Jju9tDgcG918ngVz70tY0SaTh1CEIXHw2RQkW/S9AqNobmQdvZ1FEkoXy1JjsuVbeQGEbHaHCg2bVbHILA2BQFmysWREJkiXehkSiVJQOoAq7Z1PB9q+nc5qv2f+I2inTSySyOHHeYyb/OIDhVWUBlXaa+TGiODlH6YCEMQkDRvtcoe7FRRDexHJ+Y4BANg4+6HqGilkmCDlgbIB8tQd5VSpKjgiwQKManuvDqKzx3yfQsL2MUxj0uW1GPs0PPDDDDADDDDADDDDADDDDAILxGvoOY9rHVZXDHaDzfANKdz7WYgBtoageD25JCnZPEA9BzIdWyrLIx9MnwxyDcTG5VjuUL/FQY89xY98iXBtp3U0RXisu6P5kieWY9yEpuUzBktIjsuJmpmHaxdk8nIzwrIg2rK8aN6CjlWVxGzESgtQLqoW+D2LAH2ybi0KCFYFjGoZfLC7go3AobIYHt8W0EX6F+IVlc66Q2pdV8kiKPajGVipWNg8ZjcVchWl7AcsOLGYrdUehJ9Pm9BWUM6yxR2wk2F3MvotdtngIu0snAk/DkbjzrvXqf3irzGARK/Iby9hLlaO9ip2g9tyk3xdi6s8LxS/sibVbzUMaIm6M/u9vmDgCqf1Dn1j3GVvq0jP8Auh64tOnpI9QCkIGPwj+LgkgDjv2JhFnchHRdNTegJ2lgvc+kb13AHk1wR9bscEEYv1bRHeygmZECjeA6gUaNb1J2iuVPs/HbEotZuSTzy5fapR7tvSeAbPCgE/fx8skerMiabTjl3kSRmeht3mvKKOO+xWorwQe/NVN0VavbuQ+ueMahiF8tVJCqI/LradoDRq25LAs+otfvfqyQ02qeLUI0SNHz5chMZJ8xlI3CNizOVEinbQ3bU96KtpHLI/JYLbHdwWDHgtbeprauOaUmuTiax7pV3+YvmDcXC7jW0lSq92BUA3/1EZKspLpaT7f4LdJIDIW9YZhE9lVjVH3hwzlSwcGiGUHaD78DODTwyI+2wwCFSu8qgEjjjl+WUeo0O9WtYpZX9nCmM7jvNGtrsViO5WBCsNhJbtTIaqsdoqx7Yv3bNtfdtek3MXFhiQAAfe6IB9+MgmVu7GUw8rUooYhk8wEng1wpHy5ph/scn/EUgTTuiqFeJlWRb3ehqV9xU0b3LwBXJPcCoGJkZBJt3SAHarEgeWi3tO34mYCvvsn2OWABRDqUi9cUSvKr7QWcEqicMBxTAEVRYD02chrhmil1XH19og4NOrxTREbnVyAFYvYDitrgHgAfHXO4Xd8PdDo1jlZUKldyelxuAEiFDvsqCCHsA/xbB71jHQbtzl3ICSxbnKyPvASrpRyAu3uQQCvezi+q1oWNkHmHYrpGycIN6tRVgAW3c8sL2sTfNCxio7X9h1DO4dpW3i0ljkPmfxMp2L6rO3aa289lJIBxZXKmS3iX1W6kP5hk3o7mnJNHaSWHu1UC9I36z1HdJHMkryyeX+9FNG7MAUpmSg21a9V3RA5FgO+j6XzpfLAbhlLmgoWhuUso4DVI6Ba4BPz9JIibrnsbp4fa0X7h/TJjIroiUoyUObHnHuGUXW6wxulSyiRpfKV1kLIxCGSSRo3JTywo5FAg2qkcEzuj63IyC4iZBYbbe00aDDgsARzR5HbnvmOXUYsVdclvx8/oi0YylwiV12sSJGkc0qiz/kB8ycpHVev6idHWF/I3KwQgAlSRQZj7kd6H65x446m77I2UoBbkWefYdwO3P55F9PltR9M8P8S102l4TpfydOLEv1C3gbp+r08b/tWreeR23fHIyoPkpemN9yKA4yy9U8VDRojzhmjaRYyygWm5WO5vmvpr58jGehbtkxqenxaiJopUV42HKsODRsfiCAQfYgZw/h+ozZM7yOT53S2T+3BfLCKjSRORSBgGBsEWCPcHsc7xn0xNq7AKC0FHyAFAY8z6vDk8SCkcUlToiutx2hzI9e5j1B9lcFWNE7QeNw2gkEE8EAn6HtmzdQjtTmP+OtJR3VdGyORY+8cj7xzmjVotjl0yTIxFk/aHijRhp4h6gF4b0MAkgDepghMZBJ+AkbSayu9R6Ouxm3ULbapjYeZV+3cMRt7gH1A9u1smrapfc6xja1I26Ta0iJH+7NKwG6mBNHgE0DlV69LcrOoV4o9r2zCmJZLB4G4jgFOdoDc1ZzFp2enCezsfdAnaKJVgjaQly9cFZJI/Sg7BiqkqDdXtJsWcYpq3dk08kEMZMRj8x0KEKriTzCbClV8qv5dquBZY3IdEVYN5Y06gMwUUUjkCuELOh28ubsEWygkgCoE+YXieW3J3Iliw69qIogj17q+t8k47hfCr97iHXJg2pldHeZS7EO9bnW+C1cXVduPlxhBErKoVi1Bi4J2hGJ7LybUimsAG7+hxM6ba2xqBHYWfiB7AjvVfp7Z0rttp9rCySR8bWKCg/wAt8gD5k/KiRMn6Dxn3p5jln3MFLBmvcRu8ws4IY2WXkWd93zzwmnVt6xlSKVv3u1DGeS1PdcMFUkVuvhfSBib6p9zAnfvPmvwtuxBay3AB5NgGiRddscRaN4ikqlSN0ZieI7v3hYekbv41avSQb+orJoytLZ/Ua6zSmORkvcyACywYU1t6dtgEVRF8HvzjnTdQCRGNwK8xGavi2KsgKiyByrsKIPJH4JMDRkX1ALu5UeqvLMgW+Cb288E9+AcUh04Drvi2mQlEUNR3F9oI2bqNqw2EfM80LUWUtqYhpJSkTRMD6bN1ZVwpXYGuqJq/uyZh05AAjW96si+s/vAVDbXK0bJWNTQAvgGwajeqTeVa020v5bDaONhJRR320vFWex9jWOOl9RhjI3MxLql3tUJZcvxzuK+miK/jHYjIknWxfFON+Y8n1dw+ZGoZt4Mi/wAiMAqhg39pu9QBskADdZN4oZkDrIEDQPIVVVVRtHr8tGVw4QigSPVQa+55a6XpqlAFkA8ygkYbcwpgSstj0twrXwoC9+wxXpcwQxuVjU+cbZ0DqqiQH1qPjA44IJIBoi8tRit9hkj1ZHpjazXO4AblHqYH23XRJ5F/LNJ8E6dpJtxQKgRdtIVW25O3cxZuKstRs1zV5G9F8MmY75Fvcd9H2JN9vxzU+g9I8sDjLpHLkyXsTmkjpcrur1UkVeZJJGrMqWTupnOyMA16iXZR6R+fOO+tdWmjZ0jRVCRiQubZmW6Plx+kHb7ktxY4NjKXqetyMwe7YGw8lOVNEWooInBIOxQaJ5OUyaGeppxk1Xp/m5zPURxck1o9F5uqsbSY1MQAa0V2IaYhQAVPojsE8biOOSbfF01AKa2+80PwUcDKt4PiIllVaBWV5GBPOzUu0jVX8snmp98X1y7Zx6bRqEp+Ird0r32XFe9jeWS0ukzzx/owksZUUrJ7fNTz/UZlniv9thkGpgkbykC2gJpa7l07MpPv9fbPoHxD0kaiLb2dTuQ/X5H6HKGdC0bFXUgjuD/zkZw6y9Nl6+lOL7Vt9DXG+uNXue+C+sfteljn27C1hh7blNEqfdf/AB7ZctHJ7ZAaVOAAAAOwHAH3DJnp+nZj/wA/XPF01+O3jjy9l/RvL4dyb0nNnHOMNR1GGAqkjhS3Iu+3uSewH1OP8+1wwcIJM4Jc2cTLYzPPG3T9ynNGOQvXNFuU5oVMSg0EkmnaKBRGySICR7D1OWVQtlmZUHc/AAKXhXOt08cksaUC0SCXiTd6PNUX5UgYLfB8u7A2/wBobQr9Y0TxTeiwJKjfbt3bGdSdpagpsA3Y7cmsjINMHEzaRKimQRpb0yBGMrxsXbgts+EGu1HM5Lc78M+qO5E6bQymSaEcsxXdsdWoIZvqBKBxRJA54uxXk/TdkUAZnLMzDyT8SWEIbaCT7kdv7th7EYrDpykPmRzj90wdEHBd2VQTZ2mggG6rK2BV2Rz0+U7inJkblCTwdxssSDwbKvX585FWbjjV9JFuFZHj272beGJ221v8NKWABIFWPmRcdpnLtwLZnY82SAQGorfbn3NnjtzkyvVnRJ39DytLGqKVHlosUW20QqLUjag4+FKPfmLhmKigpIYU557kgjaV5Fqg57mvlkEV3OZek7ldlaMLZ5LGjQDUGYAWAa7jlW+WM4oOAFDMzlQewscELbdyGqx9L/hNOupzux2jzD6QxvuKUV79uxvjv8qxosw3At2BtVNFADxTA/SxdX3PfnC+ZM5eg1kkVlUbTvDEsSTt2n4VC/MG7Y/IChRuSV45IhGAkLIJGaUlqal3IhHPO5RR9txPIFYxKq5d/SlkGlHpQMe6KDZVfl3P4Z3D0eV03biobaNq0aDlx6qeyKQ2vB78V3ukrMJTaiyO6pr2nKIYyskbPbliL3tdMG4WvnY97yY8N9GPqdzsYWgYkEc93J3EMBdELz35vLD0fwi7fFbWbN82x7sb5v65bun+ChxYy0lapGGPMoS6mrKJ07poYECMMwe1cqbZarlSxA+dc8++XHoXhYswdxZ4PPPYADv8gAB9AMunS/DCrXGWTSdOVfbCSRSeWUhn0npQQDjHXVtWYEDJE8rFgoVPrZsmjQ47niyLrvkgq1nuJJtbGLTa2K71nTSLA80styILTYihEvgrTWzhgQrWeasBSBWepsXa0ziKIkW7iTYQD6h5gQoGr2Yg88ZrvUNIssbRte1hRrv+GIdI6YunjEakkWSSe5J+f6D8M6MeXoi65McmLrmr4KP0XxFpm10PkTLM0i+XIIgzqu6MMdzquwASRgg3/fvmj5yiAdgB92dZjJ27NkqVBiOo0yOKdQ33j+mLYZVpNUyRknSYh2T9T/rjtEA4AAH0zrDKQxY4fDFL6Ilyb5GGv6RFMytIm4qK7nkHuCB3Hf8AAkdiQX+GGaWLDEp0sYrgcEFC8UdC8wHjMz1vR5tOW8rixX3fVfkfr9B8hn0FNpw2QfU+gq47YomMnHdGAecqwCN0bcrsQVYCwwFX6T2IP4UOO+IROu0mrbkAA+xWt1kVYu6+Y575rHUPBoJ7Y1i8Ej5ZXpOlaqVU0ZpN1GRi5IrfYNL2BN8XZocVzfGKQa1QKdS5AVl3Egb91sDt52fQVYFccZqH/oofy4g/ggfLHQiPzMvQyzVyvIwaqICqOw4VQg7dzVWe574kmnLKTdc0VIO51PcqaIBAqrr3+WasnggfLH+n8GL8sKIlqW+xj0fT5SaQMQwXddAk0CRwewayL78Xl58E+EiDufkntwOAasX3PIH049rOXnS+E1B7ZZOndMCe2SkZSyykqYl0zo6qBxkB9p/XJdDp4Rp9qy6iZIBI4BWLcCS9Hgnj347/ACy9KKxj1zosGrhaHUxiSNuSpvgjsQRRU/UG8kzKZr/2zQlzJ1RJkOnlYRyRwpqPMSNjv04C01EA7WBHfGXQvtKkYaaBNNqNZqJoDOGuFCR5si+ugqIAE7j6e5yy6T7PNAhZvKZ3aNot8ksrssbKVKozuSnpJFrR5x30jwZo9NJHLDEVeKIwod8hqMuzlaZiD6mJs884BSOt/aXPLo9ZJpNPLCdOzIdQTEyI6sgACsDuLWR8PFg++P8Apv2liPy4tZBKjHQrq/MuNjKojJY7ENIWKPQv5WFyzJ4L0Y082mER8nUOZZV8yT1OSpJ3brHwrwCBxnsvgvRNJHI0O5o4P2VdzuR5G1l2FS1Nw7ckE898Ag9L9o3OlM2klii1t/s7h0csatQ6LypYFa7/ABD61Hj7UBLHOogfTusE8guSHzozFG7W8ElGztsUHHIvi6smg+z/AEMTIwidvKBWJZJpZEiDCmEaSOVW/oMSi+zjp47xOwCSRoHnmZY0lUrIIwznZYJ5HPOAV6H7TTDp9MXhklMsAlM0rRwo1uRsDhRH5lDt6R9c0bp+qEsUcgFB1VwLU1uANbkJU9+4JHyOVyb7O9AyqvlyKqx+TSTzLviBJ2SbXG9efe8smh0aQxpFEoSNFCqo7BQKAwBfDDDADDDDADDDDADDDDADPCMMMATaAHAacYYYB75IzwwD5YYYAfs6/LOhEM8wwDraM6rDDADDDDADDDDADDDDADDDDADDDDADDDDADDDDADDDDAP/2Q=="/>
          <p:cNvSpPr>
            <a:spLocks noChangeAspect="1" noChangeArrowheads="1"/>
          </p:cNvSpPr>
          <p:nvPr/>
        </p:nvSpPr>
        <p:spPr bwMode="auto">
          <a:xfrm>
            <a:off x="155575" y="-1462088"/>
            <a:ext cx="2924175" cy="304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AutoShape 4" descr="data:image/jpeg;base64,/9j/4AAQSkZJRgABAQAAAQABAAD/2wCEAAkGBxQTEhUUExQVFRQWGBgXFxgYFxgcGRYXFxUXFxcZFxgYHCggHBolHRcYITEiJSorLi4uFx8zODMsNygtLisBCgoKDg0OGxAQGywmICUtLCwsLywsLCw0LDQsLCwsNCwsLC0sLCw0LCwsLCwsLCw0LCwsLDQ0LC8sLCwsNCwsLP/AABEIAOUA3AMBIgACEQEDEQH/xAAcAAABBQEBAQAAAAAAAAAAAAAAAwQFBgcCAQj/xAA/EAACAgEDAgQDBQUHAwQDAAABAgMRAAQSIQUxBhMiQTJRYQdxgZGhFCNCUrEzQ2LB0eHwcqLxFoKSwhUkY//EABoBAQADAQEBAAAAAAAAAAAAAAABAgMEBQb/xAAtEQACAgEDAgQEBwEAAAAAAAAAAQIRAwQhMRJBEyJR8DJhcYEFFEKRscHh0f/aAAwDAQACEQMRAD8A3HDPCcaavVhRgDl5AMZanqaICWYKB3JIAH3k5QPFXj8RsY4R5kg4Jv0Ifka5J+g/PM16r1KbUtc0hb5D+EfcvbM5ZVE6MenlPc2jVfaHok4M6n/pDN+qgjEovtL0B/v6+9JB/wDXMUOlAzhtJ86zPxzf8n8z6N6X4hgnFwypJ/0sCR947jJRZQc+WKKtakgjsQSCPuI5GWroP2iavTkCQ+fH8n4cD6P/AK3l1lTMZ6aS4PoDDKr4X8aafWD9222QfFG3Dj8PcfUWMs6SA5rZztNbM7wwwwQGGGclxgHWGJmYZ6JRgHeGeA57gBhhhgBhhhgBhhhgBhhhgBhhhgDfVS0Mzbx519kQqhpmO0Eew9yP+e+XrrctKcxrxTNvl57DKZJVFs208FLIkyC8q++KGL5YqEGLrEc89s9tREfL4xox5yWjiJHbG02nyLHSRhXOGgvtj2VaHbGtfrllIpKI3UsjBgSrA2GBoqfmCOxy8dD+0vUR0syiZR7/AAv/AKH8hlOdMRMfObRyUc+TApcmyaP7UdKxphKn1KWPzUnJiPx1oyL/AGmIfewB/I0cwpRwT8ufw98Vl6awNgWO4+o9808f1MPydukbPq/H+kX++Df9IZv1ArKv1X7Ux2giLf4nO0fkLJ/TKDqtIVUCviv8vbGi6Q/W8jxgtIWDVePNe/aZY/kFRf6tZznT+Oeoxtu8/f8A4XRNp/IA/kchP2Rs9VWHtx8v9Mr4j9S3gJco2XwT4+TVkRyARz/y36XruUJ/oefvy9I158xxSFWWRDTKQykexBsZ9CeG+pieGOQfxqGr5EjkfgbGb459RzZ8PRuuCawwwzQ5wwwwwAwwwwAwwwwAwwwwCA8RfCcxzrH9o2bT12O1OY54gj2zffYzPKrgzfTSrKhtplBFVjl6GNoOMcqpIJAPOeez3EKRjjGepHOOGehx3xvOecqyRo8JON3ir5ZKRv8AS7xBo774TIaGBhOJGA3kqNPg0XvV5dMpQhFo7VvqpFfhlj6dpaVSRztHfkfDjeDTjYSfu/PJrTcKBxwqj9Mu4+Uon5iD6pouE+4i/mQf/GNVhAyW1moBUCu3v9TyT9Pb8sj2yiNGImEHEX0oPbHJPvnEhB7ZJUimgo5rX2azf/rIv8pZf+4kfocy/UryDmjfZmf3H/ub+ub4PiOHVryfc0UZ7nKdsR0up3mQVRR9h/8Airg/kwzrPOHGGGGAGGGGAGGGGAGGGGAM+ox2pzJPG2ko7h7G82OZbGUDxlobU8YCdGeRtYH546imoZHw8GvccH/L9P6Y5jcZ5mRU6PocU1OCkOSoA5798bOmKTP7DOUOZNmpwRWeEYpV5yBhENCsR4q87j4PGII2OEkzaLMpIk4mtRf3fpi6TAD/AJ7YxWTj8cT1OoAGXlLYrFVucan3/TGW4jH0nMN+4b9CB/tkeTmbVFk7QopvEy2eZyTiwE7WM0f7O0/cJ9bP/ccy+du+a34EiqCIf4F/UXnRp+Wzg1r8q+pYfELOumdkZlKAOdtbiiMGdRfuVDD8cpE3Vyk0lLqB7FxqZD6lYqTTKU90qx7jLfquqMH2lDXYqRZayeQV9iP6H61SZVH7tedzoaSm87aAIizLW1Qyxr6nKjczC7qujT6nFklJelXe3f3seXnhkSTj3Jjpvi2SLadQ3madmCecyqssTEhUMyp6GjZjt8xQoB4K92y9DKPD0LUaiExMqQwSJtZWIdmBXb6kjJF12JlcChxxlv6bpPKiji3tJsRU3vRZtoq2IAF5tPpvykw6q8w5wwwyhYMMMMAMMMMA8OV/xBpNynLDjbWQ7gcAwXrmn8qUk9jwf8sbB+MvnjDou4HjM6BKHY3cdj8x/qM5s+O/Mj0NFnryP7D9Dnsbc42R8cBs4Wj1Uxwgzlh/z64RHPZBkEiN+2LQnEgM7DcZZFGPVPGRuvk5rHPmZG6iT1fXNEjKTpE1oQTCwr/h7fqMjWbF9Dr9nxWQeK+Z9v1OMm97yG9yY8CpbEnfON2BOEijkexoWYAdyaH48ZtnhmDaij5AD8syzwpofMm3Hsv9c2TpUNKM7cEaVnm6qdyr0IzxD1OLZuv0xq8jud6hUUckMByDx8N3xjXwxofNLSyqVd1QspreB6vLjdl5bYC3v3Y81jjqXht24QpJHvVxHIWTaUbeqiRAbjB5CMp7d6AAV6PIYzT0Cvofm6utrWe43WL/AMYPGcGsxY1nxymtnd/ZbL6cvf0M8bl0v5cE/FEFACigPbCWVVFsQoHck0B+JyN8R9aXSwmRqJ7KCaBPfk/IDk/dmf8AUB+2xumoZmWQUaJUgWGAX+WiBx+d85rq9dDSpKv27L32/giGNzNL0vUYpBccsbjtaspHHfkHHWZ34W6HDpIhDCCFssSxtmY0CzH58AfgMkNd1rUabU6VRGZNNMxjkIUkxuxQRtY7LRa744PI4vm0n4ss+Rx6fLvT/wCr/S08PSrsumGeKc9z2TAMMMMAM8Iz3DAIjquhDA5lPi7oFWQOc2t1vK34g6aGU8YBhunmPwt3HB/1x6h4xTr/AE/ypbrg8H7jjUAjOHNjUXsexpc7nHfsPVOKbuMbI9Z6Wzno67Oyc48zOHfEGfLJFJPYcPNWMibN52DeJtxmiRg3YlPqttH2DJf3bxjqSYYlB0xpxwPTf55Iw+Fn+uarC5KznlqlFuJHmXHWi0rSEBR+OTug8IkkXZy59F8NBK4zSOBLkxlqm+Dnwj0by1HH+5y9QJQxvo9IFGPRm5yN2GRnUunlj5kfx9iPZh29+Lrjng9j7VJ4ZlmwwzQ6J8e90WjJxdoynx4HdfJNrUbBVbsrNY4vmuBXesYeGuoCaNXHc/EPdWHDKfkQby4faHoCfLlA4Fo305tf88zaXouojlM+idVdv7SKT+zlPz/wv9eL+Y5v57VYYq8MpccN/wB+62OuEv1JGk6B6rLDHRXMv6d4o1S0Jumard//AC2yKfubgfqct3TptRqBUkR00R7qXDTSD3U7PTGp9+SxBI9PfOTRY54W4zqn80/2pk5JKXBbOmzB4lZTakAg/Q8jHWJwJSgYpn1uJVBL5I4nyGGGGaEBhhhgBjfVxWMcZ4RgGXeM+kbgeMz5XI9DfEP1Gbz1fp4cHjMz8R+GCSSBzlJwUlRrhyvHK0VhW4zoEEYjJopo+K3D69/zxJmk/kP5/wC2cjwTPRWrxtHcjVjOaTnHKaWVv4ckdD4XdzbXl44X3Mp6mPYhhqeKAJOSXS+iyTsNwpfl7nLh0zweBXGXHpXQQlcZtHFFHNLUzfGxH9B8PKqjjLFH0Zflkjp4AuOM1Ocq3Rur6WYagxMT+ysyTegjayXuAser4T2yR8O9Yg1cC6iBriYkBiCvKkqeG57jM96N9nExbqTztqIjNNK8Cw6nYsiuXK71Q17ger55CaP7Puoxw6ESRebFCJxJpg0D07ySMsm2VhG9hk7mxtvvgG5lgO5rIvW+IoItTDpXYiacMYxtNEICzW3YcA98y5fBfUPL0cMunSaKNJQS8kcrxl2bYrCUiMqBXIViOw7DDoPgDWF+mDVxB44F1ST7pUall8zyxw1sPUOB2wDRNZ440UcKz+cHieXyFeMM4MlE1ajtx37ZYdw+Y+X45g2l+zfWjQDTfsarMuqjkeYTR/vYl30B6gRt3cXR9X35Ndb+z9xJ1Y0NPpGjjn0z+YAqTwxhmciyy2fMBYjs7fTANc1MKupRwCpFEfTKpqvCrKbjO5fkeGH+RyN+yOCWeOTqWq/t9XtC96WGIbFoHtuILfXg5oWc2p0mLULzr7l4TceCqaTpEo7rX3kZO6LQ7OTyf0GPsM59P+F4MMupbv5lpZpSVETpJ9QdTIroBCB6CB37ck37/wCvagWlsMM9JszbsMMMMggMMM4d6wDvPC2RHVOuRwrukdUF1ZNcnsOffM+8S/al5N+Vp5WXjbI4KRtu3bSti2Hpb5dsFoxcuDVXIOR+q0StmIP9qOqDgLqdM6kE7mgmQBroK3v9b5H1yPk+07qe41JFQF2sala+jWfu75Fl/CkbLqugIfYYzPhhPlmVP9quuIGwxXs9QaO/UCQStH4SK4bkG/bnET9rXUAR6oT9PL4PHY+r+mSR4UjZNP4aUe2S+l6Mq+2Z74N+16OeRYdVGIHfhXVrjLewa+UJ9u4+uatDMDgo01ycR6QD2xdUAzrDBAYYYYAYYYYAYYYYAZ4RnuGAeAZ7hhgBhhhgBhhhgBhhhgHLtWVnxJ1sQo7ckKrMQASaUEngc9hk51GXapzNes9U/en94I1+FjwSAwItd3AI721AELzkN0WhFykkit+JeozSziJId2oEsZCTBNwqMPcHum1gWPrsXRHxARP/AOQgMqx9S0+oMdO8bySMsreaY2XcfSoSrJod2BNZM6jWbqZfWYmsMUDKF1KSu9zK42j1+WSSbKA8GxkD4l6LJLLLK8vm2DsWpJNxjqNF32bZlBI5IG1h7C8uqz0FCtkvftlb1HQ5DO8KIzFXCMQNwUtZUblFWQLHzz3p6xxKnmIv9oW3SLJsKAFCjqKLLuq65FVk74e6ihj1EmpV5AREhpl30NxaRWZr38d6b3NcHGWo0O+BJLDqdwqhe794x9/UQQnz/tB9Mm+zIavfuQDxBpT/AHILMQOdqrTNs3WSf4VFg3fJx7q9RJOeY1MjUfMAKmlSyWAO1vQtlivZb9yc61a+cXZ1SMhFLKDRcrSuFUAAMRyQbPB7njOeqQyoqROjqEp1V2alVwtWpF0Qq/eK7VlkzNqmxnNp9oU7RZBINjkAlb4JNAqf+G8nvCfjabp8iMJHeIsRJp95I20OQGFKbawR32EGh3Yfs8hYQ0QWfcYgDQZgdpXi6CHt3N9jjP8AZ9xLWG2xgkrRVV3BPU1jncyjt75KZEop7H0P4M+0vS65jGN0Uo/gkoFh80IJB+7vl3ScHPk3TdKaSNnCnagu+Adt1dHuASBYvkgY48P+JdZpCGhmfbZ9DNuRwDz6Sa9u4yU0yktO13Pq4HPcxbQfbWgT99p3EnyRhtPy+Lkfkcsvhz7VdLqWCMHhY9t3qRvudeB/7qyTFwkjRMMiP/UEFcyxi/8AGv8ArjhOqxnsykfQjBQf4Y1TWqexB/HF1kBwDvDDDADDDDADDDDADDDDADDDDAITxBLSHMc6x1WmkhalSX0b9pJRiy+ogG32qG2oPdieSBmu+JvgOY7r4t77SQi7jvkNkKTsWLeB8K7mIsfzG+wys+Do0qXiKxfS9XYGSQgSneyNa+UzO7shDoxI3Ap5lbQFYgcUMadNWdZdXowH3SPLCillcK17ox3UAxlVfzF7XwvfPNJ1JY/NJ8txCoYMq0lSF2JiPcN63uhtIaiOMSXTwx2iNKhlHJjdmdtjUHKhSRGNxphyxBocc4M71ulRX+hwsfMjtGRdzhWZKaSNbDHcdpUK3P8ANYX3z3oWtZ5oVYkokzyEIVW2ZN3oQ0iKNnJqhYHAoZKRdNKRGNb3OTuVjtRFdQyOGsDe4ACn8CPcNgfM6qDGUnUbBHuqJGBCLtIWtgG4hgO3q9+ctfJRx4+pFdS1JaeVnILF33EMGDMXO4ggEEE2bH0+mSmqi8zTPqHLmaEpC6Mp7AIu5juBDEsTRX+Ai7HEMdUz6lpJGR2ssfM9Qka6APs1mu5oi7Pze6jUADjeokktwSzbolIrftYB+d5r4ve/VeWrYq356YzllLHng7BzuNttIB+K9zBCBxQNX/NasGiJlSNuBW6trEhaLUVWixPb0sCd3tXHT63cwMcwjGyKMxm344LFfM/hDRhgATVgWMX6IV/aLUm1YkO90uwmQvIy87gosmM7ufTybwyIS5YnoFugQaS2ZQCCSOwcPQI3MUoAHg/O881DmwCWCsQhABW9vAYLV0ApF3dhuLs4aaVak8xtzMOHIJbd5gPBIu2G7k1x99H2NWLySC9iEb64WkQuvqNCz6vTySeaOQjSS6UmxfXeW2mEalZJAh2naB6mIDqCT6uApDD5jgG8hdJESwTa+71BgQSS3NqAOfh7j3s8cc2nSlZNQjs2yNnkMj7bq9rElEAHAtqH+2e9R6WqTPJEWZWRwsnqoToGCMDQ2bwFotwC7c8A4jLsRkgvi9OSGn0oRgh2Fhw21h3ojbu+EHjn6g9+5dfsSLH5hcKSxjZOd5Jju9tDgcG918ngVz70tY0SaTh1CEIXHw2RQkW/S9AqNobmQdvZ1FEkoXy1JjsuVbeQGEbHaHCg2bVbHILA2BQFmysWREJkiXehkSiVJQOoAq7Z1PB9q+nc5qv2f+I2inTSySyOHHeYyb/OIDhVWUBlXaa+TGiODlH6YCEMQkDRvtcoe7FRRDexHJ+Y4BANg4+6HqGilkmCDlgbIB8tQd5VSpKjgiwQKManuvDqKzx3yfQsL2MUxj0uW1GPs0PPDDDDADDDDADDDDADDDDAILxGvoOY9rHVZXDHaDzfANKdz7WYgBtoageD25JCnZPEA9BzIdWyrLIx9MnwxyDcTG5VjuUL/FQY89xY98iXBtp3U0RXisu6P5kieWY9yEpuUzBktIjsuJmpmHaxdk8nIzwrIg2rK8aN6CjlWVxGzESgtQLqoW+D2LAH2ybi0KCFYFjGoZfLC7go3AobIYHt8W0EX6F+IVlc66Q2pdV8kiKPajGVipWNg8ZjcVchWl7AcsOLGYrdUehJ9Pm9BWUM6yxR2wk2F3MvotdtngIu0snAk/DkbjzrvXqf3irzGARK/Iby9hLlaO9ip2g9tyk3xdi6s8LxS/sibVbzUMaIm6M/u9vmDgCqf1Dn1j3GVvq0jP8Auh64tOnpI9QCkIGPwj+LgkgDjv2JhFnchHRdNTegJ2lgvc+kb13AHk1wR9bscEEYv1bRHeygmZECjeA6gUaNb1J2iuVPs/HbEotZuSTzy5fapR7tvSeAbPCgE/fx8skerMiabTjl3kSRmeht3mvKKOO+xWorwQe/NVN0VavbuQ+ueMahiF8tVJCqI/LradoDRq25LAs+otfvfqyQ02qeLUI0SNHz5chMZJ8xlI3CNizOVEinbQ3bU96KtpHLI/JYLbHdwWDHgtbeprauOaUmuTiax7pV3+YvmDcXC7jW0lSq92BUA3/1EZKspLpaT7f4LdJIDIW9YZhE9lVjVH3hwzlSwcGiGUHaD78DODTwyI+2wwCFSu8qgEjjjl+WUeo0O9WtYpZX9nCmM7jvNGtrsViO5WBCsNhJbtTIaqsdoqx7Yv3bNtfdtek3MXFhiQAAfe6IB9+MgmVu7GUw8rUooYhk8wEng1wpHy5ph/scn/EUgTTuiqFeJlWRb3ehqV9xU0b3LwBXJPcCoGJkZBJt3SAHarEgeWi3tO34mYCvvsn2OWABRDqUi9cUSvKr7QWcEqicMBxTAEVRYD02chrhmil1XH19og4NOrxTREbnVyAFYvYDitrgHgAfHXO4Xd8PdDo1jlZUKldyelxuAEiFDvsqCCHsA/xbB71jHQbtzl3ICSxbnKyPvASrpRyAu3uQQCvezi+q1oWNkHmHYrpGycIN6tRVgAW3c8sL2sTfNCxio7X9h1DO4dpW3i0ljkPmfxMp2L6rO3aa289lJIBxZXKmS3iX1W6kP5hk3o7mnJNHaSWHu1UC9I36z1HdJHMkryyeX+9FNG7MAUpmSg21a9V3RA5FgO+j6XzpfLAbhlLmgoWhuUso4DVI6Ba4BPz9JIibrnsbp4fa0X7h/TJjIroiUoyUObHnHuGUXW6wxulSyiRpfKV1kLIxCGSSRo3JTywo5FAg2qkcEzuj63IyC4iZBYbbe00aDDgsARzR5HbnvmOXUYsVdclvx8/oi0YylwiV12sSJGkc0qiz/kB8ycpHVev6idHWF/I3KwQgAlSRQZj7kd6H65x446m77I2UoBbkWefYdwO3P55F9PltR9M8P8S102l4TpfydOLEv1C3gbp+r08b/tWreeR23fHIyoPkpemN9yKA4yy9U8VDRojzhmjaRYyygWm5WO5vmvpr58jGehbtkxqenxaiJopUV42HKsODRsfiCAQfYgZw/h+ozZM7yOT53S2T+3BfLCKjSRORSBgGBsEWCPcHsc7xn0xNq7AKC0FHyAFAY8z6vDk8SCkcUlToiutx2hzI9e5j1B9lcFWNE7QeNw2gkEE8EAn6HtmzdQjtTmP+OtJR3VdGyORY+8cj7xzmjVotjl0yTIxFk/aHijRhp4h6gF4b0MAkgDepghMZBJ+AkbSayu9R6Ouxm3ULbapjYeZV+3cMRt7gH1A9u1smrapfc6xja1I26Ta0iJH+7NKwG6mBNHgE0DlV69LcrOoV4o9r2zCmJZLB4G4jgFOdoDc1ZzFp2enCezsfdAnaKJVgjaQly9cFZJI/Sg7BiqkqDdXtJsWcYpq3dk08kEMZMRj8x0KEKriTzCbClV8qv5dquBZY3IdEVYN5Y06gMwUUUjkCuELOh28ubsEWygkgCoE+YXieW3J3Iliw69qIogj17q+t8k47hfCr97iHXJg2pldHeZS7EO9bnW+C1cXVduPlxhBErKoVi1Bi4J2hGJ7LybUimsAG7+hxM6ba2xqBHYWfiB7AjvVfp7Z0rttp9rCySR8bWKCg/wAt8gD5k/KiRMn6Dxn3p5jln3MFLBmvcRu8ws4IY2WXkWd93zzwmnVt6xlSKVv3u1DGeS1PdcMFUkVuvhfSBib6p9zAnfvPmvwtuxBay3AB5NgGiRddscRaN4ikqlSN0ZieI7v3hYekbv41avSQb+orJoytLZ/Ua6zSmORkvcyACywYU1t6dtgEVRF8HvzjnTdQCRGNwK8xGavi2KsgKiyByrsKIPJH4JMDRkX1ALu5UeqvLMgW+Cb288E9+AcUh04Drvi2mQlEUNR3F9oI2bqNqw2EfM80LUWUtqYhpJSkTRMD6bN1ZVwpXYGuqJq/uyZh05AAjW96si+s/vAVDbXK0bJWNTQAvgGwajeqTeVa020v5bDaONhJRR320vFWex9jWOOl9RhjI3MxLql3tUJZcvxzuK+miK/jHYjIknWxfFON+Y8n1dw+ZGoZt4Mi/wAiMAqhg39pu9QBskADdZN4oZkDrIEDQPIVVVVRtHr8tGVw4QigSPVQa+55a6XpqlAFkA8ygkYbcwpgSstj0twrXwoC9+wxXpcwQxuVjU+cbZ0DqqiQH1qPjA44IJIBoi8tRit9hkj1ZHpjazXO4AblHqYH23XRJ5F/LNJ8E6dpJtxQKgRdtIVW25O3cxZuKstRs1zV5G9F8MmY75Fvcd9H2JN9vxzU+g9I8sDjLpHLkyXsTmkjpcrur1UkVeZJJGrMqWTupnOyMA16iXZR6R+fOO+tdWmjZ0jRVCRiQubZmW6Plx+kHb7ktxY4NjKXqetyMwe7YGw8lOVNEWooInBIOxQaJ5OUyaGeppxk1Xp/m5zPURxck1o9F5uqsbSY1MQAa0V2IaYhQAVPojsE8biOOSbfF01AKa2+80PwUcDKt4PiIllVaBWV5GBPOzUu0jVX8snmp98X1y7Zx6bRqEp+Ird0r32XFe9jeWS0ukzzx/owksZUUrJ7fNTz/UZlniv9thkGpgkbykC2gJpa7l07MpPv9fbPoHxD0kaiLb2dTuQ/X5H6HKGdC0bFXUgjuD/zkZw6y9Nl6+lOL7Vt9DXG+uNXue+C+sfteljn27C1hh7blNEqfdf/AB7ZctHJ7ZAaVOAAAAOwHAH3DJnp+nZj/wA/XPF01+O3jjy9l/RvL4dyb0nNnHOMNR1GGAqkjhS3Iu+3uSewH1OP8+1wwcIJM4Jc2cTLYzPPG3T9ynNGOQvXNFuU5oVMSg0EkmnaKBRGySICR7D1OWVQtlmZUHc/AAKXhXOt08cksaUC0SCXiTd6PNUX5UgYLfB8u7A2/wBobQr9Y0TxTeiwJKjfbt3bGdSdpagpsA3Y7cmsjINMHEzaRKimQRpb0yBGMrxsXbgts+EGu1HM5Lc78M+qO5E6bQymSaEcsxXdsdWoIZvqBKBxRJA54uxXk/TdkUAZnLMzDyT8SWEIbaCT7kdv7th7EYrDpykPmRzj90wdEHBd2VQTZ2mggG6rK2BV2Rz0+U7inJkblCTwdxssSDwbKvX585FWbjjV9JFuFZHj272beGJ221v8NKWABIFWPmRcdpnLtwLZnY82SAQGorfbn3NnjtzkyvVnRJ39DytLGqKVHlosUW20QqLUjag4+FKPfmLhmKigpIYU557kgjaV5Fqg57mvlkEV3OZek7ldlaMLZ5LGjQDUGYAWAa7jlW+WM4oOAFDMzlQewscELbdyGqx9L/hNOupzux2jzD6QxvuKUV79uxvjv8qxosw3At2BtVNFADxTA/SxdX3PfnC+ZM5eg1kkVlUbTvDEsSTt2n4VC/MG7Y/IChRuSV45IhGAkLIJGaUlqal3IhHPO5RR9txPIFYxKq5d/SlkGlHpQMe6KDZVfl3P4Z3D0eV03biobaNq0aDlx6qeyKQ2vB78V3ukrMJTaiyO6pr2nKIYyskbPbliL3tdMG4WvnY97yY8N9GPqdzsYWgYkEc93J3EMBdELz35vLD0fwi7fFbWbN82x7sb5v65bun+ChxYy0lapGGPMoS6mrKJ07poYECMMwe1cqbZarlSxA+dc8++XHoXhYswdxZ4PPPYADv8gAB9AMunS/DCrXGWTSdOVfbCSRSeWUhn0npQQDjHXVtWYEDJE8rFgoVPrZsmjQ47niyLrvkgq1nuJJtbGLTa2K71nTSLA80styILTYihEvgrTWzhgQrWeasBSBWepsXa0ziKIkW7iTYQD6h5gQoGr2Yg88ZrvUNIssbRte1hRrv+GIdI6YunjEakkWSSe5J+f6D8M6MeXoi65McmLrmr4KP0XxFpm10PkTLM0i+XIIgzqu6MMdzquwASRgg3/fvmj5yiAdgB92dZjJ27NkqVBiOo0yOKdQ33j+mLYZVpNUyRknSYh2T9T/rjtEA4AAH0zrDKQxY4fDFL6Ilyb5GGv6RFMytIm4qK7nkHuCB3Hf8AAkdiQX+GGaWLDEp0sYrgcEFC8UdC8wHjMz1vR5tOW8rixX3fVfkfr9B8hn0FNpw2QfU+gq47YomMnHdGAecqwCN0bcrsQVYCwwFX6T2IP4UOO+IROu0mrbkAA+xWt1kVYu6+Y575rHUPBoJ7Y1i8Ej5ZXpOlaqVU0ZpN1GRi5IrfYNL2BN8XZocVzfGKQa1QKdS5AVl3Egb91sDt52fQVYFccZqH/oofy4g/ggfLHQiPzMvQyzVyvIwaqICqOw4VQg7dzVWe574kmnLKTdc0VIO51PcqaIBAqrr3+WasnggfLH+n8GL8sKIlqW+xj0fT5SaQMQwXddAk0CRwewayL78Xl58E+EiDufkntwOAasX3PIH049rOXnS+E1B7ZZOndMCe2SkZSyykqYl0zo6qBxkB9p/XJdDp4Rp9qy6iZIBI4BWLcCS9Hgnj347/ACy9KKxj1zosGrhaHUxiSNuSpvgjsQRRU/UG8kzKZr/2zQlzJ1RJkOnlYRyRwpqPMSNjv04C01EA7WBHfGXQvtKkYaaBNNqNZqJoDOGuFCR5si+ugqIAE7j6e5yy6T7PNAhZvKZ3aNot8ksrssbKVKozuSnpJFrR5x30jwZo9NJHLDEVeKIwod8hqMuzlaZiD6mJs884BSOt/aXPLo9ZJpNPLCdOzIdQTEyI6sgACsDuLWR8PFg++P8Apv2liPy4tZBKjHQrq/MuNjKojJY7ENIWKPQv5WFyzJ4L0Y082mER8nUOZZV8yT1OSpJ3brHwrwCBxnsvgvRNJHI0O5o4P2VdzuR5G1l2FS1Nw7ckE898Ag9L9o3OlM2klii1t/s7h0csatQ6LypYFa7/ABD61Hj7UBLHOogfTusE8guSHzozFG7W8ElGztsUHHIvi6smg+z/AEMTIwidvKBWJZJpZEiDCmEaSOVW/oMSi+zjp47xOwCSRoHnmZY0lUrIIwznZYJ5HPOAV6H7TTDp9MXhklMsAlM0rRwo1uRsDhRH5lDt6R9c0bp+qEsUcgFB1VwLU1uANbkJU9+4JHyOVyb7O9AyqvlyKqx+TSTzLviBJ2SbXG9efe8smh0aQxpFEoSNFCqo7BQKAwBfDDDADDDDADDDDADDDDADPCMMMATaAHAacYYYB75IzwwD5YYYAfs6/LOhEM8wwDraM6rDDADDDDADDDDADDDDADDDDADDDDADDDDADDDDADDDDAP/2Q=="/>
          <p:cNvSpPr>
            <a:spLocks noChangeAspect="1" noChangeArrowheads="1"/>
          </p:cNvSpPr>
          <p:nvPr/>
        </p:nvSpPr>
        <p:spPr bwMode="auto">
          <a:xfrm>
            <a:off x="307975" y="-1309688"/>
            <a:ext cx="2924175" cy="304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6" descr="data:image/jpeg;base64,/9j/4AAQSkZJRgABAQAAAQABAAD/2wCEAAkGBxQTEhUUExQVFRQWGBgXFxgYFxgcGRYXFxUXFxcZFxgYHCggHBolHRcYITEiJSorLi4uFx8zODMsNygtLisBCgoKDg0OGxAQGywmICUtLCwsLywsLCw0LDQsLCwsNCwsLC0sLCw0LCwsLCwsLCw0LCwsLDQ0LC8sLCwsNCwsLP/AABEIAOUA3AMBIgACEQEDEQH/xAAcAAABBQEBAQAAAAAAAAAAAAAAAwQFBgcCAQj/xAA/EAACAgEDAgQDBQUHAwQDAAABAgMRAAQSIQUxBhMiQTJRYQdxgZGhFCNCUrEzQ2LB0eHwcqLxFoKSwhUkY//EABoBAQADAQEBAAAAAAAAAAAAAAABAgMEBQb/xAAtEQACAgEDAgQEBwEAAAAAAAAAAQIRAwQhMRJBEyJR8DJhcYEFFEKRscHh0f/aAAwDAQACEQMRAD8A3HDPCcaavVhRgDl5AMZanqaICWYKB3JIAH3k5QPFXj8RsY4R5kg4Jv0Ifka5J+g/PM16r1KbUtc0hb5D+EfcvbM5ZVE6MenlPc2jVfaHok4M6n/pDN+qgjEovtL0B/v6+9JB/wDXMUOlAzhtJ86zPxzf8n8z6N6X4hgnFwypJ/0sCR947jJRZQc+WKKtakgjsQSCPuI5GWroP2iavTkCQ+fH8n4cD6P/AK3l1lTMZ6aS4PoDDKr4X8aafWD9222QfFG3Dj8PcfUWMs6SA5rZztNbM7wwwwQGGGclxgHWGJmYZ6JRgHeGeA57gBhhhgBhhhgBhhhgBhhhgBhhhgDfVS0Mzbx519kQqhpmO0Eew9yP+e+XrrctKcxrxTNvl57DKZJVFs208FLIkyC8q++KGL5YqEGLrEc89s9tREfL4xox5yWjiJHbG02nyLHSRhXOGgvtj2VaHbGtfrllIpKI3UsjBgSrA2GBoqfmCOxy8dD+0vUR0syiZR7/AAv/AKH8hlOdMRMfObRyUc+TApcmyaP7UdKxphKn1KWPzUnJiPx1oyL/AGmIfewB/I0cwpRwT8ufw98Vl6awNgWO4+o9808f1MPydukbPq/H+kX++Df9IZv1ArKv1X7Ux2giLf4nO0fkLJ/TKDqtIVUCviv8vbGi6Q/W8jxgtIWDVePNe/aZY/kFRf6tZznT+Oeoxtu8/f8A4XRNp/IA/kchP2Rs9VWHtx8v9Mr4j9S3gJco2XwT4+TVkRyARz/y36XruUJ/oefvy9I158xxSFWWRDTKQykexBsZ9CeG+pieGOQfxqGr5EjkfgbGb459RzZ8PRuuCawwwzQ5wwwwwAwwwwAwwwwAwwwwCA8RfCcxzrH9o2bT12O1OY54gj2zffYzPKrgzfTSrKhtplBFVjl6GNoOMcqpIJAPOeez3EKRjjGepHOOGehx3xvOecqyRo8JON3ir5ZKRv8AS7xBo774TIaGBhOJGA3kqNPg0XvV5dMpQhFo7VvqpFfhlj6dpaVSRztHfkfDjeDTjYSfu/PJrTcKBxwqj9Mu4+Uon5iD6pouE+4i/mQf/GNVhAyW1moBUCu3v9TyT9Pb8sj2yiNGImEHEX0oPbHJPvnEhB7ZJUimgo5rX2azf/rIv8pZf+4kfocy/UryDmjfZmf3H/ub+ub4PiOHVryfc0UZ7nKdsR0up3mQVRR9h/8Airg/kwzrPOHGGGGAGGGGAGGGGAGGGGAM+ox2pzJPG2ko7h7G82OZbGUDxlobU8YCdGeRtYH546imoZHw8GvccH/L9P6Y5jcZ5mRU6PocU1OCkOSoA5798bOmKTP7DOUOZNmpwRWeEYpV5yBhENCsR4q87j4PGII2OEkzaLMpIk4mtRf3fpi6TAD/AJ7YxWTj8cT1OoAGXlLYrFVucan3/TGW4jH0nMN+4b9CB/tkeTmbVFk7QopvEy2eZyTiwE7WM0f7O0/cJ9bP/ccy+du+a34EiqCIf4F/UXnRp+Wzg1r8q+pYfELOumdkZlKAOdtbiiMGdRfuVDD8cpE3Vyk0lLqB7FxqZD6lYqTTKU90qx7jLfquqMH2lDXYqRZayeQV9iP6H61SZVH7tedzoaSm87aAIizLW1Qyxr6nKjczC7qujT6nFklJelXe3f3seXnhkSTj3Jjpvi2SLadQ3madmCecyqssTEhUMyp6GjZjt8xQoB4K92y9DKPD0LUaiExMqQwSJtZWIdmBXb6kjJF12JlcChxxlv6bpPKiji3tJsRU3vRZtoq2IAF5tPpvykw6q8w5wwwyhYMMMMAMMMMA8OV/xBpNynLDjbWQ7gcAwXrmn8qUk9jwf8sbB+MvnjDou4HjM6BKHY3cdj8x/qM5s+O/Mj0NFnryP7D9Dnsbc42R8cBs4Wj1Uxwgzlh/z64RHPZBkEiN+2LQnEgM7DcZZFGPVPGRuvk5rHPmZG6iT1fXNEjKTpE1oQTCwr/h7fqMjWbF9Dr9nxWQeK+Z9v1OMm97yG9yY8CpbEnfON2BOEijkexoWYAdyaH48ZtnhmDaij5AD8syzwpofMm3Hsv9c2TpUNKM7cEaVnm6qdyr0IzxD1OLZuv0xq8jud6hUUckMByDx8N3xjXwxofNLSyqVd1QspreB6vLjdl5bYC3v3Y81jjqXht24QpJHvVxHIWTaUbeqiRAbjB5CMp7d6AAV6PIYzT0Cvofm6utrWe43WL/AMYPGcGsxY1nxymtnd/ZbL6cvf0M8bl0v5cE/FEFACigPbCWVVFsQoHck0B+JyN8R9aXSwmRqJ7KCaBPfk/IDk/dmf8AUB+2xumoZmWQUaJUgWGAX+WiBx+d85rq9dDSpKv27L32/giGNzNL0vUYpBccsbjtaspHHfkHHWZ34W6HDpIhDCCFssSxtmY0CzH58AfgMkNd1rUabU6VRGZNNMxjkIUkxuxQRtY7LRa744PI4vm0n4ss+Rx6fLvT/wCr/S08PSrsumGeKc9z2TAMMMMAM8Iz3DAIjquhDA5lPi7oFWQOc2t1vK34g6aGU8YBhunmPwt3HB/1x6h4xTr/AE/ypbrg8H7jjUAjOHNjUXsexpc7nHfsPVOKbuMbI9Z6Wzno67Oyc48zOHfEGfLJFJPYcPNWMibN52DeJtxmiRg3YlPqttH2DJf3bxjqSYYlB0xpxwPTf55Iw+Fn+uarC5KznlqlFuJHmXHWi0rSEBR+OTug8IkkXZy59F8NBK4zSOBLkxlqm+Dnwj0by1HH+5y9QJQxvo9IFGPRm5yN2GRnUunlj5kfx9iPZh29+Lrjng9j7VJ4ZlmwwzQ6J8e90WjJxdoynx4HdfJNrUbBVbsrNY4vmuBXesYeGuoCaNXHc/EPdWHDKfkQby4faHoCfLlA4Fo305tf88zaXouojlM+idVdv7SKT+zlPz/wv9eL+Y5v57VYYq8MpccN/wB+62OuEv1JGk6B6rLDHRXMv6d4o1S0Jumard//AC2yKfubgfqct3TptRqBUkR00R7qXDTSD3U7PTGp9+SxBI9PfOTRY54W4zqn80/2pk5JKXBbOmzB4lZTakAg/Q8jHWJwJSgYpn1uJVBL5I4nyGGGGaEBhhhgBjfVxWMcZ4RgGXeM+kbgeMz5XI9DfEP1Gbz1fp4cHjMz8R+GCSSBzlJwUlRrhyvHK0VhW4zoEEYjJopo+K3D69/zxJmk/kP5/wC2cjwTPRWrxtHcjVjOaTnHKaWVv4ckdD4XdzbXl44X3Mp6mPYhhqeKAJOSXS+iyTsNwpfl7nLh0zweBXGXHpXQQlcZtHFFHNLUzfGxH9B8PKqjjLFH0Zflkjp4AuOM1Ocq3Rur6WYagxMT+ysyTegjayXuAser4T2yR8O9Yg1cC6iBriYkBiCvKkqeG57jM96N9nExbqTztqIjNNK8Cw6nYsiuXK71Q17ger55CaP7Puoxw6ESRebFCJxJpg0D07ySMsm2VhG9hk7mxtvvgG5lgO5rIvW+IoItTDpXYiacMYxtNEICzW3YcA98y5fBfUPL0cMunSaKNJQS8kcrxl2bYrCUiMqBXIViOw7DDoPgDWF+mDVxB44F1ST7pUall8zyxw1sPUOB2wDRNZ440UcKz+cHieXyFeMM4MlE1ajtx37ZYdw+Y+X45g2l+zfWjQDTfsarMuqjkeYTR/vYl30B6gRt3cXR9X35Ndb+z9xJ1Y0NPpGjjn0z+YAqTwxhmciyy2fMBYjs7fTANc1MKupRwCpFEfTKpqvCrKbjO5fkeGH+RyN+yOCWeOTqWq/t9XtC96WGIbFoHtuILfXg5oWc2p0mLULzr7l4TceCqaTpEo7rX3kZO6LQ7OTyf0GPsM59P+F4MMupbv5lpZpSVETpJ9QdTIroBCB6CB37ck37/wCvagWlsMM9JszbsMMMMggMMM4d6wDvPC2RHVOuRwrukdUF1ZNcnsOffM+8S/al5N+Vp5WXjbI4KRtu3bSti2Hpb5dsFoxcuDVXIOR+q0StmIP9qOqDgLqdM6kE7mgmQBroK3v9b5H1yPk+07qe41JFQF2sala+jWfu75Fl/CkbLqugIfYYzPhhPlmVP9quuIGwxXs9QaO/UCQStH4SK4bkG/bnET9rXUAR6oT9PL4PHY+r+mSR4UjZNP4aUe2S+l6Mq+2Z74N+16OeRYdVGIHfhXVrjLewa+UJ9u4+uatDMDgo01ycR6QD2xdUAzrDBAYYYYAYYYYAYYYYAZ4RnuGAeAZ7hhgBhhhgBhhhgBhhhgHLtWVnxJ1sQo7ckKrMQASaUEngc9hk51GXapzNes9U/en94I1+FjwSAwItd3AI721AELzkN0WhFykkit+JeozSziJId2oEsZCTBNwqMPcHum1gWPrsXRHxARP/AOQgMqx9S0+oMdO8bySMsreaY2XcfSoSrJod2BNZM6jWbqZfWYmsMUDKF1KSu9zK42j1+WSSbKA8GxkD4l6LJLLLK8vm2DsWpJNxjqNF32bZlBI5IG1h7C8uqz0FCtkvftlb1HQ5DO8KIzFXCMQNwUtZUblFWQLHzz3p6xxKnmIv9oW3SLJsKAFCjqKLLuq65FVk74e6ihj1EmpV5AREhpl30NxaRWZr38d6b3NcHGWo0O+BJLDqdwqhe794x9/UQQnz/tB9Mm+zIavfuQDxBpT/AHILMQOdqrTNs3WSf4VFg3fJx7q9RJOeY1MjUfMAKmlSyWAO1vQtlivZb9yc61a+cXZ1SMhFLKDRcrSuFUAAMRyQbPB7njOeqQyoqROjqEp1V2alVwtWpF0Qq/eK7VlkzNqmxnNp9oU7RZBINjkAlb4JNAqf+G8nvCfjabp8iMJHeIsRJp95I20OQGFKbawR32EGh3Yfs8hYQ0QWfcYgDQZgdpXi6CHt3N9jjP8AZ9xLWG2xgkrRVV3BPU1jncyjt75KZEop7H0P4M+0vS65jGN0Uo/gkoFh80IJB+7vl3ScHPk3TdKaSNnCnagu+Adt1dHuASBYvkgY48P+JdZpCGhmfbZ9DNuRwDz6Sa9u4yU0yktO13Pq4HPcxbQfbWgT99p3EnyRhtPy+Lkfkcsvhz7VdLqWCMHhY9t3qRvudeB/7qyTFwkjRMMiP/UEFcyxi/8AGv8ArjhOqxnsykfQjBQf4Y1TWqexB/HF1kBwDvDDDADDDDADDDDADDDDADDDDAITxBLSHMc6x1WmkhalSX0b9pJRiy+ogG32qG2oPdieSBmu+JvgOY7r4t77SQi7jvkNkKTsWLeB8K7mIsfzG+wys+Do0qXiKxfS9XYGSQgSneyNa+UzO7shDoxI3Ap5lbQFYgcUMadNWdZdXowH3SPLCillcK17ox3UAxlVfzF7XwvfPNJ1JY/NJ8txCoYMq0lSF2JiPcN63uhtIaiOMSXTwx2iNKhlHJjdmdtjUHKhSRGNxphyxBocc4M71ulRX+hwsfMjtGRdzhWZKaSNbDHcdpUK3P8ANYX3z3oWtZ5oVYkokzyEIVW2ZN3oQ0iKNnJqhYHAoZKRdNKRGNb3OTuVjtRFdQyOGsDe4ACn8CPcNgfM6qDGUnUbBHuqJGBCLtIWtgG4hgO3q9+ctfJRx4+pFdS1JaeVnILF33EMGDMXO4ggEEE2bH0+mSmqi8zTPqHLmaEpC6Mp7AIu5juBDEsTRX+Ai7HEMdUz6lpJGR2ssfM9Qka6APs1mu5oi7Pze6jUADjeokktwSzbolIrftYB+d5r4ve/VeWrYq356YzllLHng7BzuNttIB+K9zBCBxQNX/NasGiJlSNuBW6trEhaLUVWixPb0sCd3tXHT63cwMcwjGyKMxm344LFfM/hDRhgATVgWMX6IV/aLUm1YkO90uwmQvIy87gosmM7ufTybwyIS5YnoFugQaS2ZQCCSOwcPQI3MUoAHg/O881DmwCWCsQhABW9vAYLV0ApF3dhuLs4aaVak8xtzMOHIJbd5gPBIu2G7k1x99H2NWLySC9iEb64WkQuvqNCz6vTySeaOQjSS6UmxfXeW2mEalZJAh2naB6mIDqCT6uApDD5jgG8hdJESwTa+71BgQSS3NqAOfh7j3s8cc2nSlZNQjs2yNnkMj7bq9rElEAHAtqH+2e9R6WqTPJEWZWRwsnqoToGCMDQ2bwFotwC7c8A4jLsRkgvi9OSGn0oRgh2Fhw21h3ojbu+EHjn6g9+5dfsSLH5hcKSxjZOd5Jju9tDgcG918ngVz70tY0SaTh1CEIXHw2RQkW/S9AqNobmQdvZ1FEkoXy1JjsuVbeQGEbHaHCg2bVbHILA2BQFmysWREJkiXehkSiVJQOoAq7Z1PB9q+nc5qv2f+I2inTSySyOHHeYyb/OIDhVWUBlXaa+TGiODlH6YCEMQkDRvtcoe7FRRDexHJ+Y4BANg4+6HqGilkmCDlgbIB8tQd5VSpKjgiwQKManuvDqKzx3yfQsL2MUxj0uW1GPs0PPDDDDADDDDADDDDADDDDAILxGvoOY9rHVZXDHaDzfANKdz7WYgBtoageD25JCnZPEA9BzIdWyrLIx9MnwxyDcTG5VjuUL/FQY89xY98iXBtp3U0RXisu6P5kieWY9yEpuUzBktIjsuJmpmHaxdk8nIzwrIg2rK8aN6CjlWVxGzESgtQLqoW+D2LAH2ybi0KCFYFjGoZfLC7go3AobIYHt8W0EX6F+IVlc66Q2pdV8kiKPajGVipWNg8ZjcVchWl7AcsOLGYrdUehJ9Pm9BWUM6yxR2wk2F3MvotdtngIu0snAk/DkbjzrvXqf3irzGARK/Iby9hLlaO9ip2g9tyk3xdi6s8LxS/sibVbzUMaIm6M/u9vmDgCqf1Dn1j3GVvq0jP8Auh64tOnpI9QCkIGPwj+LgkgDjv2JhFnchHRdNTegJ2lgvc+kb13AHk1wR9bscEEYv1bRHeygmZECjeA6gUaNb1J2iuVPs/HbEotZuSTzy5fapR7tvSeAbPCgE/fx8skerMiabTjl3kSRmeht3mvKKOO+xWorwQe/NVN0VavbuQ+ueMahiF8tVJCqI/LradoDRq25LAs+otfvfqyQ02qeLUI0SNHz5chMZJ8xlI3CNizOVEinbQ3bU96KtpHLI/JYLbHdwWDHgtbeprauOaUmuTiax7pV3+YvmDcXC7jW0lSq92BUA3/1EZKspLpaT7f4LdJIDIW9YZhE9lVjVH3hwzlSwcGiGUHaD78DODTwyI+2wwCFSu8qgEjjjl+WUeo0O9WtYpZX9nCmM7jvNGtrsViO5WBCsNhJbtTIaqsdoqx7Yv3bNtfdtek3MXFhiQAAfe6IB9+MgmVu7GUw8rUooYhk8wEng1wpHy5ph/scn/EUgTTuiqFeJlWRb3ehqV9xU0b3LwBXJPcCoGJkZBJt3SAHarEgeWi3tO34mYCvvsn2OWABRDqUi9cUSvKr7QWcEqicMBxTAEVRYD02chrhmil1XH19og4NOrxTREbnVyAFYvYDitrgHgAfHXO4Xd8PdDo1jlZUKldyelxuAEiFDvsqCCHsA/xbB71jHQbtzl3ICSxbnKyPvASrpRyAu3uQQCvezi+q1oWNkHmHYrpGycIN6tRVgAW3c8sL2sTfNCxio7X9h1DO4dpW3i0ljkPmfxMp2L6rO3aa289lJIBxZXKmS3iX1W6kP5hk3o7mnJNHaSWHu1UC9I36z1HdJHMkryyeX+9FNG7MAUpmSg21a9V3RA5FgO+j6XzpfLAbhlLmgoWhuUso4DVI6Ba4BPz9JIibrnsbp4fa0X7h/TJjIroiUoyUObHnHuGUXW6wxulSyiRpfKV1kLIxCGSSRo3JTywo5FAg2qkcEzuj63IyC4iZBYbbe00aDDgsARzR5HbnvmOXUYsVdclvx8/oi0YylwiV12sSJGkc0qiz/kB8ycpHVev6idHWF/I3KwQgAlSRQZj7kd6H65x446m77I2UoBbkWefYdwO3P55F9PltR9M8P8S102l4TpfydOLEv1C3gbp+r08b/tWreeR23fHIyoPkpemN9yKA4yy9U8VDRojzhmjaRYyygWm5WO5vmvpr58jGehbtkxqenxaiJopUV42HKsODRsfiCAQfYgZw/h+ozZM7yOT53S2T+3BfLCKjSRORSBgGBsEWCPcHsc7xn0xNq7AKC0FHyAFAY8z6vDk8SCkcUlToiutx2hzI9e5j1B9lcFWNE7QeNw2gkEE8EAn6HtmzdQjtTmP+OtJR3VdGyORY+8cj7xzmjVotjl0yTIxFk/aHijRhp4h6gF4b0MAkgDepghMZBJ+AkbSayu9R6Ouxm3ULbapjYeZV+3cMRt7gH1A9u1smrapfc6xja1I26Ta0iJH+7NKwG6mBNHgE0DlV69LcrOoV4o9r2zCmJZLB4G4jgFOdoDc1ZzFp2enCezsfdAnaKJVgjaQly9cFZJI/Sg7BiqkqDdXtJsWcYpq3dk08kEMZMRj8x0KEKriTzCbClV8qv5dquBZY3IdEVYN5Y06gMwUUUjkCuELOh28ubsEWygkgCoE+YXieW3J3Iliw69qIogj17q+t8k47hfCr97iHXJg2pldHeZS7EO9bnW+C1cXVduPlxhBErKoVi1Bi4J2hGJ7LybUimsAG7+hxM6ba2xqBHYWfiB7AjvVfp7Z0rttp9rCySR8bWKCg/wAt8gD5k/KiRMn6Dxn3p5jln3MFLBmvcRu8ws4IY2WXkWd93zzwmnVt6xlSKVv3u1DGeS1PdcMFUkVuvhfSBib6p9zAnfvPmvwtuxBay3AB5NgGiRddscRaN4ikqlSN0ZieI7v3hYekbv41avSQb+orJoytLZ/Ua6zSmORkvcyACywYU1t6dtgEVRF8HvzjnTdQCRGNwK8xGavi2KsgKiyByrsKIPJH4JMDRkX1ALu5UeqvLMgW+Cb288E9+AcUh04Drvi2mQlEUNR3F9oI2bqNqw2EfM80LUWUtqYhpJSkTRMD6bN1ZVwpXYGuqJq/uyZh05AAjW96si+s/vAVDbXK0bJWNTQAvgGwajeqTeVa020v5bDaONhJRR320vFWex9jWOOl9RhjI3MxLql3tUJZcvxzuK+miK/jHYjIknWxfFON+Y8n1dw+ZGoZt4Mi/wAiMAqhg39pu9QBskADdZN4oZkDrIEDQPIVVVVRtHr8tGVw4QigSPVQa+55a6XpqlAFkA8ygkYbcwpgSstj0twrXwoC9+wxXpcwQxuVjU+cbZ0DqqiQH1qPjA44IJIBoi8tRit9hkj1ZHpjazXO4AblHqYH23XRJ5F/LNJ8E6dpJtxQKgRdtIVW25O3cxZuKstRs1zV5G9F8MmY75Fvcd9H2JN9vxzU+g9I8sDjLpHLkyXsTmkjpcrur1UkVeZJJGrMqWTupnOyMA16iXZR6R+fOO+tdWmjZ0jRVCRiQubZmW6Plx+kHb7ktxY4NjKXqetyMwe7YGw8lOVNEWooInBIOxQaJ5OUyaGeppxk1Xp/m5zPURxck1o9F5uqsbSY1MQAa0V2IaYhQAVPojsE8biOOSbfF01AKa2+80PwUcDKt4PiIllVaBWV5GBPOzUu0jVX8snmp98X1y7Zx6bRqEp+Ird0r32XFe9jeWS0ukzzx/owksZUUrJ7fNTz/UZlniv9thkGpgkbykC2gJpa7l07MpPv9fbPoHxD0kaiLb2dTuQ/X5H6HKGdC0bFXUgjuD/zkZw6y9Nl6+lOL7Vt9DXG+uNXue+C+sfteljn27C1hh7blNEqfdf/AB7ZctHJ7ZAaVOAAAAOwHAH3DJnp+nZj/wA/XPF01+O3jjy9l/RvL4dyb0nNnHOMNR1GGAqkjhS3Iu+3uSewH1OP8+1wwcIJM4Jc2cTLYzPPG3T9ynNGOQvXNFuU5oVMSg0EkmnaKBRGySICR7D1OWVQtlmZUHc/AAKXhXOt08cksaUC0SCXiTd6PNUX5UgYLfB8u7A2/wBobQr9Y0TxTeiwJKjfbt3bGdSdpagpsA3Y7cmsjINMHEzaRKimQRpb0yBGMrxsXbgts+EGu1HM5Lc78M+qO5E6bQymSaEcsxXdsdWoIZvqBKBxRJA54uxXk/TdkUAZnLMzDyT8SWEIbaCT7kdv7th7EYrDpykPmRzj90wdEHBd2VQTZ2mggG6rK2BV2Rz0+U7inJkblCTwdxssSDwbKvX585FWbjjV9JFuFZHj272beGJ221v8NKWABIFWPmRcdpnLtwLZnY82SAQGorfbn3NnjtzkyvVnRJ39DytLGqKVHlosUW20QqLUjag4+FKPfmLhmKigpIYU557kgjaV5Fqg57mvlkEV3OZek7ldlaMLZ5LGjQDUGYAWAa7jlW+WM4oOAFDMzlQewscELbdyGqx9L/hNOupzux2jzD6QxvuKUV79uxvjv8qxosw3At2BtVNFADxTA/SxdX3PfnC+ZM5eg1kkVlUbTvDEsSTt2n4VC/MG7Y/IChRuSV45IhGAkLIJGaUlqal3IhHPO5RR9txPIFYxKq5d/SlkGlHpQMe6KDZVfl3P4Z3D0eV03biobaNq0aDlx6qeyKQ2vB78V3ukrMJTaiyO6pr2nKIYyskbPbliL3tdMG4WvnY97yY8N9GPqdzsYWgYkEc93J3EMBdELz35vLD0fwi7fFbWbN82x7sb5v65bun+ChxYy0lapGGPMoS6mrKJ07poYECMMwe1cqbZarlSxA+dc8++XHoXhYswdxZ4PPPYADv8gAB9AMunS/DCrXGWTSdOVfbCSRSeWUhn0npQQDjHXVtWYEDJE8rFgoVPrZsmjQ47niyLrvkgq1nuJJtbGLTa2K71nTSLA80styILTYihEvgrTWzhgQrWeasBSBWepsXa0ziKIkW7iTYQD6h5gQoGr2Yg88ZrvUNIssbRte1hRrv+GIdI6YunjEakkWSSe5J+f6D8M6MeXoi65McmLrmr4KP0XxFpm10PkTLM0i+XIIgzqu6MMdzquwASRgg3/fvmj5yiAdgB92dZjJ27NkqVBiOo0yOKdQ33j+mLYZVpNUyRknSYh2T9T/rjtEA4AAH0zrDKQxY4fDFL6Ilyb5GGv6RFMytIm4qK7nkHuCB3Hf8AAkdiQX+GGaWLDEp0sYrgcEFC8UdC8wHjMz1vR5tOW8rixX3fVfkfr9B8hn0FNpw2QfU+gq47YomMnHdGAecqwCN0bcrsQVYCwwFX6T2IP4UOO+IROu0mrbkAA+xWt1kVYu6+Y575rHUPBoJ7Y1i8Ej5ZXpOlaqVU0ZpN1GRi5IrfYNL2BN8XZocVzfGKQa1QKdS5AVl3Egb91sDt52fQVYFccZqH/oofy4g/ggfLHQiPzMvQyzVyvIwaqICqOw4VQg7dzVWe574kmnLKTdc0VIO51PcqaIBAqrr3+WasnggfLH+n8GL8sKIlqW+xj0fT5SaQMQwXddAk0CRwewayL78Xl58E+EiDufkntwOAasX3PIH049rOXnS+E1B7ZZOndMCe2SkZSyykqYl0zo6qBxkB9p/XJdDp4Rp9qy6iZIBI4BWLcCS9Hgnj347/ACy9KKxj1zosGrhaHUxiSNuSpvgjsQRRU/UG8kzKZr/2zQlzJ1RJkOnlYRyRwpqPMSNjv04C01EA7WBHfGXQvtKkYaaBNNqNZqJoDOGuFCR5si+ugqIAE7j6e5yy6T7PNAhZvKZ3aNot8ksrssbKVKozuSnpJFrR5x30jwZo9NJHLDEVeKIwod8hqMuzlaZiD6mJs884BSOt/aXPLo9ZJpNPLCdOzIdQTEyI6sgACsDuLWR8PFg++P8Apv2liPy4tZBKjHQrq/MuNjKojJY7ENIWKPQv5WFyzJ4L0Y082mER8nUOZZV8yT1OSpJ3brHwrwCBxnsvgvRNJHI0O5o4P2VdzuR5G1l2FS1Nw7ckE898Ag9L9o3OlM2klii1t/s7h0csatQ6LypYFa7/ABD61Hj7UBLHOogfTusE8guSHzozFG7W8ElGztsUHHIvi6smg+z/AEMTIwidvKBWJZJpZEiDCmEaSOVW/oMSi+zjp47xOwCSRoHnmZY0lUrIIwznZYJ5HPOAV6H7TTDp9MXhklMsAlM0rRwo1uRsDhRH5lDt6R9c0bp+qEsUcgFB1VwLU1uANbkJU9+4JHyOVyb7O9AyqvlyKqx+TSTzLviBJ2SbXG9efe8smh0aQxpFEoSNFCqo7BQKAwBfDDDADDDDADDDDADDDDADPCMMMATaAHAacYYYB75IzwwD5YYYAfs6/LOhEM8wwDraM6rDDADDDDADDDDADDDDADDDDADDDDADDDDADDDDADDDDAP/2Q=="/>
          <p:cNvSpPr>
            <a:spLocks noChangeAspect="1" noChangeArrowheads="1"/>
          </p:cNvSpPr>
          <p:nvPr/>
        </p:nvSpPr>
        <p:spPr bwMode="auto">
          <a:xfrm>
            <a:off x="460375" y="-1157288"/>
            <a:ext cx="2924175" cy="304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055" name="Picture 7" descr="C:\Users\zohre\Desktop\index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585913"/>
            <a:ext cx="3620171" cy="376826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84972622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14400" y="533400"/>
            <a:ext cx="73914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b="1" dirty="0">
                <a:solidFill>
                  <a:srgbClr val="C00000"/>
                </a:solidFill>
                <a:cs typeface="B Lotus" pitchFamily="2" charset="-78"/>
              </a:rPr>
              <a:t>شیرین بیان و داروهای ضدفشار خون بالا</a:t>
            </a:r>
          </a:p>
          <a:p>
            <a:pPr algn="just" rtl="1"/>
            <a:endParaRPr lang="fa-IR" sz="3200" dirty="0" smtClean="0">
              <a:cs typeface="B Lotus" pitchFamily="2" charset="-78"/>
            </a:endParaRPr>
          </a:p>
          <a:p>
            <a:pPr algn="just" rtl="1"/>
            <a:r>
              <a:rPr lang="fa-IR" sz="3200" dirty="0" smtClean="0">
                <a:cs typeface="B Lotus" pitchFamily="2" charset="-78"/>
              </a:rPr>
              <a:t>شیرین </a:t>
            </a:r>
            <a:r>
              <a:rPr lang="fa-IR" sz="3200" dirty="0">
                <a:cs typeface="B Lotus" pitchFamily="2" charset="-78"/>
              </a:rPr>
              <a:t>بیان حاوی ترکیباتی است که فشار خون را بالا می‌برد. برای همین تأثیر داروهای ضد فشار خون را کاهش می‌دهد. از این گذشته همین ترکیبات اسیدی که </a:t>
            </a:r>
            <a:r>
              <a:rPr lang="fa-IR" sz="3200" dirty="0" smtClean="0">
                <a:cs typeface="B Lotus" pitchFamily="2" charset="-78"/>
              </a:rPr>
              <a:t>در شیرین بیان وجود </a:t>
            </a:r>
            <a:r>
              <a:rPr lang="fa-IR" sz="3200" dirty="0">
                <a:cs typeface="B Lotus" pitchFamily="2" charset="-78"/>
              </a:rPr>
              <a:t>دارد عوارض جانبی کورتون ها مانند پوکی استخوان، ورم و آب سیاه را بالا می‌برد. توصیه می‌شود اگر تحت درمان با این داروها هستید بیش از 10 گرم شیرین بیان به صورت پاستیل، دم کرده یا شکلات مصرف نکنید.</a:t>
            </a:r>
          </a:p>
        </p:txBody>
      </p:sp>
    </p:spTree>
    <p:extLst>
      <p:ext uri="{BB962C8B-B14F-4D97-AF65-F5344CB8AC3E}">
        <p14:creationId xmlns="" xmlns:p14="http://schemas.microsoft.com/office/powerpoint/2010/main" val="242363233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276600" y="1143000"/>
            <a:ext cx="5181600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600" b="1" dirty="0" smtClean="0">
                <a:solidFill>
                  <a:schemeClr val="accent1"/>
                </a:solidFill>
                <a:cs typeface="B Lotus" pitchFamily="2" charset="-78"/>
              </a:rPr>
              <a:t>شیر با آنتی بیوتیک ها</a:t>
            </a:r>
            <a:endParaRPr lang="fa-IR" sz="3600" b="1" dirty="0">
              <a:solidFill>
                <a:schemeClr val="accent1"/>
              </a:solidFill>
              <a:cs typeface="B Lotus" pitchFamily="2" charset="-78"/>
            </a:endParaRPr>
          </a:p>
          <a:p>
            <a:pPr algn="r" rtl="1"/>
            <a:endParaRPr lang="fa-IR" dirty="0" smtClean="0">
              <a:cs typeface="B Lotus" pitchFamily="2" charset="-78"/>
            </a:endParaRPr>
          </a:p>
          <a:p>
            <a:pPr algn="r" rtl="1"/>
            <a:r>
              <a:rPr lang="fa-IR" sz="3200" dirty="0" smtClean="0">
                <a:cs typeface="B Lotus" pitchFamily="2" charset="-78"/>
              </a:rPr>
              <a:t>دشمن پوست و مجاری ادراری!!!</a:t>
            </a:r>
          </a:p>
          <a:p>
            <a:pPr algn="r" rtl="1"/>
            <a:endParaRPr lang="fa-IR" dirty="0" smtClean="0">
              <a:cs typeface="B Lotus" pitchFamily="2" charset="-78"/>
            </a:endParaRPr>
          </a:p>
          <a:p>
            <a:pPr algn="just" rtl="1"/>
            <a:r>
              <a:rPr lang="fa-IR" sz="2800" dirty="0" smtClean="0">
                <a:cs typeface="B Lotus" pitchFamily="2" charset="-78"/>
              </a:rPr>
              <a:t>شیر باعث </a:t>
            </a:r>
            <a:r>
              <a:rPr lang="fa-IR" sz="2800" dirty="0">
                <a:cs typeface="B Lotus" pitchFamily="2" charset="-78"/>
              </a:rPr>
              <a:t>کاهش تأثیر آسپرین نیز می‌شود. مصرف شیر حالت اسیدیته‌ی ادرار را تغییر می‌دهد و به این ترتیب روند دفع داروها سرعت بیشتری می‌یابد. توصیه می‌کنیم حداقل 3 ساعت قبل از مصرف این داروها محصولات لبنی به خصوص شیر نخورید.</a:t>
            </a:r>
          </a:p>
        </p:txBody>
      </p:sp>
      <p:pic>
        <p:nvPicPr>
          <p:cNvPr id="1026" name="Picture 2" descr="http://iagenweb.org/history/education/hanove14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36124">
            <a:off x="458289" y="1371599"/>
            <a:ext cx="2819400" cy="210615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7367306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62000" y="990600"/>
            <a:ext cx="76962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cs typeface="B Lotus" pitchFamily="2" charset="-78"/>
              </a:rPr>
              <a:t> </a:t>
            </a:r>
          </a:p>
          <a:p>
            <a:pPr marL="457200" indent="-457200" algn="just" rtl="1">
              <a:buFont typeface="Wingdings" pitchFamily="2" charset="2"/>
              <a:buChar char="v"/>
            </a:pPr>
            <a:r>
              <a:rPr lang="fa-IR" sz="2800" dirty="0" smtClean="0">
                <a:cs typeface="B Lotus" pitchFamily="2" charset="-78"/>
              </a:rPr>
              <a:t>تجویز </a:t>
            </a:r>
            <a:r>
              <a:rPr lang="fa-IR" sz="2800" dirty="0">
                <a:cs typeface="B Lotus" pitchFamily="2" charset="-78"/>
              </a:rPr>
              <a:t>هم زمان </a:t>
            </a:r>
            <a:r>
              <a:rPr lang="en-US" sz="2800" b="1" dirty="0">
                <a:solidFill>
                  <a:srgbClr val="C00000"/>
                </a:solidFill>
                <a:cs typeface="B Lotus" pitchFamily="2" charset="-78"/>
              </a:rPr>
              <a:t>Warfarin</a:t>
            </a:r>
            <a:r>
              <a:rPr lang="fa-IR" sz="2800" dirty="0">
                <a:cs typeface="B Lotus" pitchFamily="2" charset="-78"/>
              </a:rPr>
              <a:t>با </a:t>
            </a:r>
            <a:r>
              <a:rPr lang="fa-IR" sz="2800" dirty="0" smtClean="0">
                <a:cs typeface="B Lotus" pitchFamily="2" charset="-78"/>
              </a:rPr>
              <a:t>داروهای </a:t>
            </a:r>
            <a:r>
              <a:rPr lang="en-US" sz="2800" b="1" dirty="0" smtClean="0">
                <a:solidFill>
                  <a:srgbClr val="C00000"/>
                </a:solidFill>
                <a:cs typeface="B Lotus" pitchFamily="2" charset="-78"/>
              </a:rPr>
              <a:t>NSAID</a:t>
            </a:r>
            <a:r>
              <a:rPr lang="fa-IR" sz="2800" dirty="0" smtClean="0">
                <a:cs typeface="B Lotus" pitchFamily="2" charset="-78"/>
              </a:rPr>
              <a:t> مانند </a:t>
            </a:r>
            <a:r>
              <a:rPr lang="en-US" sz="2800" dirty="0" smtClean="0">
                <a:cs typeface="B Lotus" pitchFamily="2" charset="-78"/>
              </a:rPr>
              <a:t>Ibuprofen</a:t>
            </a:r>
            <a:r>
              <a:rPr lang="fa-IR" sz="2800" dirty="0" smtClean="0">
                <a:cs typeface="B Lotus" pitchFamily="2" charset="-78"/>
              </a:rPr>
              <a:t> باعث </a:t>
            </a:r>
            <a:r>
              <a:rPr lang="fa-IR" sz="2800" dirty="0">
                <a:cs typeface="B Lotus" pitchFamily="2" charset="-78"/>
              </a:rPr>
              <a:t>افزایش ریسک خون ریزی گوارشی می شود.</a:t>
            </a:r>
            <a:endParaRPr lang="fa-IR" sz="2800" dirty="0" smtClean="0">
              <a:cs typeface="B Lotus" pitchFamily="2" charset="-78"/>
            </a:endParaRPr>
          </a:p>
          <a:p>
            <a:pPr algn="just" rtl="1"/>
            <a:r>
              <a:rPr lang="fa-IR" sz="2800" dirty="0" smtClean="0">
                <a:cs typeface="B Lotus" pitchFamily="2" charset="-78"/>
              </a:rPr>
              <a:t> </a:t>
            </a:r>
          </a:p>
          <a:p>
            <a:pPr marL="457200" indent="-457200" algn="just" rtl="1">
              <a:buFont typeface="Wingdings" pitchFamily="2" charset="2"/>
              <a:buChar char="v"/>
            </a:pPr>
            <a:r>
              <a:rPr lang="fa-IR" sz="2800" dirty="0" smtClean="0">
                <a:cs typeface="B Lotus" pitchFamily="2" charset="-78"/>
              </a:rPr>
              <a:t>تجویز </a:t>
            </a:r>
            <a:r>
              <a:rPr lang="fa-IR" sz="2800" dirty="0">
                <a:cs typeface="B Lotus" pitchFamily="2" charset="-78"/>
              </a:rPr>
              <a:t>هم زمان </a:t>
            </a:r>
            <a:r>
              <a:rPr lang="en-US" sz="2800" b="1" dirty="0">
                <a:solidFill>
                  <a:srgbClr val="C00000"/>
                </a:solidFill>
                <a:cs typeface="B Lotus" pitchFamily="2" charset="-78"/>
              </a:rPr>
              <a:t>Warfarin</a:t>
            </a:r>
            <a:r>
              <a:rPr lang="fa-IR" sz="2800" dirty="0">
                <a:cs typeface="B Lotus" pitchFamily="2" charset="-78"/>
              </a:rPr>
              <a:t>با </a:t>
            </a:r>
            <a:r>
              <a:rPr lang="fa-IR" sz="2800" dirty="0" smtClean="0">
                <a:cs typeface="B Lotus" pitchFamily="2" charset="-78"/>
              </a:rPr>
              <a:t>داروی </a:t>
            </a:r>
            <a:r>
              <a:rPr lang="en-US" sz="2800" b="1" dirty="0" smtClean="0">
                <a:solidFill>
                  <a:srgbClr val="C00000"/>
                </a:solidFill>
                <a:cs typeface="B Lotus" pitchFamily="2" charset="-78"/>
              </a:rPr>
              <a:t>Co-</a:t>
            </a:r>
            <a:r>
              <a:rPr lang="en-US" sz="2800" b="1" dirty="0" err="1" smtClean="0">
                <a:solidFill>
                  <a:srgbClr val="C00000"/>
                </a:solidFill>
                <a:cs typeface="B Lotus" pitchFamily="2" charset="-78"/>
              </a:rPr>
              <a:t>trimoxazole</a:t>
            </a:r>
            <a:r>
              <a:rPr lang="fa-IR" sz="2800" b="1" dirty="0" smtClean="0">
                <a:solidFill>
                  <a:srgbClr val="C00000"/>
                </a:solidFill>
                <a:cs typeface="B Lotus" pitchFamily="2" charset="-78"/>
              </a:rPr>
              <a:t> </a:t>
            </a:r>
            <a:r>
              <a:rPr lang="fa-IR" sz="2800" dirty="0" smtClean="0">
                <a:cs typeface="B Lotus" pitchFamily="2" charset="-78"/>
              </a:rPr>
              <a:t>باعث </a:t>
            </a:r>
            <a:r>
              <a:rPr lang="fa-IR" sz="2800" dirty="0">
                <a:cs typeface="B Lotus" pitchFamily="2" charset="-78"/>
              </a:rPr>
              <a:t>افزایش احتمال خون ریزی از لثه و بینی و مشاهده خون درادرار، مدفوع و خلط سینه می گردد.</a:t>
            </a:r>
            <a:endParaRPr lang="fa-IR" sz="2800" dirty="0" smtClean="0">
              <a:cs typeface="B Lotus" pitchFamily="2" charset="-78"/>
            </a:endParaRPr>
          </a:p>
          <a:p>
            <a:pPr algn="just" rtl="1"/>
            <a:r>
              <a:rPr lang="fa-IR" sz="2800" dirty="0" smtClean="0">
                <a:cs typeface="B Lotus" pitchFamily="2" charset="-78"/>
              </a:rPr>
              <a:t> </a:t>
            </a:r>
          </a:p>
        </p:txBody>
      </p:sp>
    </p:spTree>
    <p:extLst>
      <p:ext uri="{BB962C8B-B14F-4D97-AF65-F5344CB8AC3E}">
        <p14:creationId xmlns="" xmlns:p14="http://schemas.microsoft.com/office/powerpoint/2010/main" val="361106472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76400" y="838200"/>
            <a:ext cx="70104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3600" dirty="0" smtClean="0">
                <a:cs typeface="B Lotus" pitchFamily="2" charset="-78"/>
              </a:rPr>
              <a:t>تداخل غذایی لووتیروکسین</a:t>
            </a:r>
          </a:p>
          <a:p>
            <a:pPr algn="r" rtl="1"/>
            <a:r>
              <a:rPr lang="fa-IR" sz="3600" dirty="0" smtClean="0">
                <a:solidFill>
                  <a:srgbClr val="C00000"/>
                </a:solidFill>
                <a:cs typeface="B Lotus" pitchFamily="2" charset="-78"/>
              </a:rPr>
              <a:t>تداخل غذایی وارفارین</a:t>
            </a:r>
          </a:p>
          <a:p>
            <a:pPr algn="r" rtl="1"/>
            <a:r>
              <a:rPr lang="fa-IR" sz="3600" dirty="0" smtClean="0">
                <a:cs typeface="B Lotus" pitchFamily="2" charset="-78"/>
              </a:rPr>
              <a:t>تداخل غذایی دیگوکسین</a:t>
            </a:r>
          </a:p>
          <a:p>
            <a:pPr algn="r" rtl="1"/>
            <a:r>
              <a:rPr lang="fa-IR" sz="3600" dirty="0" smtClean="0">
                <a:solidFill>
                  <a:srgbClr val="C00000"/>
                </a:solidFill>
                <a:cs typeface="B Lotus" pitchFamily="2" charset="-78"/>
              </a:rPr>
              <a:t>تداخل غذایی </a:t>
            </a:r>
            <a:r>
              <a:rPr lang="en-US" sz="3600" dirty="0" smtClean="0">
                <a:solidFill>
                  <a:srgbClr val="C00000"/>
                </a:solidFill>
                <a:cs typeface="B Lotus" pitchFamily="2" charset="-78"/>
              </a:rPr>
              <a:t>MAOIs</a:t>
            </a:r>
          </a:p>
          <a:p>
            <a:pPr algn="r" rtl="1"/>
            <a:r>
              <a:rPr lang="fa-IR" sz="3600" dirty="0">
                <a:cs typeface="B Lotus" pitchFamily="2" charset="-78"/>
              </a:rPr>
              <a:t>تداخل کورتون ها و </a:t>
            </a:r>
            <a:r>
              <a:rPr lang="en-US" sz="3600" dirty="0">
                <a:cs typeface="B Lotus" pitchFamily="2" charset="-78"/>
              </a:rPr>
              <a:t>NSAID</a:t>
            </a:r>
            <a:r>
              <a:rPr lang="fa-IR" sz="3600" dirty="0">
                <a:cs typeface="B Lotus" pitchFamily="2" charset="-78"/>
              </a:rPr>
              <a:t> </a:t>
            </a:r>
            <a:r>
              <a:rPr lang="fa-IR" sz="3600" dirty="0" smtClean="0">
                <a:cs typeface="B Lotus" pitchFamily="2" charset="-78"/>
              </a:rPr>
              <a:t>ها</a:t>
            </a:r>
          </a:p>
          <a:p>
            <a:pPr algn="r" rtl="1"/>
            <a:r>
              <a:rPr lang="fa-IR" sz="3600" dirty="0" smtClean="0">
                <a:solidFill>
                  <a:srgbClr val="C00000"/>
                </a:solidFill>
                <a:cs typeface="B Lotus" pitchFamily="2" charset="-78"/>
              </a:rPr>
              <a:t>تتراسایکلین با مکمل ها</a:t>
            </a:r>
          </a:p>
          <a:p>
            <a:pPr algn="r" rtl="1"/>
            <a:r>
              <a:rPr lang="fa-IR" sz="3600" dirty="0">
                <a:cs typeface="B Lotus" pitchFamily="2" charset="-78"/>
              </a:rPr>
              <a:t>تداخل مکمل های آهن با سایر مکمل ها و </a:t>
            </a:r>
            <a:r>
              <a:rPr lang="fa-IR" sz="3600" dirty="0" smtClean="0">
                <a:cs typeface="B Lotus" pitchFamily="2" charset="-78"/>
              </a:rPr>
              <a:t>غذاها</a:t>
            </a:r>
            <a:endParaRPr lang="fa-IR" sz="3600" dirty="0">
              <a:cs typeface="B Lotus" pitchFamily="2" charset="-7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231882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0" y="762000"/>
            <a:ext cx="77724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 rtl="1">
              <a:buFont typeface="Wingdings" pitchFamily="2" charset="2"/>
              <a:buChar char="v"/>
            </a:pPr>
            <a:r>
              <a:rPr lang="fa-IR" sz="2800" dirty="0" smtClean="0">
                <a:cs typeface="B Lotus" pitchFamily="2" charset="-78"/>
              </a:rPr>
              <a:t>تجویز هم زمان </a:t>
            </a:r>
            <a:r>
              <a:rPr lang="en-US" sz="2800" b="1" dirty="0" smtClean="0">
                <a:solidFill>
                  <a:srgbClr val="C00000"/>
                </a:solidFill>
                <a:cs typeface="B Lotus" pitchFamily="2" charset="-78"/>
              </a:rPr>
              <a:t>Warfarin</a:t>
            </a:r>
            <a:r>
              <a:rPr lang="fa-IR" sz="2800" dirty="0" smtClean="0">
                <a:cs typeface="B Lotus" pitchFamily="2" charset="-78"/>
              </a:rPr>
              <a:t>با آنتی بیوتیک های ماکرولید      </a:t>
            </a:r>
            <a:r>
              <a:rPr lang="en-US" sz="2800" dirty="0" err="1" smtClean="0">
                <a:cs typeface="B Lotus" pitchFamily="2" charset="-78"/>
              </a:rPr>
              <a:t>Erythromycin,Azithromycin,Clarithromycin</a:t>
            </a:r>
            <a:r>
              <a:rPr lang="en-US" sz="2800" dirty="0" smtClean="0">
                <a:cs typeface="B Lotus" pitchFamily="2" charset="-78"/>
              </a:rPr>
              <a:t> </a:t>
            </a:r>
            <a:r>
              <a:rPr lang="fa-IR" sz="2800" dirty="0" smtClean="0">
                <a:cs typeface="B Lotus" pitchFamily="2" charset="-78"/>
              </a:rPr>
              <a:t>باعث افزایش احتمال خون ریزی از لثه و بینی و مشاهده خون درادرار، مدفوع و خلط سینه می شود.</a:t>
            </a:r>
          </a:p>
          <a:p>
            <a:pPr algn="just" rtl="1"/>
            <a:r>
              <a:rPr lang="fa-IR" sz="2800" dirty="0" smtClean="0">
                <a:cs typeface="B Lotus" pitchFamily="2" charset="-78"/>
              </a:rPr>
              <a:t> </a:t>
            </a:r>
          </a:p>
          <a:p>
            <a:pPr marL="457200" indent="-457200" algn="just" rtl="1">
              <a:buFont typeface="Wingdings" pitchFamily="2" charset="2"/>
              <a:buChar char="v"/>
            </a:pPr>
            <a:r>
              <a:rPr lang="fa-IR" sz="2800" dirty="0" smtClean="0">
                <a:cs typeface="B Lotus" pitchFamily="2" charset="-78"/>
              </a:rPr>
              <a:t>تجویز هم زمان </a:t>
            </a:r>
            <a:r>
              <a:rPr lang="en-US" sz="2800" b="1" dirty="0" smtClean="0">
                <a:solidFill>
                  <a:srgbClr val="C00000"/>
                </a:solidFill>
                <a:cs typeface="B Lotus" pitchFamily="2" charset="-78"/>
              </a:rPr>
              <a:t>Warfarin</a:t>
            </a:r>
            <a:r>
              <a:rPr lang="fa-IR" sz="2800" b="1" dirty="0" smtClean="0">
                <a:solidFill>
                  <a:srgbClr val="C00000"/>
                </a:solidFill>
                <a:cs typeface="B Lotus" pitchFamily="2" charset="-78"/>
              </a:rPr>
              <a:t> </a:t>
            </a:r>
            <a:r>
              <a:rPr lang="fa-IR" sz="2800" dirty="0" smtClean="0">
                <a:cs typeface="B Lotus" pitchFamily="2" charset="-78"/>
              </a:rPr>
              <a:t>با </a:t>
            </a:r>
            <a:r>
              <a:rPr lang="en-US" sz="2800" b="1" dirty="0" smtClean="0">
                <a:solidFill>
                  <a:srgbClr val="C00000"/>
                </a:solidFill>
                <a:cs typeface="B Lotus" pitchFamily="2" charset="-78"/>
              </a:rPr>
              <a:t>Phenytoin</a:t>
            </a:r>
            <a:r>
              <a:rPr lang="fa-IR" sz="2800" dirty="0" smtClean="0">
                <a:cs typeface="B Lotus" pitchFamily="2" charset="-78"/>
              </a:rPr>
              <a:t> باعث افزایش عوارض وارفارین به صورت خون ریزی و عوارض فنی توئین به شکل عدم تعادل، دوبینی واختلال گفتاری می گردد.</a:t>
            </a:r>
          </a:p>
          <a:p>
            <a:pPr algn="just" rtl="1"/>
            <a:r>
              <a:rPr lang="fa-IR" sz="2800" dirty="0" smtClean="0">
                <a:cs typeface="B Lotus" pitchFamily="2" charset="-78"/>
              </a:rPr>
              <a:t> </a:t>
            </a:r>
          </a:p>
        </p:txBody>
      </p:sp>
    </p:spTree>
    <p:extLst>
      <p:ext uri="{BB962C8B-B14F-4D97-AF65-F5344CB8AC3E}">
        <p14:creationId xmlns="" xmlns:p14="http://schemas.microsoft.com/office/powerpoint/2010/main" val="29156769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0" y="533400"/>
            <a:ext cx="81534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ar-SA" sz="2800" b="1" i="1" dirty="0">
                <a:solidFill>
                  <a:srgbClr val="FF0000"/>
                </a:solidFill>
                <a:cs typeface="B Lotus" pitchFamily="2" charset="-78"/>
              </a:rPr>
              <a:t>وارفارين+ محرك‌هاي </a:t>
            </a:r>
            <a:r>
              <a:rPr lang="ar-SA" sz="2800" b="1" i="1" dirty="0" smtClean="0">
                <a:solidFill>
                  <a:srgbClr val="FF0000"/>
                </a:solidFill>
                <a:cs typeface="B Lotus" pitchFamily="2" charset="-78"/>
              </a:rPr>
              <a:t>آنزيمي</a:t>
            </a:r>
            <a:endParaRPr lang="fa-IR" sz="2800" b="1" i="1" dirty="0" smtClean="0">
              <a:solidFill>
                <a:srgbClr val="FF0000"/>
              </a:solidFill>
              <a:cs typeface="B Lotus" pitchFamily="2" charset="-78"/>
            </a:endParaRPr>
          </a:p>
          <a:p>
            <a:pPr algn="just" rtl="1"/>
            <a:endParaRPr lang="ar-SA" sz="2800" dirty="0" smtClean="0">
              <a:effectLst/>
              <a:cs typeface="B Lotus" pitchFamily="2" charset="-78"/>
            </a:endParaRPr>
          </a:p>
          <a:p>
            <a:pPr algn="just" rtl="1"/>
            <a:r>
              <a:rPr lang="ar-SA" sz="2800" dirty="0">
                <a:cs typeface="B Lotus" pitchFamily="2" charset="-78"/>
              </a:rPr>
              <a:t>محرك‌هاي آنزيمي از قبيل باربيتورات‌ها، كاربامازپين، فني‌توئين، پيريميدون و ريفامپين تدريجاً‌ </a:t>
            </a:r>
            <a:r>
              <a:rPr lang="ar-SA" sz="2800" dirty="0" smtClean="0">
                <a:cs typeface="B Lotus" pitchFamily="2" charset="-78"/>
              </a:rPr>
              <a:t>اثر </a:t>
            </a:r>
            <a:r>
              <a:rPr lang="ar-SA" sz="2800" dirty="0">
                <a:cs typeface="B Lotus" pitchFamily="2" charset="-78"/>
              </a:rPr>
              <a:t>وارفارين را كم مي‌كنند، كه اين امر معمولاً‌ يك تا دو هفته بعد از شروع مصرف محرك رخ مي‌دهد. </a:t>
            </a:r>
            <a:endParaRPr lang="fa-IR" sz="2800" dirty="0" smtClean="0">
              <a:cs typeface="B Lotus" pitchFamily="2" charset="-78"/>
            </a:endParaRPr>
          </a:p>
          <a:p>
            <a:pPr algn="just" rtl="1"/>
            <a:r>
              <a:rPr lang="ar-SA" sz="2800" dirty="0" smtClean="0">
                <a:cs typeface="B Lotus" pitchFamily="2" charset="-78"/>
              </a:rPr>
              <a:t>اگر </a:t>
            </a:r>
            <a:r>
              <a:rPr lang="ar-SA" sz="2800" dirty="0">
                <a:cs typeface="B Lotus" pitchFamily="2" charset="-78"/>
              </a:rPr>
              <a:t>در بيماري كه وارفارين و يك محرك آنزيمي مصرف مي‌كند، محرك آنزيمي را قطع كنيم، زمينه تداخل (القاء آنزيمي) بسيار تدريجي‌تر بروز مي‌كند. </a:t>
            </a:r>
            <a:endParaRPr lang="fa-IR" sz="2800" dirty="0" smtClean="0">
              <a:cs typeface="B Lotus" pitchFamily="2" charset="-78"/>
            </a:endParaRPr>
          </a:p>
          <a:p>
            <a:pPr algn="just" rtl="1"/>
            <a:r>
              <a:rPr lang="ar-SA" sz="3200" b="1" dirty="0" smtClean="0">
                <a:solidFill>
                  <a:srgbClr val="C00000"/>
                </a:solidFill>
                <a:cs typeface="B Kamran" pitchFamily="2" charset="-78"/>
              </a:rPr>
              <a:t>به </a:t>
            </a:r>
            <a:r>
              <a:rPr lang="ar-SA" sz="3200" b="1" dirty="0">
                <a:solidFill>
                  <a:srgbClr val="C00000"/>
                </a:solidFill>
                <a:cs typeface="B Kamran" pitchFamily="2" charset="-78"/>
              </a:rPr>
              <a:t>بيماراني كه تحت درمان طولاني مدت با وارفارين و محرك آنزيمي هستند بايد توصيه شود كه بصورت ناگهاني مصرف محرك آنزيمي را </a:t>
            </a:r>
            <a:r>
              <a:rPr lang="ar-SA" sz="3200" b="1" dirty="0" smtClean="0">
                <a:solidFill>
                  <a:srgbClr val="C00000"/>
                </a:solidFill>
                <a:cs typeface="B Kamran" pitchFamily="2" charset="-78"/>
              </a:rPr>
              <a:t>قطع</a:t>
            </a:r>
            <a:r>
              <a:rPr lang="fa-IR" sz="3200" b="1" dirty="0" smtClean="0">
                <a:solidFill>
                  <a:srgbClr val="C00000"/>
                </a:solidFill>
                <a:cs typeface="B Kamran" pitchFamily="2" charset="-78"/>
              </a:rPr>
              <a:t> </a:t>
            </a:r>
            <a:r>
              <a:rPr lang="ar-SA" sz="3200" b="1" dirty="0" smtClean="0">
                <a:solidFill>
                  <a:srgbClr val="C00000"/>
                </a:solidFill>
                <a:cs typeface="B Kamran" pitchFamily="2" charset="-78"/>
              </a:rPr>
              <a:t>نکنند</a:t>
            </a:r>
            <a:r>
              <a:rPr lang="ar-SA" sz="3200" b="1" dirty="0">
                <a:solidFill>
                  <a:srgbClr val="C00000"/>
                </a:solidFill>
                <a:cs typeface="B Kamran" pitchFamily="2" charset="-78"/>
              </a:rPr>
              <a:t>.</a:t>
            </a:r>
            <a:endParaRPr lang="ar-SA" sz="3200" b="1" dirty="0">
              <a:solidFill>
                <a:srgbClr val="C00000"/>
              </a:solidFill>
              <a:effectLst/>
              <a:cs typeface="B Kamran" pitchFamily="2" charset="-7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568127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29343" y="1371600"/>
            <a:ext cx="815340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-SA" sz="2800" b="1" dirty="0">
                <a:solidFill>
                  <a:srgbClr val="C00000"/>
                </a:solidFill>
                <a:cs typeface="B Lotus" pitchFamily="2" charset="-78"/>
              </a:rPr>
              <a:t>وارفارين+ مهار كننده‌هاي </a:t>
            </a:r>
            <a:r>
              <a:rPr lang="ar-SA" sz="2800" b="1" dirty="0" smtClean="0">
                <a:solidFill>
                  <a:srgbClr val="C00000"/>
                </a:solidFill>
                <a:cs typeface="B Lotus" pitchFamily="2" charset="-78"/>
              </a:rPr>
              <a:t>آنزيمي</a:t>
            </a:r>
            <a:endParaRPr lang="fa-IR" sz="2800" b="1" dirty="0" smtClean="0">
              <a:solidFill>
                <a:srgbClr val="C00000"/>
              </a:solidFill>
              <a:cs typeface="B Lotus" pitchFamily="2" charset="-78"/>
            </a:endParaRPr>
          </a:p>
          <a:p>
            <a:pPr algn="r" rtl="1"/>
            <a:endParaRPr lang="ar-SA" sz="2800" dirty="0" smtClean="0">
              <a:effectLst/>
              <a:cs typeface="B Lotus" pitchFamily="2" charset="-78"/>
            </a:endParaRPr>
          </a:p>
          <a:p>
            <a:pPr algn="r" rtl="1"/>
            <a:r>
              <a:rPr lang="ar-SA" sz="2800" dirty="0">
                <a:cs typeface="B Lotus" pitchFamily="2" charset="-78"/>
              </a:rPr>
              <a:t>مهار كننده‌هايي مثل آلوپورينول  ، آميودارون ، </a:t>
            </a:r>
            <a:r>
              <a:rPr lang="ar-SA" sz="2800" dirty="0" smtClean="0">
                <a:cs typeface="B Lotus" pitchFamily="2" charset="-78"/>
              </a:rPr>
              <a:t>سايمتيدين،</a:t>
            </a:r>
            <a:r>
              <a:rPr lang="fa-IR" sz="2800" dirty="0" smtClean="0">
                <a:cs typeface="B Lotus" pitchFamily="2" charset="-78"/>
              </a:rPr>
              <a:t> س</a:t>
            </a:r>
            <a:r>
              <a:rPr lang="ar-SA" sz="2800" dirty="0" smtClean="0">
                <a:cs typeface="B Lotus" pitchFamily="2" charset="-78"/>
              </a:rPr>
              <a:t>يپروفلوكساسين</a:t>
            </a:r>
            <a:r>
              <a:rPr lang="ar-SA" sz="2800" dirty="0">
                <a:cs typeface="B Lotus" pitchFamily="2" charset="-78"/>
              </a:rPr>
              <a:t>، </a:t>
            </a:r>
            <a:r>
              <a:rPr lang="ar-SA" sz="2800" dirty="0" smtClean="0">
                <a:cs typeface="B Lotus" pitchFamily="2" charset="-78"/>
              </a:rPr>
              <a:t>اريترومايسين </a:t>
            </a:r>
            <a:r>
              <a:rPr lang="ar-SA" sz="2800" dirty="0">
                <a:cs typeface="B Lotus" pitchFamily="2" charset="-78"/>
              </a:rPr>
              <a:t>، فلوكونازول ، كتوكونازول ، مترونيدازول ، </a:t>
            </a:r>
            <a:r>
              <a:rPr lang="fa-IR" sz="2800" smtClean="0">
                <a:cs typeface="B Lotus" pitchFamily="2" charset="-78"/>
              </a:rPr>
              <a:t>کو-تری </a:t>
            </a:r>
            <a:r>
              <a:rPr lang="fa-IR" sz="2800" dirty="0" smtClean="0">
                <a:cs typeface="B Lotus" pitchFamily="2" charset="-78"/>
              </a:rPr>
              <a:t>موکسازول</a:t>
            </a:r>
            <a:r>
              <a:rPr lang="ar-SA" sz="2800" dirty="0" smtClean="0">
                <a:cs typeface="B Lotus" pitchFamily="2" charset="-78"/>
              </a:rPr>
              <a:t>، </a:t>
            </a:r>
            <a:r>
              <a:rPr lang="ar-SA" sz="2800" dirty="0">
                <a:cs typeface="B Lotus" pitchFamily="2" charset="-78"/>
              </a:rPr>
              <a:t>سولفامتوكسازول.  اثر هيپوپروترومبينميك داروهاي ضد انعقادي خوراكي را افزايش مي‌دهند. در صورت امكان در بيماراني كه وارفارين مصرف مي‌كنند، از مصرف اين قبيل مهار كننده‌ها اجتناب شود. </a:t>
            </a:r>
            <a:endParaRPr lang="ar-SA" sz="2800" dirty="0">
              <a:effectLst/>
              <a:cs typeface="B Lotus" pitchFamily="2" charset="-7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573938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1143000" y="762000"/>
          <a:ext cx="6934200" cy="486156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386840"/>
                <a:gridCol w="1386840"/>
                <a:gridCol w="1386840"/>
                <a:gridCol w="1386840"/>
                <a:gridCol w="1386840"/>
              </a:tblGrid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نام دارو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دارو يا دسته دارويي تداخل</a:t>
                      </a:r>
                      <a:r>
                        <a:rPr lang="fa-IR" b="1" baseline="0" dirty="0" smtClean="0">
                          <a:cs typeface="B Nazanin" pitchFamily="2" charset="-78"/>
                        </a:rPr>
                        <a:t> كننده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زمان شروع</a:t>
                      </a:r>
                      <a:r>
                        <a:rPr lang="fa-IR" b="1" baseline="0" dirty="0" smtClean="0">
                          <a:cs typeface="B Nazanin" pitchFamily="2" charset="-78"/>
                        </a:rPr>
                        <a:t> تداخل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احنمال بروز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تداخل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</a:tr>
              <a:tr h="370840">
                <a:tc rowSpan="7">
                  <a:txBody>
                    <a:bodyPr/>
                    <a:lstStyle/>
                    <a:p>
                      <a:pPr algn="ctr" rtl="1"/>
                      <a:endParaRPr lang="fa-IR" b="1" dirty="0" smtClean="0">
                        <a:cs typeface="B Nazanin" pitchFamily="2" charset="-78"/>
                      </a:endParaRPr>
                    </a:p>
                    <a:p>
                      <a:pPr algn="ctr" rtl="1"/>
                      <a:endParaRPr lang="fa-IR" b="1" dirty="0" smtClean="0">
                        <a:cs typeface="B Nazanin" pitchFamily="2" charset="-78"/>
                      </a:endParaRPr>
                    </a:p>
                    <a:p>
                      <a:pPr algn="ctr" rtl="1"/>
                      <a:endParaRPr lang="fa-IR" b="1" dirty="0" smtClean="0">
                        <a:cs typeface="B Nazanin" pitchFamily="2" charset="-78"/>
                      </a:endParaRPr>
                    </a:p>
                    <a:p>
                      <a:pPr algn="ctr" rtl="1"/>
                      <a:endParaRPr lang="fa-IR" b="1" dirty="0" smtClean="0">
                        <a:cs typeface="B Nazanin" pitchFamily="2" charset="-78"/>
                      </a:endParaRPr>
                    </a:p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وارفارين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آميودارون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تاخيري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محرز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تحريك اثر داروهاي ضد انعقاد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pPr algn="ctr"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آندروژن ها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تاخيري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بسيار</a:t>
                      </a:r>
                      <a:r>
                        <a:rPr lang="fa-IR" b="1" baseline="0" dirty="0" smtClean="0">
                          <a:cs typeface="B Nazanin" pitchFamily="2" charset="-78"/>
                        </a:rPr>
                        <a:t> محتمل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ٌ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pPr algn="ctr"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ضد قارچ هاي آزولي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ٌ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محرز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مهار متابوليسم وارفارين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pPr algn="ctr"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باربيتورات ها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ٌ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ٌ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افزايش حذف كبدي وارفارين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pPr algn="ctr"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سايمتيدين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ٌ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ٌ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افزايش اثرات وارفارين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pPr algn="ctr"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استاتين ها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ٌ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بسيار محتمل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ٌ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pPr algn="ctr"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ماكروليد ها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ٌ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ٌ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ٌ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1143000" y="762000"/>
          <a:ext cx="6934200" cy="469392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386840"/>
                <a:gridCol w="1386840"/>
                <a:gridCol w="1386840"/>
                <a:gridCol w="1386840"/>
                <a:gridCol w="1386840"/>
              </a:tblGrid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نام دارو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دارو يا دسته دارويي تداخل</a:t>
                      </a:r>
                      <a:r>
                        <a:rPr lang="fa-IR" b="1" baseline="0" dirty="0" smtClean="0">
                          <a:cs typeface="B Nazanin" pitchFamily="2" charset="-78"/>
                        </a:rPr>
                        <a:t> كننده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زمان شروع</a:t>
                      </a:r>
                      <a:r>
                        <a:rPr lang="fa-IR" b="1" baseline="0" dirty="0" smtClean="0">
                          <a:cs typeface="B Nazanin" pitchFamily="2" charset="-78"/>
                        </a:rPr>
                        <a:t> تداخل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احنمال بروز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تداخل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</a:tr>
              <a:tr h="370840">
                <a:tc rowSpan="7">
                  <a:txBody>
                    <a:bodyPr/>
                    <a:lstStyle/>
                    <a:p>
                      <a:pPr algn="ctr" rtl="1"/>
                      <a:endParaRPr lang="fa-IR" b="1" dirty="0" smtClean="0">
                        <a:cs typeface="B Nazanin" pitchFamily="2" charset="-78"/>
                      </a:endParaRPr>
                    </a:p>
                    <a:p>
                      <a:pPr algn="ctr" rtl="1"/>
                      <a:endParaRPr lang="fa-IR" b="1" dirty="0" smtClean="0">
                        <a:cs typeface="B Nazanin" pitchFamily="2" charset="-78"/>
                      </a:endParaRPr>
                    </a:p>
                    <a:p>
                      <a:pPr algn="ctr" rtl="1"/>
                      <a:endParaRPr lang="fa-IR" b="1" dirty="0" smtClean="0">
                        <a:cs typeface="B Nazanin" pitchFamily="2" charset="-78"/>
                      </a:endParaRPr>
                    </a:p>
                    <a:p>
                      <a:pPr algn="ctr" rtl="1"/>
                      <a:endParaRPr lang="fa-IR" b="1" dirty="0" smtClean="0">
                        <a:cs typeface="B Nazanin" pitchFamily="2" charset="-78"/>
                      </a:endParaRPr>
                    </a:p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وارفارين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b="1" dirty="0" smtClean="0">
                          <a:cs typeface="B Nazanin" pitchFamily="2" charset="-78"/>
                        </a:rPr>
                        <a:t>NSAIDs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تاخيري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بسيار</a:t>
                      </a:r>
                      <a:r>
                        <a:rPr lang="fa-IR" b="1" baseline="0" dirty="0" smtClean="0">
                          <a:cs typeface="B Nazanin" pitchFamily="2" charset="-78"/>
                        </a:rPr>
                        <a:t> محتمل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افزايش اثرات</a:t>
                      </a:r>
                      <a:r>
                        <a:rPr lang="fa-IR" b="1" baseline="0" dirty="0" smtClean="0">
                          <a:cs typeface="B Nazanin" pitchFamily="2" charset="-78"/>
                        </a:rPr>
                        <a:t> ضد انعقادي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pPr algn="ctr"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b="1" dirty="0" smtClean="0">
                          <a:cs typeface="B Nazanin" pitchFamily="2" charset="-78"/>
                        </a:rPr>
                        <a:t>Omega -3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ٌ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ٌ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ٌ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pPr algn="ctr"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هورمون هاي تيروئيدي </a:t>
                      </a:r>
                    </a:p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 تيو آمين ها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ٌ</a:t>
                      </a:r>
                    </a:p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ٌ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smtClean="0">
                          <a:cs typeface="B Nazanin" pitchFamily="2" charset="-78"/>
                        </a:rPr>
                        <a:t>ٌ</a:t>
                      </a:r>
                    </a:p>
                    <a:p>
                      <a:pPr algn="ctr" rtl="1"/>
                      <a:r>
                        <a:rPr lang="fa-IR" b="1" smtClean="0">
                          <a:cs typeface="B Nazanin" pitchFamily="2" charset="-78"/>
                        </a:rPr>
                        <a:t>محتمل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smtClean="0">
                          <a:cs typeface="B Nazanin" pitchFamily="2" charset="-78"/>
                        </a:rPr>
                        <a:t>ٌ</a:t>
                      </a:r>
                    </a:p>
                    <a:p>
                      <a:pPr algn="ctr" rtl="1"/>
                      <a:r>
                        <a:rPr lang="fa-IR" b="1" smtClean="0">
                          <a:cs typeface="B Nazanin" pitchFamily="2" charset="-78"/>
                        </a:rPr>
                        <a:t>تغيير</a:t>
                      </a:r>
                      <a:r>
                        <a:rPr lang="fa-IR" b="1" baseline="0" smtClean="0">
                          <a:cs typeface="B Nazanin" pitchFamily="2" charset="-78"/>
                        </a:rPr>
                        <a:t> اثر وارفارين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pPr algn="ctr"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كينولون ها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ٌ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ٌ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ٌ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pPr algn="ctr"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مشتقات كينين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ٌ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محتمل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ٌ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pPr algn="ctr"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تتراسايكلين ها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ٌ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ٌ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ٌ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pPr algn="ctr"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سولفوناميد ها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ٌ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محرز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ٌ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ساليسيلات ها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ٌ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ٌ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ٌ</a:t>
                      </a:r>
                      <a:endParaRPr lang="fa-IR" b="1" dirty="0">
                        <a:cs typeface="B Nazanin" pitchFamily="2" charset="-78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29639" y="762000"/>
            <a:ext cx="7445829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 rtl="1">
              <a:buFont typeface="Wingdings" pitchFamily="2" charset="2"/>
              <a:buChar char="v"/>
            </a:pPr>
            <a:r>
              <a:rPr lang="fa-IR" sz="2800" dirty="0" smtClean="0">
                <a:cs typeface="B Lotus" pitchFamily="2" charset="-78"/>
              </a:rPr>
              <a:t>مصرف داروهای قلبی- عروقی </a:t>
            </a:r>
            <a:r>
              <a:rPr lang="en-US" sz="2800" b="1" dirty="0" smtClean="0">
                <a:solidFill>
                  <a:srgbClr val="C00000"/>
                </a:solidFill>
                <a:cs typeface="B Lotus" pitchFamily="2" charset="-78"/>
              </a:rPr>
              <a:t>Captopril</a:t>
            </a:r>
            <a:r>
              <a:rPr lang="fa-IR" sz="2800" dirty="0" smtClean="0">
                <a:cs typeface="B Lotus" pitchFamily="2" charset="-78"/>
              </a:rPr>
              <a:t>و</a:t>
            </a:r>
            <a:r>
              <a:rPr lang="en-US" sz="2800" b="1" dirty="0" err="1" smtClean="0">
                <a:solidFill>
                  <a:srgbClr val="C00000"/>
                </a:solidFill>
                <a:cs typeface="B Lotus" pitchFamily="2" charset="-78"/>
              </a:rPr>
              <a:t>Enalapril</a:t>
            </a:r>
            <a:r>
              <a:rPr lang="fa-IR" sz="2800" dirty="0" smtClean="0">
                <a:cs typeface="B Lotus" pitchFamily="2" charset="-78"/>
              </a:rPr>
              <a:t> به همراه دیورتیک های </a:t>
            </a:r>
            <a:r>
              <a:rPr lang="en-US" sz="2800" b="1" dirty="0" smtClean="0">
                <a:cs typeface="B Lotus" pitchFamily="2" charset="-78"/>
              </a:rPr>
              <a:t>Spironolactone</a:t>
            </a:r>
            <a:r>
              <a:rPr lang="fa-IR" sz="2800" dirty="0" smtClean="0">
                <a:cs typeface="B Lotus" pitchFamily="2" charset="-78"/>
              </a:rPr>
              <a:t> و</a:t>
            </a:r>
            <a:r>
              <a:rPr lang="en-US" sz="2800" b="1" dirty="0" smtClean="0">
                <a:cs typeface="B Lotus" pitchFamily="2" charset="-78"/>
              </a:rPr>
              <a:t>Triamterene</a:t>
            </a:r>
            <a:r>
              <a:rPr lang="en-US" sz="2800" dirty="0" smtClean="0">
                <a:cs typeface="B Lotus" pitchFamily="2" charset="-78"/>
              </a:rPr>
              <a:t> </a:t>
            </a:r>
            <a:r>
              <a:rPr lang="fa-IR" sz="2800" dirty="0" smtClean="0">
                <a:cs typeface="B Lotus" pitchFamily="2" charset="-78"/>
              </a:rPr>
              <a:t> باعث افزایش پتاسیم خون می شود که با عوارضی چون سوزش دست و پا، ضعف عضلانی و در حالت شدید با ایست قلبی همراه است.</a:t>
            </a:r>
          </a:p>
          <a:p>
            <a:pPr marL="457200" indent="-457200" algn="just" rtl="1">
              <a:buFont typeface="Wingdings" pitchFamily="2" charset="2"/>
              <a:buChar char="v"/>
            </a:pPr>
            <a:r>
              <a:rPr lang="fa-IR" sz="3200" b="1" dirty="0" smtClean="0">
                <a:solidFill>
                  <a:srgbClr val="C00000"/>
                </a:solidFill>
                <a:cs typeface="B Lotus" pitchFamily="2" charset="-78"/>
              </a:rPr>
              <a:t> پتاسیم کلراید با اسپیرینولاکتون و تریامترن</a:t>
            </a:r>
          </a:p>
          <a:p>
            <a:pPr algn="just" rtl="1"/>
            <a:r>
              <a:rPr lang="fa-IR" sz="2800" dirty="0" smtClean="0">
                <a:cs typeface="B Lotus" pitchFamily="2" charset="-78"/>
              </a:rPr>
              <a:t> </a:t>
            </a:r>
          </a:p>
        </p:txBody>
      </p:sp>
      <p:pic>
        <p:nvPicPr>
          <p:cNvPr id="3074" name="Picture 2" descr="http://primoclipart.com/files/preview/big/1603/Man%20Having%20Heart%20Attack%20Cartoon%20Clip%20Ar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303" y="3581400"/>
            <a:ext cx="2857500" cy="285533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70422739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945</TotalTime>
  <Words>1331</Words>
  <Application>Microsoft Office PowerPoint</Application>
  <PresentationFormat>On-screen Show (4:3)</PresentationFormat>
  <Paragraphs>301</Paragraphs>
  <Slides>30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1" baseType="lpstr">
      <vt:lpstr>NewsPrint</vt:lpstr>
      <vt:lpstr>تداخلات دارویی رايج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تداخلات دارویی</dc:title>
  <dc:creator>zohre</dc:creator>
  <cp:lastModifiedBy>khoshsoroor-sa</cp:lastModifiedBy>
  <cp:revision>73</cp:revision>
  <dcterms:created xsi:type="dcterms:W3CDTF">2014-07-08T18:00:35Z</dcterms:created>
  <dcterms:modified xsi:type="dcterms:W3CDTF">2014-11-30T08:46:55Z</dcterms:modified>
</cp:coreProperties>
</file>